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2" r:id="rId2"/>
    <p:sldMasterId id="2147483739" r:id="rId3"/>
  </p:sldMasterIdLst>
  <p:notesMasterIdLst>
    <p:notesMasterId r:id="rId38"/>
  </p:notesMasterIdLst>
  <p:handoutMasterIdLst>
    <p:handoutMasterId r:id="rId39"/>
  </p:handoutMasterIdLst>
  <p:sldIdLst>
    <p:sldId id="290" r:id="rId4"/>
    <p:sldId id="292" r:id="rId5"/>
    <p:sldId id="303" r:id="rId6"/>
    <p:sldId id="306" r:id="rId7"/>
    <p:sldId id="307" r:id="rId8"/>
    <p:sldId id="308" r:id="rId9"/>
    <p:sldId id="309" r:id="rId10"/>
    <p:sldId id="310" r:id="rId11"/>
    <p:sldId id="296" r:id="rId12"/>
    <p:sldId id="311" r:id="rId13"/>
    <p:sldId id="315" r:id="rId14"/>
    <p:sldId id="312" r:id="rId15"/>
    <p:sldId id="313" r:id="rId16"/>
    <p:sldId id="314" r:id="rId17"/>
    <p:sldId id="293" r:id="rId18"/>
    <p:sldId id="294" r:id="rId19"/>
    <p:sldId id="299" r:id="rId20"/>
    <p:sldId id="302" r:id="rId21"/>
    <p:sldId id="301"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00" r:id="rId36"/>
    <p:sldId id="286" r:id="rId37"/>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003F"/>
    <a:srgbClr val="9A0049"/>
    <a:srgbClr val="B00054"/>
    <a:srgbClr val="C60762"/>
    <a:srgbClr val="E01E7A"/>
    <a:srgbClr val="FC3794"/>
    <a:srgbClr val="AECC53"/>
    <a:srgbClr val="3F3C3C"/>
    <a:srgbClr val="B6CB5C"/>
    <a:srgbClr val="5DC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95" autoAdjust="0"/>
    <p:restoredTop sz="77762" autoAdjust="0"/>
  </p:normalViewPr>
  <p:slideViewPr>
    <p:cSldViewPr>
      <p:cViewPr varScale="1">
        <p:scale>
          <a:sx n="96" d="100"/>
          <a:sy n="96" d="100"/>
        </p:scale>
        <p:origin x="1000"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75" d="100"/>
          <a:sy n="75" d="100"/>
        </p:scale>
        <p:origin x="2214" y="84"/>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Contributions per user</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w="9525">
          <a:noFill/>
        </a:ln>
        <a:effectLst/>
        <a:sp3d/>
      </c:spPr>
    </c:sideWall>
    <c:backWall>
      <c:thickness val="0"/>
      <c:spPr>
        <a:noFill/>
        <a:ln w="9525">
          <a:noFill/>
        </a:ln>
        <a:effectLst/>
        <a:sp3d/>
      </c:spPr>
    </c:backWall>
    <c:plotArea>
      <c:layout/>
      <c:bar3DChart>
        <c:barDir val="col"/>
        <c:grouping val="stacked"/>
        <c:varyColors val="0"/>
        <c:ser>
          <c:idx val="0"/>
          <c:order val="0"/>
          <c:spPr>
            <a:solidFill>
              <a:schemeClr val="accent3"/>
            </a:solidFill>
            <a:ln>
              <a:noFill/>
            </a:ln>
            <a:effectLst/>
            <a:sp3d/>
          </c:spPr>
          <c:invertIfNegative val="0"/>
          <c:cat>
            <c:strRef>
              <c:f>'User stats'!$A$2:$A$19</c:f>
              <c:strCache>
                <c:ptCount val="18"/>
                <c:pt idx="0">
                  <c:v>tappleton</c:v>
                </c:pt>
                <c:pt idx="1">
                  <c:v>mfarthing</c:v>
                </c:pt>
                <c:pt idx="2">
                  <c:v>stefantaylor</c:v>
                </c:pt>
                <c:pt idx="3">
                  <c:v>deadmanmoz</c:v>
                </c:pt>
                <c:pt idx="4">
                  <c:v>rich_milner</c:v>
                </c:pt>
                <c:pt idx="5">
                  <c:v>Rbushaway</c:v>
                </c:pt>
                <c:pt idx="6">
                  <c:v>JuliaMatheson</c:v>
                </c:pt>
                <c:pt idx="7">
                  <c:v>ajgardi</c:v>
                </c:pt>
                <c:pt idx="8">
                  <c:v>jbraybrook </c:v>
                </c:pt>
                <c:pt idx="9">
                  <c:v>razzder</c:v>
                </c:pt>
                <c:pt idx="10">
                  <c:v>skatebirder</c:v>
                </c:pt>
                <c:pt idx="11">
                  <c:v>bruszi</c:v>
                </c:pt>
                <c:pt idx="12">
                  <c:v>jhos</c:v>
                </c:pt>
                <c:pt idx="13">
                  <c:v>RolloHome</c:v>
                </c:pt>
                <c:pt idx="14">
                  <c:v>Ngoodwyn</c:v>
                </c:pt>
                <c:pt idx="15">
                  <c:v>cchambers83</c:v>
                </c:pt>
                <c:pt idx="16">
                  <c:v>animationtrev</c:v>
                </c:pt>
                <c:pt idx="17">
                  <c:v>natalieridal</c:v>
                </c:pt>
              </c:strCache>
            </c:strRef>
          </c:cat>
          <c:val>
            <c:numRef>
              <c:f>'User stats'!$B$2:$B$19</c:f>
              <c:numCache>
                <c:formatCode>General</c:formatCode>
                <c:ptCount val="18"/>
                <c:pt idx="0">
                  <c:v>2128.0</c:v>
                </c:pt>
                <c:pt idx="1">
                  <c:v>1057.0</c:v>
                </c:pt>
                <c:pt idx="2">
                  <c:v>769.0</c:v>
                </c:pt>
                <c:pt idx="3">
                  <c:v>282.0</c:v>
                </c:pt>
                <c:pt idx="4">
                  <c:v>190.0</c:v>
                </c:pt>
                <c:pt idx="5">
                  <c:v>156.0</c:v>
                </c:pt>
                <c:pt idx="6">
                  <c:v>87.0</c:v>
                </c:pt>
                <c:pt idx="7">
                  <c:v>86.0</c:v>
                </c:pt>
                <c:pt idx="8">
                  <c:v>66.0</c:v>
                </c:pt>
                <c:pt idx="9">
                  <c:v>62.0</c:v>
                </c:pt>
                <c:pt idx="10">
                  <c:v>51.0</c:v>
                </c:pt>
                <c:pt idx="11">
                  <c:v>44.0</c:v>
                </c:pt>
                <c:pt idx="12">
                  <c:v>40.0</c:v>
                </c:pt>
                <c:pt idx="13">
                  <c:v>25.0</c:v>
                </c:pt>
                <c:pt idx="14">
                  <c:v>16.0</c:v>
                </c:pt>
                <c:pt idx="15">
                  <c:v>6.0</c:v>
                </c:pt>
                <c:pt idx="16">
                  <c:v>2.0</c:v>
                </c:pt>
                <c:pt idx="17">
                  <c:v>1.0</c:v>
                </c:pt>
              </c:numCache>
            </c:numRef>
          </c:val>
          <c:extLst xmlns:c16r2="http://schemas.microsoft.com/office/drawing/2015/06/chart">
            <c:ext xmlns:c16="http://schemas.microsoft.com/office/drawing/2014/chart" uri="{C3380CC4-5D6E-409C-BE32-E72D297353CC}">
              <c16:uniqueId val="{00000000-0FF9-421E-8BC0-63EF2D340E3D}"/>
            </c:ext>
          </c:extLst>
        </c:ser>
        <c:dLbls>
          <c:showLegendKey val="0"/>
          <c:showVal val="0"/>
          <c:showCatName val="0"/>
          <c:showSerName val="0"/>
          <c:showPercent val="0"/>
          <c:showBubbleSize val="0"/>
        </c:dLbls>
        <c:gapWidth val="150"/>
        <c:shape val="box"/>
        <c:axId val="448794480"/>
        <c:axId val="873116448"/>
        <c:axId val="0"/>
      </c:bar3DChart>
      <c:catAx>
        <c:axId val="448794480"/>
        <c:scaling>
          <c:orientation val="minMax"/>
        </c:scaling>
        <c:delete val="1"/>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Users</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873116448"/>
        <c:crosses val="autoZero"/>
        <c:auto val="1"/>
        <c:lblAlgn val="ctr"/>
        <c:lblOffset val="100"/>
        <c:noMultiLvlLbl val="0"/>
      </c:catAx>
      <c:valAx>
        <c:axId val="873116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sz="1200" dirty="0"/>
                  <a:t>Contributions</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4879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C2441A-6804-48D1-A183-6830AD2D5221}" type="doc">
      <dgm:prSet loTypeId="urn:microsoft.com/office/officeart/2005/8/layout/equation1" loCatId="relationship" qsTypeId="urn:microsoft.com/office/officeart/2005/8/quickstyle/simple1" qsCatId="simple" csTypeId="urn:microsoft.com/office/officeart/2005/8/colors/colorful1" csCatId="colorful" phldr="1"/>
      <dgm:spPr/>
    </dgm:pt>
    <dgm:pt modelId="{FDA2F3B1-361F-4FC9-AD47-BA713B0B79A1}">
      <dgm:prSet phldrT="[Text]" custT="1"/>
      <dgm:spPr/>
      <dgm:t>
        <a:bodyPr/>
        <a:lstStyle/>
        <a:p>
          <a:r>
            <a:rPr lang="en-GB" sz="1600" dirty="0"/>
            <a:t>Left hand image coordinates (</a:t>
          </a:r>
          <a:r>
            <a:rPr lang="en-GB" sz="1600" dirty="0" err="1"/>
            <a:t>X</a:t>
          </a:r>
          <a:r>
            <a:rPr lang="en-GB" sz="1600" baseline="-25000" dirty="0" err="1"/>
            <a:t>local</a:t>
          </a:r>
          <a:r>
            <a:rPr lang="en-GB" sz="1600" dirty="0"/>
            <a:t>, </a:t>
          </a:r>
          <a:r>
            <a:rPr lang="en-GB" sz="1600" dirty="0" err="1"/>
            <a:t>Y</a:t>
          </a:r>
          <a:r>
            <a:rPr lang="en-GB" sz="1600" baseline="-25000" dirty="0" err="1"/>
            <a:t>local</a:t>
          </a:r>
          <a:r>
            <a:rPr lang="en-GB" sz="1600" dirty="0"/>
            <a:t>)</a:t>
          </a:r>
        </a:p>
      </dgm:t>
    </dgm:pt>
    <dgm:pt modelId="{0B139CC3-DAEF-456A-B33F-A0FDC1115E9F}" type="parTrans" cxnId="{4C84E267-E1EE-49AA-9F5F-A5AA4F03275E}">
      <dgm:prSet/>
      <dgm:spPr/>
      <dgm:t>
        <a:bodyPr/>
        <a:lstStyle/>
        <a:p>
          <a:endParaRPr lang="en-GB"/>
        </a:p>
      </dgm:t>
    </dgm:pt>
    <dgm:pt modelId="{59B9A977-D780-49A8-A12E-2AEB1134BD5E}" type="sibTrans" cxnId="{4C84E267-E1EE-49AA-9F5F-A5AA4F03275E}">
      <dgm:prSet/>
      <dgm:spPr/>
      <dgm:t>
        <a:bodyPr/>
        <a:lstStyle/>
        <a:p>
          <a:endParaRPr lang="en-GB"/>
        </a:p>
      </dgm:t>
    </dgm:pt>
    <dgm:pt modelId="{6B95CE1B-C8A9-4838-AF25-4824ECA983D8}">
      <dgm:prSet phldrT="[Text]" custT="1"/>
      <dgm:spPr/>
      <dgm:t>
        <a:bodyPr/>
        <a:lstStyle/>
        <a:p>
          <a:r>
            <a:rPr lang="en-GB" sz="1400" dirty="0"/>
            <a:t>Exterior orientation of both cameras (OSGB36 &amp; omega, phi, kappa)</a:t>
          </a:r>
        </a:p>
      </dgm:t>
    </dgm:pt>
    <dgm:pt modelId="{E3B6C9C0-E7DC-4F6C-8EEA-A7D81A696C97}" type="parTrans" cxnId="{A0A980B7-5052-4C75-A33A-5587AB99273D}">
      <dgm:prSet/>
      <dgm:spPr/>
      <dgm:t>
        <a:bodyPr/>
        <a:lstStyle/>
        <a:p>
          <a:endParaRPr lang="en-GB"/>
        </a:p>
      </dgm:t>
    </dgm:pt>
    <dgm:pt modelId="{984280DA-5D89-4609-A239-24DD4FF84A89}" type="sibTrans" cxnId="{A0A980B7-5052-4C75-A33A-5587AB99273D}">
      <dgm:prSet/>
      <dgm:spPr/>
      <dgm:t>
        <a:bodyPr/>
        <a:lstStyle/>
        <a:p>
          <a:endParaRPr lang="en-GB"/>
        </a:p>
      </dgm:t>
    </dgm:pt>
    <dgm:pt modelId="{F72A6AA0-CEF2-4A26-8B78-4909DA2AF0CF}">
      <dgm:prSet phldrT="[Text]" custT="1"/>
      <dgm:spPr/>
      <dgm:t>
        <a:bodyPr/>
        <a:lstStyle/>
        <a:p>
          <a:r>
            <a:rPr lang="en-GB" sz="1600" dirty="0"/>
            <a:t>Real world coordinates of lamp post (OSGB36)</a:t>
          </a:r>
        </a:p>
      </dgm:t>
    </dgm:pt>
    <dgm:pt modelId="{5A4B8A55-C697-4591-9298-8690B7C9D6A3}" type="parTrans" cxnId="{D49486AF-07AA-4682-9430-83ECCB23E680}">
      <dgm:prSet/>
      <dgm:spPr/>
      <dgm:t>
        <a:bodyPr/>
        <a:lstStyle/>
        <a:p>
          <a:endParaRPr lang="en-GB"/>
        </a:p>
      </dgm:t>
    </dgm:pt>
    <dgm:pt modelId="{F8DE0129-E89E-4406-B621-D260BE552354}" type="sibTrans" cxnId="{D49486AF-07AA-4682-9430-83ECCB23E680}">
      <dgm:prSet/>
      <dgm:spPr/>
      <dgm:t>
        <a:bodyPr/>
        <a:lstStyle/>
        <a:p>
          <a:endParaRPr lang="en-GB"/>
        </a:p>
      </dgm:t>
    </dgm:pt>
    <dgm:pt modelId="{75CC3821-F32A-4830-8275-5131176622E6}">
      <dgm:prSet custT="1"/>
      <dgm:spPr/>
      <dgm:t>
        <a:bodyPr/>
        <a:lstStyle/>
        <a:p>
          <a:r>
            <a:rPr lang="en-GB" sz="1600" dirty="0"/>
            <a:t>Right hand image coordinates (</a:t>
          </a:r>
          <a:r>
            <a:rPr lang="en-GB" sz="1600" dirty="0" err="1"/>
            <a:t>X</a:t>
          </a:r>
          <a:r>
            <a:rPr lang="en-GB" sz="1600" baseline="-25000" dirty="0" err="1"/>
            <a:t>local</a:t>
          </a:r>
          <a:r>
            <a:rPr lang="en-GB" sz="1600" dirty="0"/>
            <a:t>, </a:t>
          </a:r>
          <a:r>
            <a:rPr lang="en-GB" sz="1600" dirty="0" err="1"/>
            <a:t>Y</a:t>
          </a:r>
          <a:r>
            <a:rPr lang="en-GB" sz="1600" baseline="-25000" dirty="0" err="1"/>
            <a:t>local</a:t>
          </a:r>
          <a:r>
            <a:rPr lang="en-GB" sz="1600" dirty="0"/>
            <a:t>)</a:t>
          </a:r>
        </a:p>
      </dgm:t>
    </dgm:pt>
    <dgm:pt modelId="{1A310B7E-FE64-4FD2-BD7B-4119D0BAC37B}" type="parTrans" cxnId="{570EF192-CCFC-4071-85F6-7DF62CEA0CA8}">
      <dgm:prSet/>
      <dgm:spPr/>
      <dgm:t>
        <a:bodyPr/>
        <a:lstStyle/>
        <a:p>
          <a:endParaRPr lang="en-GB"/>
        </a:p>
      </dgm:t>
    </dgm:pt>
    <dgm:pt modelId="{52131CD0-2205-4BE5-9DA6-859F17F42145}" type="sibTrans" cxnId="{570EF192-CCFC-4071-85F6-7DF62CEA0CA8}">
      <dgm:prSet/>
      <dgm:spPr/>
      <dgm:t>
        <a:bodyPr/>
        <a:lstStyle/>
        <a:p>
          <a:endParaRPr lang="en-GB"/>
        </a:p>
      </dgm:t>
    </dgm:pt>
    <dgm:pt modelId="{F0225B64-515A-4F72-9407-E21C9184F6C5}" type="pres">
      <dgm:prSet presAssocID="{CFC2441A-6804-48D1-A183-6830AD2D5221}" presName="linearFlow" presStyleCnt="0">
        <dgm:presLayoutVars>
          <dgm:dir/>
          <dgm:resizeHandles val="exact"/>
        </dgm:presLayoutVars>
      </dgm:prSet>
      <dgm:spPr/>
    </dgm:pt>
    <dgm:pt modelId="{ACCF83CA-6162-4EB1-BF82-B0F2F12B8A68}" type="pres">
      <dgm:prSet presAssocID="{FDA2F3B1-361F-4FC9-AD47-BA713B0B79A1}" presName="node" presStyleLbl="node1" presStyleIdx="0" presStyleCnt="4" custScaleX="121000" custScaleY="121000">
        <dgm:presLayoutVars>
          <dgm:bulletEnabled val="1"/>
        </dgm:presLayoutVars>
      </dgm:prSet>
      <dgm:spPr/>
      <dgm:t>
        <a:bodyPr/>
        <a:lstStyle/>
        <a:p>
          <a:endParaRPr lang="en-US"/>
        </a:p>
      </dgm:t>
    </dgm:pt>
    <dgm:pt modelId="{E1DAC8AA-970A-4486-8536-936E1F9C6279}" type="pres">
      <dgm:prSet presAssocID="{59B9A977-D780-49A8-A12E-2AEB1134BD5E}" presName="spacerL" presStyleCnt="0"/>
      <dgm:spPr/>
    </dgm:pt>
    <dgm:pt modelId="{78A27A41-BF08-41A0-A59F-FCB1F08A9081}" type="pres">
      <dgm:prSet presAssocID="{59B9A977-D780-49A8-A12E-2AEB1134BD5E}" presName="sibTrans" presStyleLbl="sibTrans2D1" presStyleIdx="0" presStyleCnt="3" custScaleX="51316" custScaleY="51316"/>
      <dgm:spPr/>
      <dgm:t>
        <a:bodyPr/>
        <a:lstStyle/>
        <a:p>
          <a:endParaRPr lang="en-US"/>
        </a:p>
      </dgm:t>
    </dgm:pt>
    <dgm:pt modelId="{AC7BEC45-AFC5-4693-B4E6-28AA4C7EE8EA}" type="pres">
      <dgm:prSet presAssocID="{59B9A977-D780-49A8-A12E-2AEB1134BD5E}" presName="spacerR" presStyleCnt="0"/>
      <dgm:spPr/>
    </dgm:pt>
    <dgm:pt modelId="{4A8B1448-455E-40E1-A812-56E568F35A9D}" type="pres">
      <dgm:prSet presAssocID="{75CC3821-F32A-4830-8275-5131176622E6}" presName="node" presStyleLbl="node1" presStyleIdx="1" presStyleCnt="4" custScaleX="121000" custScaleY="121000">
        <dgm:presLayoutVars>
          <dgm:bulletEnabled val="1"/>
        </dgm:presLayoutVars>
      </dgm:prSet>
      <dgm:spPr/>
      <dgm:t>
        <a:bodyPr/>
        <a:lstStyle/>
        <a:p>
          <a:endParaRPr lang="en-US"/>
        </a:p>
      </dgm:t>
    </dgm:pt>
    <dgm:pt modelId="{ECEBD6B8-7EBA-4E09-A595-C59EE63D3E95}" type="pres">
      <dgm:prSet presAssocID="{52131CD0-2205-4BE5-9DA6-859F17F42145}" presName="spacerL" presStyleCnt="0"/>
      <dgm:spPr/>
    </dgm:pt>
    <dgm:pt modelId="{C5D3064A-0DBA-40EC-A36F-96F5AD43ECCD}" type="pres">
      <dgm:prSet presAssocID="{52131CD0-2205-4BE5-9DA6-859F17F42145}" presName="sibTrans" presStyleLbl="sibTrans2D1" presStyleIdx="1" presStyleCnt="3" custScaleX="51316" custScaleY="51316"/>
      <dgm:spPr/>
      <dgm:t>
        <a:bodyPr/>
        <a:lstStyle/>
        <a:p>
          <a:endParaRPr lang="en-US"/>
        </a:p>
      </dgm:t>
    </dgm:pt>
    <dgm:pt modelId="{24EC4ADB-2DA1-4313-B512-08ED4863365E}" type="pres">
      <dgm:prSet presAssocID="{52131CD0-2205-4BE5-9DA6-859F17F42145}" presName="spacerR" presStyleCnt="0"/>
      <dgm:spPr/>
    </dgm:pt>
    <dgm:pt modelId="{16CB68EB-D58E-45E3-A500-76CCC0BD6B63}" type="pres">
      <dgm:prSet presAssocID="{6B95CE1B-C8A9-4838-AF25-4824ECA983D8}" presName="node" presStyleLbl="node1" presStyleIdx="2" presStyleCnt="4" custScaleX="121000" custScaleY="121000">
        <dgm:presLayoutVars>
          <dgm:bulletEnabled val="1"/>
        </dgm:presLayoutVars>
      </dgm:prSet>
      <dgm:spPr/>
      <dgm:t>
        <a:bodyPr/>
        <a:lstStyle/>
        <a:p>
          <a:endParaRPr lang="en-US"/>
        </a:p>
      </dgm:t>
    </dgm:pt>
    <dgm:pt modelId="{44B83DC9-C791-4F88-9458-655A8695923D}" type="pres">
      <dgm:prSet presAssocID="{984280DA-5D89-4609-A239-24DD4FF84A89}" presName="spacerL" presStyleCnt="0"/>
      <dgm:spPr/>
    </dgm:pt>
    <dgm:pt modelId="{9448A633-7235-4D5A-8B0A-849AA0D9294D}" type="pres">
      <dgm:prSet presAssocID="{984280DA-5D89-4609-A239-24DD4FF84A89}" presName="sibTrans" presStyleLbl="sibTrans2D1" presStyleIdx="2" presStyleCnt="3" custScaleX="51316" custScaleY="51316"/>
      <dgm:spPr/>
      <dgm:t>
        <a:bodyPr/>
        <a:lstStyle/>
        <a:p>
          <a:endParaRPr lang="en-US"/>
        </a:p>
      </dgm:t>
    </dgm:pt>
    <dgm:pt modelId="{461113C6-E6E9-4F76-8269-33F23882CAAD}" type="pres">
      <dgm:prSet presAssocID="{984280DA-5D89-4609-A239-24DD4FF84A89}" presName="spacerR" presStyleCnt="0"/>
      <dgm:spPr/>
    </dgm:pt>
    <dgm:pt modelId="{F5127BA7-6A2A-4146-A042-23223BC9C001}" type="pres">
      <dgm:prSet presAssocID="{F72A6AA0-CEF2-4A26-8B78-4909DA2AF0CF}" presName="node" presStyleLbl="node1" presStyleIdx="3" presStyleCnt="4" custScaleX="121000" custScaleY="121000">
        <dgm:presLayoutVars>
          <dgm:bulletEnabled val="1"/>
        </dgm:presLayoutVars>
      </dgm:prSet>
      <dgm:spPr/>
      <dgm:t>
        <a:bodyPr/>
        <a:lstStyle/>
        <a:p>
          <a:endParaRPr lang="en-US"/>
        </a:p>
      </dgm:t>
    </dgm:pt>
  </dgm:ptLst>
  <dgm:cxnLst>
    <dgm:cxn modelId="{4C84E267-E1EE-49AA-9F5F-A5AA4F03275E}" srcId="{CFC2441A-6804-48D1-A183-6830AD2D5221}" destId="{FDA2F3B1-361F-4FC9-AD47-BA713B0B79A1}" srcOrd="0" destOrd="0" parTransId="{0B139CC3-DAEF-456A-B33F-A0FDC1115E9F}" sibTransId="{59B9A977-D780-49A8-A12E-2AEB1134BD5E}"/>
    <dgm:cxn modelId="{856B5B5E-C5BF-8049-9024-8F02C72C5ADC}" type="presOf" srcId="{FDA2F3B1-361F-4FC9-AD47-BA713B0B79A1}" destId="{ACCF83CA-6162-4EB1-BF82-B0F2F12B8A68}" srcOrd="0" destOrd="0" presId="urn:microsoft.com/office/officeart/2005/8/layout/equation1"/>
    <dgm:cxn modelId="{D3167BDB-7014-1043-96CC-60103978ADBA}" type="presOf" srcId="{F72A6AA0-CEF2-4A26-8B78-4909DA2AF0CF}" destId="{F5127BA7-6A2A-4146-A042-23223BC9C001}" srcOrd="0" destOrd="0" presId="urn:microsoft.com/office/officeart/2005/8/layout/equation1"/>
    <dgm:cxn modelId="{E938BA7F-AC84-B44B-BC09-6F6038E26FD6}" type="presOf" srcId="{984280DA-5D89-4609-A239-24DD4FF84A89}" destId="{9448A633-7235-4D5A-8B0A-849AA0D9294D}" srcOrd="0" destOrd="0" presId="urn:microsoft.com/office/officeart/2005/8/layout/equation1"/>
    <dgm:cxn modelId="{D49486AF-07AA-4682-9430-83ECCB23E680}" srcId="{CFC2441A-6804-48D1-A183-6830AD2D5221}" destId="{F72A6AA0-CEF2-4A26-8B78-4909DA2AF0CF}" srcOrd="3" destOrd="0" parTransId="{5A4B8A55-C697-4591-9298-8690B7C9D6A3}" sibTransId="{F8DE0129-E89E-4406-B621-D260BE552354}"/>
    <dgm:cxn modelId="{A0A980B7-5052-4C75-A33A-5587AB99273D}" srcId="{CFC2441A-6804-48D1-A183-6830AD2D5221}" destId="{6B95CE1B-C8A9-4838-AF25-4824ECA983D8}" srcOrd="2" destOrd="0" parTransId="{E3B6C9C0-E7DC-4F6C-8EEA-A7D81A696C97}" sibTransId="{984280DA-5D89-4609-A239-24DD4FF84A89}"/>
    <dgm:cxn modelId="{28B8BE14-730A-A642-85E8-05292BE5B842}" type="presOf" srcId="{59B9A977-D780-49A8-A12E-2AEB1134BD5E}" destId="{78A27A41-BF08-41A0-A59F-FCB1F08A9081}" srcOrd="0" destOrd="0" presId="urn:microsoft.com/office/officeart/2005/8/layout/equation1"/>
    <dgm:cxn modelId="{570EF192-CCFC-4071-85F6-7DF62CEA0CA8}" srcId="{CFC2441A-6804-48D1-A183-6830AD2D5221}" destId="{75CC3821-F32A-4830-8275-5131176622E6}" srcOrd="1" destOrd="0" parTransId="{1A310B7E-FE64-4FD2-BD7B-4119D0BAC37B}" sibTransId="{52131CD0-2205-4BE5-9DA6-859F17F42145}"/>
    <dgm:cxn modelId="{512FAFB7-EA78-D243-B005-DB7B334B5945}" type="presOf" srcId="{75CC3821-F32A-4830-8275-5131176622E6}" destId="{4A8B1448-455E-40E1-A812-56E568F35A9D}" srcOrd="0" destOrd="0" presId="urn:microsoft.com/office/officeart/2005/8/layout/equation1"/>
    <dgm:cxn modelId="{FF7CDEF4-95B1-884D-A9A1-01578B8FE819}" type="presOf" srcId="{52131CD0-2205-4BE5-9DA6-859F17F42145}" destId="{C5D3064A-0DBA-40EC-A36F-96F5AD43ECCD}" srcOrd="0" destOrd="0" presId="urn:microsoft.com/office/officeart/2005/8/layout/equation1"/>
    <dgm:cxn modelId="{3E397509-9FDA-BD44-910E-266C9666490B}" type="presOf" srcId="{CFC2441A-6804-48D1-A183-6830AD2D5221}" destId="{F0225B64-515A-4F72-9407-E21C9184F6C5}" srcOrd="0" destOrd="0" presId="urn:microsoft.com/office/officeart/2005/8/layout/equation1"/>
    <dgm:cxn modelId="{EA0B0C4A-E36C-FF49-89F9-D36A445AA47A}" type="presOf" srcId="{6B95CE1B-C8A9-4838-AF25-4824ECA983D8}" destId="{16CB68EB-D58E-45E3-A500-76CCC0BD6B63}" srcOrd="0" destOrd="0" presId="urn:microsoft.com/office/officeart/2005/8/layout/equation1"/>
    <dgm:cxn modelId="{D1D0F507-8A03-7342-873B-40180A733844}" type="presParOf" srcId="{F0225B64-515A-4F72-9407-E21C9184F6C5}" destId="{ACCF83CA-6162-4EB1-BF82-B0F2F12B8A68}" srcOrd="0" destOrd="0" presId="urn:microsoft.com/office/officeart/2005/8/layout/equation1"/>
    <dgm:cxn modelId="{DB461320-7DC2-9A46-A52A-BC87B31F9D8F}" type="presParOf" srcId="{F0225B64-515A-4F72-9407-E21C9184F6C5}" destId="{E1DAC8AA-970A-4486-8536-936E1F9C6279}" srcOrd="1" destOrd="0" presId="urn:microsoft.com/office/officeart/2005/8/layout/equation1"/>
    <dgm:cxn modelId="{0469EFF0-A3F4-FD4C-A599-0695AD5395BD}" type="presParOf" srcId="{F0225B64-515A-4F72-9407-E21C9184F6C5}" destId="{78A27A41-BF08-41A0-A59F-FCB1F08A9081}" srcOrd="2" destOrd="0" presId="urn:microsoft.com/office/officeart/2005/8/layout/equation1"/>
    <dgm:cxn modelId="{55544C2D-9B45-544C-B707-8701E360BBB6}" type="presParOf" srcId="{F0225B64-515A-4F72-9407-E21C9184F6C5}" destId="{AC7BEC45-AFC5-4693-B4E6-28AA4C7EE8EA}" srcOrd="3" destOrd="0" presId="urn:microsoft.com/office/officeart/2005/8/layout/equation1"/>
    <dgm:cxn modelId="{58FAD8F7-3EA3-194B-9381-3B02C22E44C0}" type="presParOf" srcId="{F0225B64-515A-4F72-9407-E21C9184F6C5}" destId="{4A8B1448-455E-40E1-A812-56E568F35A9D}" srcOrd="4" destOrd="0" presId="urn:microsoft.com/office/officeart/2005/8/layout/equation1"/>
    <dgm:cxn modelId="{5EC4F137-4F48-854F-A6F5-E317105570FD}" type="presParOf" srcId="{F0225B64-515A-4F72-9407-E21C9184F6C5}" destId="{ECEBD6B8-7EBA-4E09-A595-C59EE63D3E95}" srcOrd="5" destOrd="0" presId="urn:microsoft.com/office/officeart/2005/8/layout/equation1"/>
    <dgm:cxn modelId="{FD910554-0AF7-334F-854E-9DA3959A3770}" type="presParOf" srcId="{F0225B64-515A-4F72-9407-E21C9184F6C5}" destId="{C5D3064A-0DBA-40EC-A36F-96F5AD43ECCD}" srcOrd="6" destOrd="0" presId="urn:microsoft.com/office/officeart/2005/8/layout/equation1"/>
    <dgm:cxn modelId="{A5DF6EAC-2E05-BF47-8437-A2718F857242}" type="presParOf" srcId="{F0225B64-515A-4F72-9407-E21C9184F6C5}" destId="{24EC4ADB-2DA1-4313-B512-08ED4863365E}" srcOrd="7" destOrd="0" presId="urn:microsoft.com/office/officeart/2005/8/layout/equation1"/>
    <dgm:cxn modelId="{D0692781-787F-EB40-8C3A-E2BC9115AC9B}" type="presParOf" srcId="{F0225B64-515A-4F72-9407-E21C9184F6C5}" destId="{16CB68EB-D58E-45E3-A500-76CCC0BD6B63}" srcOrd="8" destOrd="0" presId="urn:microsoft.com/office/officeart/2005/8/layout/equation1"/>
    <dgm:cxn modelId="{73E7C474-0475-2E4D-B471-6A8007B09A73}" type="presParOf" srcId="{F0225B64-515A-4F72-9407-E21C9184F6C5}" destId="{44B83DC9-C791-4F88-9458-655A8695923D}" srcOrd="9" destOrd="0" presId="urn:microsoft.com/office/officeart/2005/8/layout/equation1"/>
    <dgm:cxn modelId="{5F81D53F-60D6-3D4F-B31D-5D1F5B723505}" type="presParOf" srcId="{F0225B64-515A-4F72-9407-E21C9184F6C5}" destId="{9448A633-7235-4D5A-8B0A-849AA0D9294D}" srcOrd="10" destOrd="0" presId="urn:microsoft.com/office/officeart/2005/8/layout/equation1"/>
    <dgm:cxn modelId="{1AE74628-D066-6C43-AC9B-CEB9F0F3B882}" type="presParOf" srcId="{F0225B64-515A-4F72-9407-E21C9184F6C5}" destId="{461113C6-E6E9-4F76-8269-33F23882CAAD}" srcOrd="11" destOrd="0" presId="urn:microsoft.com/office/officeart/2005/8/layout/equation1"/>
    <dgm:cxn modelId="{C0B4B1CE-308A-0848-A494-63D367055BDA}" type="presParOf" srcId="{F0225B64-515A-4F72-9407-E21C9184F6C5}" destId="{F5127BA7-6A2A-4146-A042-23223BC9C001}"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F83CA-6162-4EB1-BF82-B0F2F12B8A68}">
      <dsp:nvSpPr>
        <dsp:cNvPr id="0" name=""/>
        <dsp:cNvSpPr/>
      </dsp:nvSpPr>
      <dsp:spPr>
        <a:xfrm>
          <a:off x="3189" y="280285"/>
          <a:ext cx="1599668" cy="1599668"/>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t>Left hand image coordinates (</a:t>
          </a:r>
          <a:r>
            <a:rPr lang="en-GB" sz="1600" kern="1200" dirty="0" err="1"/>
            <a:t>X</a:t>
          </a:r>
          <a:r>
            <a:rPr lang="en-GB" sz="1600" kern="1200" baseline="-25000" dirty="0" err="1"/>
            <a:t>local</a:t>
          </a:r>
          <a:r>
            <a:rPr lang="en-GB" sz="1600" kern="1200" dirty="0"/>
            <a:t>, </a:t>
          </a:r>
          <a:r>
            <a:rPr lang="en-GB" sz="1600" kern="1200" dirty="0" err="1"/>
            <a:t>Y</a:t>
          </a:r>
          <a:r>
            <a:rPr lang="en-GB" sz="1600" kern="1200" baseline="-25000" dirty="0" err="1"/>
            <a:t>local</a:t>
          </a:r>
          <a:r>
            <a:rPr lang="en-GB" sz="1600" kern="1200" dirty="0"/>
            <a:t>)</a:t>
          </a:r>
        </a:p>
      </dsp:txBody>
      <dsp:txXfrm>
        <a:off x="237455" y="514551"/>
        <a:ext cx="1131136" cy="1131136"/>
      </dsp:txXfrm>
    </dsp:sp>
    <dsp:sp modelId="{78A27A41-BF08-41A0-A59F-FCB1F08A9081}">
      <dsp:nvSpPr>
        <dsp:cNvPr id="0" name=""/>
        <dsp:cNvSpPr/>
      </dsp:nvSpPr>
      <dsp:spPr>
        <a:xfrm>
          <a:off x="1710208" y="883378"/>
          <a:ext cx="393482" cy="393482"/>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a:off x="1762364" y="1033846"/>
        <a:ext cx="289170" cy="92546"/>
      </dsp:txXfrm>
    </dsp:sp>
    <dsp:sp modelId="{4A8B1448-455E-40E1-A812-56E568F35A9D}">
      <dsp:nvSpPr>
        <dsp:cNvPr id="0" name=""/>
        <dsp:cNvSpPr/>
      </dsp:nvSpPr>
      <dsp:spPr>
        <a:xfrm>
          <a:off x="2211040" y="280285"/>
          <a:ext cx="1599668" cy="159966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t>Right hand image coordinates (</a:t>
          </a:r>
          <a:r>
            <a:rPr lang="en-GB" sz="1600" kern="1200" dirty="0" err="1"/>
            <a:t>X</a:t>
          </a:r>
          <a:r>
            <a:rPr lang="en-GB" sz="1600" kern="1200" baseline="-25000" dirty="0" err="1"/>
            <a:t>local</a:t>
          </a:r>
          <a:r>
            <a:rPr lang="en-GB" sz="1600" kern="1200" dirty="0"/>
            <a:t>, </a:t>
          </a:r>
          <a:r>
            <a:rPr lang="en-GB" sz="1600" kern="1200" dirty="0" err="1"/>
            <a:t>Y</a:t>
          </a:r>
          <a:r>
            <a:rPr lang="en-GB" sz="1600" kern="1200" baseline="-25000" dirty="0" err="1"/>
            <a:t>local</a:t>
          </a:r>
          <a:r>
            <a:rPr lang="en-GB" sz="1600" kern="1200" dirty="0"/>
            <a:t>)</a:t>
          </a:r>
        </a:p>
      </dsp:txBody>
      <dsp:txXfrm>
        <a:off x="2445306" y="514551"/>
        <a:ext cx="1131136" cy="1131136"/>
      </dsp:txXfrm>
    </dsp:sp>
    <dsp:sp modelId="{C5D3064A-0DBA-40EC-A36F-96F5AD43ECCD}">
      <dsp:nvSpPr>
        <dsp:cNvPr id="0" name=""/>
        <dsp:cNvSpPr/>
      </dsp:nvSpPr>
      <dsp:spPr>
        <a:xfrm>
          <a:off x="3918058" y="883378"/>
          <a:ext cx="393482" cy="393482"/>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GB" sz="600" kern="1200"/>
        </a:p>
      </dsp:txBody>
      <dsp:txXfrm>
        <a:off x="3970214" y="1033846"/>
        <a:ext cx="289170" cy="92546"/>
      </dsp:txXfrm>
    </dsp:sp>
    <dsp:sp modelId="{16CB68EB-D58E-45E3-A500-76CCC0BD6B63}">
      <dsp:nvSpPr>
        <dsp:cNvPr id="0" name=""/>
        <dsp:cNvSpPr/>
      </dsp:nvSpPr>
      <dsp:spPr>
        <a:xfrm>
          <a:off x="4418890" y="280285"/>
          <a:ext cx="1599668" cy="1599668"/>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t>Exterior orientation of both cameras (OSGB36 &amp; omega, phi, kappa)</a:t>
          </a:r>
        </a:p>
      </dsp:txBody>
      <dsp:txXfrm>
        <a:off x="4653156" y="514551"/>
        <a:ext cx="1131136" cy="1131136"/>
      </dsp:txXfrm>
    </dsp:sp>
    <dsp:sp modelId="{9448A633-7235-4D5A-8B0A-849AA0D9294D}">
      <dsp:nvSpPr>
        <dsp:cNvPr id="0" name=""/>
        <dsp:cNvSpPr/>
      </dsp:nvSpPr>
      <dsp:spPr>
        <a:xfrm>
          <a:off x="6125909" y="883378"/>
          <a:ext cx="393482" cy="393482"/>
        </a:xfrm>
        <a:prstGeom prst="mathEqual">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GB" sz="1600" kern="1200"/>
        </a:p>
      </dsp:txBody>
      <dsp:txXfrm>
        <a:off x="6178065" y="964435"/>
        <a:ext cx="289170" cy="231368"/>
      </dsp:txXfrm>
    </dsp:sp>
    <dsp:sp modelId="{F5127BA7-6A2A-4146-A042-23223BC9C001}">
      <dsp:nvSpPr>
        <dsp:cNvPr id="0" name=""/>
        <dsp:cNvSpPr/>
      </dsp:nvSpPr>
      <dsp:spPr>
        <a:xfrm>
          <a:off x="6626741" y="280285"/>
          <a:ext cx="1599668" cy="159966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a:t>Real world coordinates of lamp post (OSGB36)</a:t>
          </a:r>
        </a:p>
      </dsp:txBody>
      <dsp:txXfrm>
        <a:off x="6861007" y="514551"/>
        <a:ext cx="1131136" cy="1131136"/>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C94A5A9E-1482-4C35-9403-7CB2741DCAC3}" type="datetimeFigureOut">
              <a:rPr lang="en-GB" smtClean="0"/>
              <a:t>03/04/2017</a:t>
            </a:fld>
            <a:endParaRPr lang="en-GB"/>
          </a:p>
        </p:txBody>
      </p:sp>
      <p:sp>
        <p:nvSpPr>
          <p:cNvPr id="4" name="Footer Placeholder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0E9C7530-82D9-40AB-B2AA-4BC11747D2E4}" type="slidenum">
              <a:rPr lang="en-GB" smtClean="0"/>
              <a:t>‹#›</a:t>
            </a:fld>
            <a:endParaRPr lang="en-GB"/>
          </a:p>
        </p:txBody>
      </p:sp>
    </p:spTree>
    <p:extLst>
      <p:ext uri="{BB962C8B-B14F-4D97-AF65-F5344CB8AC3E}">
        <p14:creationId xmlns:p14="http://schemas.microsoft.com/office/powerpoint/2010/main" val="3091178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CFC4F04B-43DD-4A1C-AB6B-8329AA4E748F}" type="datetimeFigureOut">
              <a:rPr lang="en-GB" smtClean="0"/>
              <a:t>03/04/2017</a:t>
            </a:fld>
            <a:endParaRPr lang="en-GB"/>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81BF6EC4-0D3E-41B0-BA4E-184CA10F0652}" type="slidenum">
              <a:rPr lang="en-GB" smtClean="0"/>
              <a:t>‹#›</a:t>
            </a:fld>
            <a:endParaRPr lang="en-GB"/>
          </a:p>
        </p:txBody>
      </p:sp>
    </p:spTree>
    <p:extLst>
      <p:ext uri="{BB962C8B-B14F-4D97-AF65-F5344CB8AC3E}">
        <p14:creationId xmlns:p14="http://schemas.microsoft.com/office/powerpoint/2010/main" val="1897128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BF6EC4-0D3E-41B0-BA4E-184CA10F0652}" type="slidenum">
              <a:rPr lang="en-GB" smtClean="0"/>
              <a:t>1</a:t>
            </a:fld>
            <a:endParaRPr lang="en-GB"/>
          </a:p>
        </p:txBody>
      </p:sp>
    </p:spTree>
    <p:extLst>
      <p:ext uri="{BB962C8B-B14F-4D97-AF65-F5344CB8AC3E}">
        <p14:creationId xmlns:p14="http://schemas.microsoft.com/office/powerpoint/2010/main" val="2183420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details of running</a:t>
            </a:r>
            <a:r>
              <a:rPr lang="en-US" baseline="0" dirty="0" smtClean="0"/>
              <a:t> </a:t>
            </a:r>
            <a:r>
              <a:rPr lang="en-US" dirty="0" smtClean="0"/>
              <a:t>PhD projects can</a:t>
            </a:r>
            <a:r>
              <a:rPr lang="en-US" baseline="0" dirty="0" smtClean="0"/>
              <a:t> be provided as slide decks or posters from our February research days</a:t>
            </a:r>
            <a:endParaRPr lang="en-US" dirty="0"/>
          </a:p>
        </p:txBody>
      </p:sp>
      <p:sp>
        <p:nvSpPr>
          <p:cNvPr id="4" name="Slide Number Placeholder 3"/>
          <p:cNvSpPr>
            <a:spLocks noGrp="1"/>
          </p:cNvSpPr>
          <p:nvPr>
            <p:ph type="sldNum" sz="quarter" idx="10"/>
          </p:nvPr>
        </p:nvSpPr>
        <p:spPr/>
        <p:txBody>
          <a:bodyPr/>
          <a:lstStyle/>
          <a:p>
            <a:fld id="{81BF6EC4-0D3E-41B0-BA4E-184CA10F0652}"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230018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content not used by </a:t>
            </a:r>
            <a:r>
              <a:rPr lang="en-GB" dirty="0" err="1"/>
              <a:t>os</a:t>
            </a:r>
            <a:r>
              <a:rPr lang="en-GB" dirty="0"/>
              <a:t> – is for users to share</a:t>
            </a:r>
          </a:p>
          <a:p>
            <a:r>
              <a:rPr lang="en-GB" dirty="0"/>
              <a:t>But if were to…</a:t>
            </a:r>
          </a:p>
          <a:p>
            <a:r>
              <a:rPr lang="en-GB" dirty="0"/>
              <a:t>Quality:</a:t>
            </a:r>
          </a:p>
          <a:p>
            <a:r>
              <a:rPr lang="en-GB" dirty="0" err="1"/>
              <a:t>Posiitonal</a:t>
            </a:r>
            <a:r>
              <a:rPr lang="en-GB" dirty="0"/>
              <a:t>:</a:t>
            </a:r>
          </a:p>
          <a:p>
            <a:r>
              <a:rPr lang="en-GB" dirty="0" err="1"/>
              <a:t>Digitsed</a:t>
            </a:r>
            <a:r>
              <a:rPr lang="en-GB" dirty="0"/>
              <a:t> can have few points, long straight sections between them </a:t>
            </a:r>
            <a:r>
              <a:rPr lang="en-GB" dirty="0" err="1"/>
              <a:t>eg</a:t>
            </a:r>
            <a:r>
              <a:rPr lang="en-GB" dirty="0"/>
              <a:t> sometimes cutting through buildings</a:t>
            </a:r>
          </a:p>
          <a:p>
            <a:r>
              <a:rPr lang="en-GB" dirty="0"/>
              <a:t>Uploaded </a:t>
            </a:r>
            <a:r>
              <a:rPr lang="en-GB" dirty="0" err="1"/>
              <a:t>gps</a:t>
            </a:r>
            <a:r>
              <a:rPr lang="en-GB" dirty="0"/>
              <a:t> tracks can have odd spikes – possibly where GPS signal lost</a:t>
            </a:r>
          </a:p>
          <a:p>
            <a:r>
              <a:rPr lang="en-GB" dirty="0"/>
              <a:t>Coverage:  some areas low density – why? Even when there are public footpaths present</a:t>
            </a:r>
          </a:p>
          <a:p>
            <a:endParaRPr lang="en-GB" dirty="0"/>
          </a:p>
          <a:p>
            <a:r>
              <a:rPr lang="en-GB" dirty="0"/>
              <a:t>Uses??</a:t>
            </a:r>
          </a:p>
          <a:p>
            <a:endParaRPr lang="en-GB" dirty="0"/>
          </a:p>
        </p:txBody>
      </p:sp>
      <p:sp>
        <p:nvSpPr>
          <p:cNvPr id="4" name="Slide Number Placeholder 3"/>
          <p:cNvSpPr>
            <a:spLocks noGrp="1"/>
          </p:cNvSpPr>
          <p:nvPr>
            <p:ph type="sldNum" sz="quarter" idx="10"/>
          </p:nvPr>
        </p:nvSpPr>
        <p:spPr/>
        <p:txBody>
          <a:bodyPr/>
          <a:lstStyle/>
          <a:p>
            <a:fld id="{81BF6EC4-0D3E-41B0-BA4E-184CA10F0652}" type="slidenum">
              <a:rPr lang="en-GB" smtClean="0"/>
              <a:t>14</a:t>
            </a:fld>
            <a:endParaRPr lang="en-GB"/>
          </a:p>
        </p:txBody>
      </p:sp>
    </p:spTree>
    <p:extLst>
      <p:ext uri="{BB962C8B-B14F-4D97-AF65-F5344CB8AC3E}">
        <p14:creationId xmlns:p14="http://schemas.microsoft.com/office/powerpoint/2010/main" val="1580169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also report to CSC via  email</a:t>
            </a:r>
          </a:p>
        </p:txBody>
      </p:sp>
      <p:sp>
        <p:nvSpPr>
          <p:cNvPr id="4" name="Slide Number Placeholder 3"/>
          <p:cNvSpPr>
            <a:spLocks noGrp="1"/>
          </p:cNvSpPr>
          <p:nvPr>
            <p:ph type="sldNum" sz="quarter" idx="10"/>
          </p:nvPr>
        </p:nvSpPr>
        <p:spPr/>
        <p:txBody>
          <a:bodyPr/>
          <a:lstStyle/>
          <a:p>
            <a:fld id="{81BF6EC4-0D3E-41B0-BA4E-184CA10F0652}" type="slidenum">
              <a:rPr lang="en-GB" smtClean="0"/>
              <a:t>15</a:t>
            </a:fld>
            <a:endParaRPr lang="en-GB"/>
          </a:p>
        </p:txBody>
      </p:sp>
    </p:spTree>
    <p:extLst>
      <p:ext uri="{BB962C8B-B14F-4D97-AF65-F5344CB8AC3E}">
        <p14:creationId xmlns:p14="http://schemas.microsoft.com/office/powerpoint/2010/main" val="1597681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Drop down list of response types</a:t>
            </a:r>
          </a:p>
          <a:p>
            <a:r>
              <a:rPr lang="en-GB" dirty="0"/>
              <a:t>Trusted users – spelling changes accepted – edit made by OS QA there and then</a:t>
            </a:r>
          </a:p>
          <a:p>
            <a:r>
              <a:rPr lang="en-GB" dirty="0"/>
              <a:t>New building – QA check against imagery – create job for field or photogrammetric capture</a:t>
            </a:r>
          </a:p>
          <a:p>
            <a:endParaRPr lang="en-GB" dirty="0"/>
          </a:p>
        </p:txBody>
      </p:sp>
      <p:sp>
        <p:nvSpPr>
          <p:cNvPr id="4" name="Slide Number Placeholder 3"/>
          <p:cNvSpPr>
            <a:spLocks noGrp="1"/>
          </p:cNvSpPr>
          <p:nvPr>
            <p:ph type="sldNum" sz="quarter" idx="10"/>
          </p:nvPr>
        </p:nvSpPr>
        <p:spPr/>
        <p:txBody>
          <a:bodyPr/>
          <a:lstStyle/>
          <a:p>
            <a:fld id="{81BF6EC4-0D3E-41B0-BA4E-184CA10F0652}" type="slidenum">
              <a:rPr lang="en-GB" smtClean="0"/>
              <a:t>16</a:t>
            </a:fld>
            <a:endParaRPr lang="en-GB"/>
          </a:p>
        </p:txBody>
      </p:sp>
    </p:spTree>
    <p:extLst>
      <p:ext uri="{BB962C8B-B14F-4D97-AF65-F5344CB8AC3E}">
        <p14:creationId xmlns:p14="http://schemas.microsoft.com/office/powerpoint/2010/main" val="137917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Irish mythology – the Salmon of Knowledge</a:t>
            </a:r>
          </a:p>
          <a:p>
            <a:r>
              <a:rPr lang="en-GB" dirty="0"/>
              <a:t>Maps – can zoom to OSMM.  Contains </a:t>
            </a:r>
            <a:r>
              <a:rPr lang="en-GB" dirty="0" err="1"/>
              <a:t>os</a:t>
            </a:r>
            <a:r>
              <a:rPr lang="en-GB" dirty="0"/>
              <a:t> gazetteer data</a:t>
            </a:r>
          </a:p>
          <a:p>
            <a:endParaRPr lang="en-GB" dirty="0"/>
          </a:p>
          <a:p>
            <a:r>
              <a:rPr lang="en-GB" dirty="0"/>
              <a:t>Quality:  VG so enables capture of alternative spellings </a:t>
            </a:r>
          </a:p>
          <a:p>
            <a:r>
              <a:rPr lang="en-GB" dirty="0"/>
              <a:t>Positional?  Completeness?  - any info better than none?</a:t>
            </a:r>
          </a:p>
          <a:p>
            <a:r>
              <a:rPr lang="en-GB" dirty="0"/>
              <a:t>Attributes consistency– use of codes </a:t>
            </a:r>
            <a:r>
              <a:rPr lang="en-GB" dirty="0" err="1"/>
              <a:t>eg</a:t>
            </a:r>
            <a:r>
              <a:rPr lang="en-GB" dirty="0"/>
              <a:t>  for buoys, stretches of rivers – but free text (?)</a:t>
            </a:r>
          </a:p>
        </p:txBody>
      </p:sp>
      <p:sp>
        <p:nvSpPr>
          <p:cNvPr id="4" name="Slide Number Placeholder 3"/>
          <p:cNvSpPr>
            <a:spLocks noGrp="1"/>
          </p:cNvSpPr>
          <p:nvPr>
            <p:ph type="sldNum" sz="quarter" idx="10"/>
          </p:nvPr>
        </p:nvSpPr>
        <p:spPr/>
        <p:txBody>
          <a:bodyPr/>
          <a:lstStyle/>
          <a:p>
            <a:fld id="{81BF6EC4-0D3E-41B0-BA4E-184CA10F0652}" type="slidenum">
              <a:rPr lang="en-GB" smtClean="0"/>
              <a:t>17</a:t>
            </a:fld>
            <a:endParaRPr lang="en-GB"/>
          </a:p>
        </p:txBody>
      </p:sp>
    </p:spTree>
    <p:extLst>
      <p:ext uri="{BB962C8B-B14F-4D97-AF65-F5344CB8AC3E}">
        <p14:creationId xmlns:p14="http://schemas.microsoft.com/office/powerpoint/2010/main" val="3472720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PhD Exploring efficacy of crowd sourcing for recording boundary and land rights information</a:t>
            </a:r>
          </a:p>
          <a:p>
            <a:r>
              <a:rPr lang="en-GB" dirty="0"/>
              <a:t>Focused on Scotland (Highlands and Islands) crofting community – form of land tenure and small scale food production (less than 50ha)</a:t>
            </a:r>
          </a:p>
          <a:p>
            <a:r>
              <a:rPr lang="en-GB" dirty="0"/>
              <a:t>Current Registers of Scotland Crofting Register relies of crowdsourcing through hand drawn maps- </a:t>
            </a:r>
            <a:r>
              <a:rPr lang="en-GB" dirty="0" err="1"/>
              <a:t>RoS</a:t>
            </a:r>
            <a:r>
              <a:rPr lang="en-GB" dirty="0"/>
              <a:t> then digitise on OSMM. </a:t>
            </a:r>
          </a:p>
          <a:p>
            <a:r>
              <a:rPr lang="en-GB" dirty="0"/>
              <a:t>In 2012 , still c 15000 not yet digitally spatially referenced.</a:t>
            </a:r>
          </a:p>
          <a:p>
            <a:r>
              <a:rPr lang="en-GB" dirty="0"/>
              <a:t>(Used for croft registration applications and resolving boundary disputes)</a:t>
            </a:r>
          </a:p>
          <a:p>
            <a:endParaRPr lang="en-GB" dirty="0"/>
          </a:p>
          <a:p>
            <a:r>
              <a:rPr lang="en-GB" dirty="0" err="1"/>
              <a:t>Croftcapture</a:t>
            </a:r>
            <a:r>
              <a:rPr lang="en-GB" dirty="0"/>
              <a:t> app for smartphone use in field, based on OS OpenSpace SDK – software development kit</a:t>
            </a:r>
          </a:p>
          <a:p>
            <a:r>
              <a:rPr lang="en-GB" dirty="0"/>
              <a:t>Blue line = boundary captured using app</a:t>
            </a:r>
          </a:p>
          <a:p>
            <a:r>
              <a:rPr lang="en-GB" dirty="0"/>
              <a:t>Red line= boundary digitised from </a:t>
            </a:r>
            <a:r>
              <a:rPr lang="en-GB" dirty="0" err="1"/>
              <a:t>osmm</a:t>
            </a:r>
            <a:endParaRPr lang="en-GB" dirty="0"/>
          </a:p>
          <a:p>
            <a:r>
              <a:rPr lang="en-GB" dirty="0"/>
              <a:t>Potential benefit of app – submit already digitised using OS Open data</a:t>
            </a:r>
          </a:p>
          <a:p>
            <a:r>
              <a:rPr lang="en-GB" dirty="0"/>
              <a:t>Crofters in sample area invited to participate</a:t>
            </a:r>
          </a:p>
          <a:p>
            <a:r>
              <a:rPr lang="en-GB" dirty="0"/>
              <a:t>Positional accuracy errors of up to 7m in small sample – too much for land administration uses?</a:t>
            </a:r>
          </a:p>
          <a:p>
            <a:endParaRPr lang="en-GB" dirty="0"/>
          </a:p>
          <a:p>
            <a:r>
              <a:rPr lang="en-GB" dirty="0"/>
              <a:t>App developed in MSc.  </a:t>
            </a:r>
          </a:p>
          <a:p>
            <a:r>
              <a:rPr lang="en-GB" dirty="0"/>
              <a:t>PhD Focused on socio-technical issues of:</a:t>
            </a:r>
          </a:p>
          <a:p>
            <a:r>
              <a:rPr lang="en-GB" dirty="0"/>
              <a:t>Community capacity to record and validate such info</a:t>
            </a:r>
          </a:p>
          <a:p>
            <a:r>
              <a:rPr lang="en-GB" dirty="0"/>
              <a:t>Delineation of boundaries without physical features</a:t>
            </a:r>
          </a:p>
          <a:p>
            <a:r>
              <a:rPr lang="en-GB" dirty="0"/>
              <a:t>Robustness of data to legal scrutiny</a:t>
            </a:r>
          </a:p>
        </p:txBody>
      </p:sp>
      <p:sp>
        <p:nvSpPr>
          <p:cNvPr id="4" name="Slide Number Placeholder 3"/>
          <p:cNvSpPr>
            <a:spLocks noGrp="1"/>
          </p:cNvSpPr>
          <p:nvPr>
            <p:ph type="sldNum" sz="quarter" idx="10"/>
          </p:nvPr>
        </p:nvSpPr>
        <p:spPr/>
        <p:txBody>
          <a:bodyPr/>
          <a:lstStyle/>
          <a:p>
            <a:fld id="{81BF6EC4-0D3E-41B0-BA4E-184CA10F0652}" type="slidenum">
              <a:rPr lang="en-GB" smtClean="0"/>
              <a:t>18</a:t>
            </a:fld>
            <a:endParaRPr lang="en-GB"/>
          </a:p>
        </p:txBody>
      </p:sp>
    </p:spTree>
    <p:extLst>
      <p:ext uri="{BB962C8B-B14F-4D97-AF65-F5344CB8AC3E}">
        <p14:creationId xmlns:p14="http://schemas.microsoft.com/office/powerpoint/2010/main" val="479927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BF6EC4-0D3E-41B0-BA4E-184CA10F0652}" type="slidenum">
              <a:rPr lang="en-GB" smtClean="0"/>
              <a:t>19</a:t>
            </a:fld>
            <a:endParaRPr lang="en-GB"/>
          </a:p>
        </p:txBody>
      </p:sp>
    </p:spTree>
    <p:extLst>
      <p:ext uri="{BB962C8B-B14F-4D97-AF65-F5344CB8AC3E}">
        <p14:creationId xmlns:p14="http://schemas.microsoft.com/office/powerpoint/2010/main" val="3924944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a:t>
            </a:r>
            <a:r>
              <a:rPr lang="en-GB" baseline="0" dirty="0"/>
              <a:t> for now</a:t>
            </a:r>
            <a:r>
              <a:rPr lang="en-GB" dirty="0"/>
              <a:t>, the application that I’ve chosen to develop will allow users</a:t>
            </a:r>
            <a:r>
              <a:rPr lang="en-GB" baseline="0" dirty="0"/>
              <a:t> to tag street furniture and business names in stereo pairs of mobile mapping imagery.</a:t>
            </a:r>
          </a:p>
          <a:p>
            <a:r>
              <a:rPr lang="en-GB" baseline="0" dirty="0"/>
              <a:t>Using photogrammetry software, I can then generate a 3D real world coordinate for each feature.</a:t>
            </a:r>
          </a:p>
          <a:p>
            <a:r>
              <a:rPr lang="en-GB" baseline="0" dirty="0"/>
              <a:t>This could potentially feed in to a Utilities layer in our data, or contribute to the data capture required for the smart cities project.</a:t>
            </a:r>
          </a:p>
          <a:p>
            <a:r>
              <a:rPr lang="en-GB" baseline="0" dirty="0"/>
              <a:t>Everybody knows what a lamp post looks like, and this application lets you go on a tour of the city where the imagery was taken.</a:t>
            </a:r>
          </a:p>
          <a:p>
            <a:r>
              <a:rPr lang="en-GB" sz="1200" kern="1200" dirty="0">
                <a:solidFill>
                  <a:schemeClr val="tx1"/>
                </a:solidFill>
                <a:effectLst/>
                <a:latin typeface="+mn-lt"/>
                <a:ea typeface="+mn-ea"/>
                <a:cs typeface="+mn-cs"/>
              </a:rPr>
              <a:t>You</a:t>
            </a:r>
            <a:r>
              <a:rPr lang="en-GB" sz="1200" kern="1200" baseline="0" dirty="0">
                <a:solidFill>
                  <a:schemeClr val="tx1"/>
                </a:solidFill>
                <a:effectLst/>
                <a:latin typeface="+mn-lt"/>
                <a:ea typeface="+mn-ea"/>
                <a:cs typeface="+mn-cs"/>
              </a:rPr>
              <a:t> d</a:t>
            </a:r>
            <a:r>
              <a:rPr lang="en-GB" sz="1200" kern="1200" dirty="0">
                <a:solidFill>
                  <a:schemeClr val="tx1"/>
                </a:solidFill>
                <a:effectLst/>
                <a:latin typeface="+mn-lt"/>
                <a:ea typeface="+mn-ea"/>
                <a:cs typeface="+mn-cs"/>
              </a:rPr>
              <a:t>on’t need to have specialised point cloud software installed (it’s just a web browser), don’t need the ability to work with point clouds…</a:t>
            </a:r>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20</a:t>
            </a:fld>
            <a:endParaRPr lang="en-GB"/>
          </a:p>
        </p:txBody>
      </p:sp>
    </p:spTree>
    <p:extLst>
      <p:ext uri="{BB962C8B-B14F-4D97-AF65-F5344CB8AC3E}">
        <p14:creationId xmlns:p14="http://schemas.microsoft.com/office/powerpoint/2010/main" val="756867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mobile mapping imagery we currently have available in BC&amp;I is of Bournemouth.</a:t>
            </a:r>
          </a:p>
          <a:p>
            <a:r>
              <a:rPr lang="en-GB" dirty="0"/>
              <a:t>It was captured last Summer using a Leica Pegasus</a:t>
            </a:r>
            <a:r>
              <a:rPr lang="en-GB" baseline="0" dirty="0"/>
              <a:t> 2, a vehicle mounted laser scanner that also has 7 georeferenced cameras on board.</a:t>
            </a:r>
          </a:p>
          <a:p>
            <a:r>
              <a:rPr lang="en-GB" baseline="0" dirty="0"/>
              <a:t>Here’s the route that was taken, and the orientation of the cameras based on the forward direction of travel.</a:t>
            </a:r>
            <a:endParaRPr lang="en-GB" dirty="0"/>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21</a:t>
            </a:fld>
            <a:endParaRPr lang="en-GB"/>
          </a:p>
        </p:txBody>
      </p:sp>
    </p:spTree>
    <p:extLst>
      <p:ext uri="{BB962C8B-B14F-4D97-AF65-F5344CB8AC3E}">
        <p14:creationId xmlns:p14="http://schemas.microsoft.com/office/powerpoint/2010/main" val="1832630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stereo pair</a:t>
            </a:r>
            <a:r>
              <a:rPr lang="en-GB" baseline="0" dirty="0"/>
              <a:t> of images, and all the user has to do is identify whether there’s a lamp post that can be clearly seen in both images, and then click at the base.</a:t>
            </a:r>
          </a:p>
          <a:p>
            <a:r>
              <a:rPr lang="en-GB" baseline="0" dirty="0"/>
              <a:t>We are looking at how this will work with just one image, but at the moment you have to look for the matching feature, and identify it in both images..</a:t>
            </a:r>
            <a:endParaRPr lang="en-GB" dirty="0"/>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22</a:t>
            </a:fld>
            <a:endParaRPr lang="en-GB"/>
          </a:p>
        </p:txBody>
      </p:sp>
    </p:spTree>
    <p:extLst>
      <p:ext uri="{BB962C8B-B14F-4D97-AF65-F5344CB8AC3E}">
        <p14:creationId xmlns:p14="http://schemas.microsoft.com/office/powerpoint/2010/main" val="1445163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BF6EC4-0D3E-41B0-BA4E-184CA10F0652}" type="slidenum">
              <a:rPr lang="en-GB" smtClean="0"/>
              <a:t>2</a:t>
            </a:fld>
            <a:endParaRPr lang="en-GB"/>
          </a:p>
        </p:txBody>
      </p:sp>
    </p:spTree>
    <p:extLst>
      <p:ext uri="{BB962C8B-B14F-4D97-AF65-F5344CB8AC3E}">
        <p14:creationId xmlns:p14="http://schemas.microsoft.com/office/powerpoint/2010/main" val="4286261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23</a:t>
            </a:fld>
            <a:endParaRPr lang="en-GB"/>
          </a:p>
        </p:txBody>
      </p:sp>
    </p:spTree>
    <p:extLst>
      <p:ext uri="{BB962C8B-B14F-4D97-AF65-F5344CB8AC3E}">
        <p14:creationId xmlns:p14="http://schemas.microsoft.com/office/powerpoint/2010/main" val="1443755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a:t>
            </a:r>
            <a:r>
              <a:rPr lang="en-GB" baseline="0" dirty="0"/>
              <a:t> a polygon around the business name you’ve spotted, and choose the business type from a drop down list.</a:t>
            </a:r>
          </a:p>
          <a:p>
            <a:r>
              <a:rPr lang="en-GB" baseline="0" dirty="0"/>
              <a:t>We don’t yet have the functionality to actually type what you see, but that’s something that will be available in the future..</a:t>
            </a:r>
            <a:endParaRPr lang="en-GB" dirty="0"/>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24</a:t>
            </a:fld>
            <a:endParaRPr lang="en-GB"/>
          </a:p>
        </p:txBody>
      </p:sp>
    </p:spTree>
    <p:extLst>
      <p:ext uri="{BB962C8B-B14F-4D97-AF65-F5344CB8AC3E}">
        <p14:creationId xmlns:p14="http://schemas.microsoft.com/office/powerpoint/2010/main" val="1308732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25</a:t>
            </a:fld>
            <a:endParaRPr lang="en-GB"/>
          </a:p>
        </p:txBody>
      </p:sp>
    </p:spTree>
    <p:extLst>
      <p:ext uri="{BB962C8B-B14F-4D97-AF65-F5344CB8AC3E}">
        <p14:creationId xmlns:p14="http://schemas.microsoft.com/office/powerpoint/2010/main" val="192470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here’s how I’ll take all the clicks and turn them into real world</a:t>
            </a:r>
            <a:r>
              <a:rPr lang="en-GB" baseline="0" dirty="0"/>
              <a:t> OSGB coordinates using the principles of aerial triangulation…</a:t>
            </a:r>
            <a:endParaRPr lang="en-GB" dirty="0"/>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26</a:t>
            </a:fld>
            <a:endParaRPr lang="en-GB"/>
          </a:p>
        </p:txBody>
      </p:sp>
    </p:spTree>
    <p:extLst>
      <p:ext uri="{BB962C8B-B14F-4D97-AF65-F5344CB8AC3E}">
        <p14:creationId xmlns:p14="http://schemas.microsoft.com/office/powerpoint/2010/main" val="1491080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an</a:t>
            </a:r>
            <a:r>
              <a:rPr lang="en-GB" baseline="0" dirty="0"/>
              <a:t> image showing what our results might look like if we had imagery of our local area here.</a:t>
            </a:r>
          </a:p>
          <a:p>
            <a:r>
              <a:rPr lang="en-GB" baseline="0" dirty="0"/>
              <a:t>There will be small clusters of coordinates all representing the same feature, so I’ll take the average of these to choose the best position. That the advantage of having numerous people view the imagery and tag the features.</a:t>
            </a:r>
          </a:p>
          <a:p>
            <a:r>
              <a:rPr lang="en-GB" baseline="0" dirty="0"/>
              <a:t>Also with the business name application, I’ll be able to extract the defined polygon from the imagery, creating nice visual of what it was the user saw in the original imagery. These may also become candidates for further crowdsourced transcription tasks. Or maybe we could look at Optical Character Recognition to read what they say automatically.</a:t>
            </a:r>
            <a:endParaRPr lang="en-GB" dirty="0"/>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27</a:t>
            </a:fld>
            <a:endParaRPr lang="en-GB"/>
          </a:p>
        </p:txBody>
      </p:sp>
    </p:spTree>
    <p:extLst>
      <p:ext uri="{BB962C8B-B14F-4D97-AF65-F5344CB8AC3E}">
        <p14:creationId xmlns:p14="http://schemas.microsoft.com/office/powerpoint/2010/main" val="1457702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user had a log in, meaning I could track contributions to their owner</a:t>
            </a:r>
          </a:p>
          <a:p>
            <a:r>
              <a:rPr lang="en-GB" dirty="0"/>
              <a:t>Instructions vs ‘having a go’</a:t>
            </a:r>
          </a:p>
          <a:p>
            <a:endParaRPr lang="en-GB" dirty="0"/>
          </a:p>
          <a:p>
            <a:r>
              <a:rPr lang="en-GB" dirty="0"/>
              <a:t>Feedback at he end of the pilot</a:t>
            </a:r>
          </a:p>
        </p:txBody>
      </p:sp>
      <p:sp>
        <p:nvSpPr>
          <p:cNvPr id="4" name="Slide Number Placeholder 3"/>
          <p:cNvSpPr>
            <a:spLocks noGrp="1"/>
          </p:cNvSpPr>
          <p:nvPr>
            <p:ph type="sldNum" sz="quarter" idx="10"/>
          </p:nvPr>
        </p:nvSpPr>
        <p:spPr/>
        <p:txBody>
          <a:bodyPr/>
          <a:lstStyle/>
          <a:p>
            <a:fld id="{81BF6EC4-0D3E-41B0-BA4E-184CA10F0652}" type="slidenum">
              <a:rPr lang="en-GB" smtClean="0"/>
              <a:t>28</a:t>
            </a:fld>
            <a:endParaRPr lang="en-GB"/>
          </a:p>
        </p:txBody>
      </p:sp>
    </p:spTree>
    <p:extLst>
      <p:ext uri="{BB962C8B-B14F-4D97-AF65-F5344CB8AC3E}">
        <p14:creationId xmlns:p14="http://schemas.microsoft.com/office/powerpoint/2010/main" val="1633088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29</a:t>
            </a:fld>
            <a:endParaRPr lang="en-GB"/>
          </a:p>
        </p:txBody>
      </p:sp>
    </p:spTree>
    <p:extLst>
      <p:ext uri="{BB962C8B-B14F-4D97-AF65-F5344CB8AC3E}">
        <p14:creationId xmlns:p14="http://schemas.microsoft.com/office/powerpoint/2010/main" val="1403380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30</a:t>
            </a:fld>
            <a:endParaRPr lang="en-GB"/>
          </a:p>
        </p:txBody>
      </p:sp>
    </p:spTree>
    <p:extLst>
      <p:ext uri="{BB962C8B-B14F-4D97-AF65-F5344CB8AC3E}">
        <p14:creationId xmlns:p14="http://schemas.microsoft.com/office/powerpoint/2010/main" val="189802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eaLnBrk="1" hangingPunct="1">
              <a:buFont typeface="Arial" panose="020B0604020202020204" pitchFamily="34" charset="0"/>
              <a:buChar char="•"/>
              <a:defRPr/>
            </a:pPr>
            <a:r>
              <a:rPr lang="en-GB" dirty="0"/>
              <a:t>We do not hold a national dataset of mobile-mapping imagery yet(!)</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a:t>Information is only as current as the last time the photos were taken</a:t>
            </a:r>
          </a:p>
          <a:p>
            <a:pPr marL="285750" indent="-285750" eaLnBrk="1" hangingPunct="1">
              <a:buFont typeface="Arial" panose="020B0604020202020204" pitchFamily="34" charset="0"/>
              <a:buChar char="•"/>
              <a:defRPr/>
            </a:pPr>
            <a:r>
              <a:rPr lang="en-GB" dirty="0"/>
              <a:t>Objects may be obscured by vehicles/people/trees </a:t>
            </a:r>
            <a:r>
              <a:rPr lang="en-GB" dirty="0" err="1"/>
              <a:t>etc</a:t>
            </a:r>
            <a:endParaRPr lang="en-GB" dirty="0"/>
          </a:p>
          <a:p>
            <a:pPr marL="285750" indent="-285750" eaLnBrk="1" hangingPunct="1">
              <a:buFont typeface="Arial" panose="020B0604020202020204" pitchFamily="34" charset="0"/>
              <a:buChar char="•"/>
              <a:defRPr/>
            </a:pPr>
            <a:endParaRPr lang="en-GB" dirty="0"/>
          </a:p>
          <a:p>
            <a:pPr marL="285750" indent="-285750" eaLnBrk="1" hangingPunct="1">
              <a:buFont typeface="Arial" panose="020B0604020202020204" pitchFamily="34" charset="0"/>
              <a:buChar char="•"/>
              <a:defRPr/>
            </a:pPr>
            <a:r>
              <a:rPr lang="en-GB" dirty="0"/>
              <a:t>How could OS staff be encouraged to contribute in their spare time?</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a:t>Future research into crowd sourcing in a commercial environment</a:t>
            </a:r>
          </a:p>
          <a:p>
            <a:pPr marL="285750" indent="-285750" eaLnBrk="1" hangingPunct="1">
              <a:buFont typeface="Arial" panose="020B0604020202020204" pitchFamily="34" charset="0"/>
              <a:buChar char="•"/>
              <a:defRPr/>
            </a:pPr>
            <a:endParaRPr lang="en-GB" dirty="0"/>
          </a:p>
          <a:p>
            <a:pPr marL="285750" indent="-285750" eaLnBrk="1" hangingPunct="1">
              <a:buFont typeface="Arial" panose="020B0604020202020204" pitchFamily="34" charset="0"/>
              <a:buChar char="•"/>
              <a:defRPr/>
            </a:pPr>
            <a:endParaRPr lang="en-GB" dirty="0"/>
          </a:p>
          <a:p>
            <a:pPr marL="285750" indent="-285750" eaLnBrk="1" hangingPunct="1">
              <a:buFont typeface="Arial" panose="020B0604020202020204" pitchFamily="34" charset="0"/>
              <a:buChar char="•"/>
              <a:defRPr/>
            </a:pPr>
            <a:endParaRPr lang="en-GB" dirty="0"/>
          </a:p>
          <a:p>
            <a:pPr marL="285750" indent="-285750" eaLnBrk="1" hangingPunct="1">
              <a:buFont typeface="Arial" panose="020B0604020202020204" pitchFamily="34" charset="0"/>
              <a:buChar char="•"/>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E8D81FAE-0D39-42EF-B555-C8E929B08C42}" type="slidenum">
              <a:rPr lang="en-GB" smtClean="0"/>
              <a:pPr>
                <a:defRPr/>
              </a:pPr>
              <a:t>31</a:t>
            </a:fld>
            <a:endParaRPr lang="en-GB"/>
          </a:p>
        </p:txBody>
      </p:sp>
    </p:spTree>
    <p:extLst>
      <p:ext uri="{BB962C8B-B14F-4D97-AF65-F5344CB8AC3E}">
        <p14:creationId xmlns:p14="http://schemas.microsoft.com/office/powerpoint/2010/main" val="2145219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BF6EC4-0D3E-41B0-BA4E-184CA10F0652}" type="slidenum">
              <a:rPr lang="en-GB" smtClean="0"/>
              <a:t>32</a:t>
            </a:fld>
            <a:endParaRPr lang="en-GB"/>
          </a:p>
        </p:txBody>
      </p:sp>
    </p:spTree>
    <p:extLst>
      <p:ext uri="{BB962C8B-B14F-4D97-AF65-F5344CB8AC3E}">
        <p14:creationId xmlns:p14="http://schemas.microsoft.com/office/powerpoint/2010/main" val="194753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BF6EC4-0D3E-41B0-BA4E-184CA10F0652}" type="slidenum">
              <a:rPr lang="en-GB" smtClean="0"/>
              <a:t>3</a:t>
            </a:fld>
            <a:endParaRPr lang="en-GB"/>
          </a:p>
        </p:txBody>
      </p:sp>
    </p:spTree>
    <p:extLst>
      <p:ext uri="{BB962C8B-B14F-4D97-AF65-F5344CB8AC3E}">
        <p14:creationId xmlns:p14="http://schemas.microsoft.com/office/powerpoint/2010/main" val="3857097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BF6EC4-0D3E-41B0-BA4E-184CA10F0652}" type="slidenum">
              <a:rPr lang="en-GB" smtClean="0"/>
              <a:t>33</a:t>
            </a:fld>
            <a:endParaRPr lang="en-GB"/>
          </a:p>
        </p:txBody>
      </p:sp>
    </p:spTree>
    <p:extLst>
      <p:ext uri="{BB962C8B-B14F-4D97-AF65-F5344CB8AC3E}">
        <p14:creationId xmlns:p14="http://schemas.microsoft.com/office/powerpoint/2010/main" val="1459086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BF6EC4-0D3E-41B0-BA4E-184CA10F0652}" type="slidenum">
              <a:rPr lang="en-GB" smtClean="0"/>
              <a:t>34</a:t>
            </a:fld>
            <a:endParaRPr lang="en-GB"/>
          </a:p>
        </p:txBody>
      </p:sp>
    </p:spTree>
    <p:extLst>
      <p:ext uri="{BB962C8B-B14F-4D97-AF65-F5344CB8AC3E}">
        <p14:creationId xmlns:p14="http://schemas.microsoft.com/office/powerpoint/2010/main" val="386552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BF6EC4-0D3E-41B0-BA4E-184CA10F0652}"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450871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BF6EC4-0D3E-41B0-BA4E-184CA10F0652}"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885605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BF6EC4-0D3E-41B0-BA4E-184CA10F0652}"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879554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Supplier accreditation to ISO 19158 standard</a:t>
            </a:r>
          </a:p>
        </p:txBody>
      </p:sp>
      <p:sp>
        <p:nvSpPr>
          <p:cNvPr id="4" name="Slide Number Placeholder 3"/>
          <p:cNvSpPr>
            <a:spLocks noGrp="1"/>
          </p:cNvSpPr>
          <p:nvPr>
            <p:ph type="sldNum" sz="quarter" idx="10"/>
          </p:nvPr>
        </p:nvSpPr>
        <p:spPr/>
        <p:txBody>
          <a:bodyPr/>
          <a:lstStyle/>
          <a:p>
            <a:fld id="{81BF6EC4-0D3E-41B0-BA4E-184CA10F0652}" type="slidenum">
              <a:rPr lang="en-GB" smtClean="0"/>
              <a:t>9</a:t>
            </a:fld>
            <a:endParaRPr lang="en-GB"/>
          </a:p>
        </p:txBody>
      </p:sp>
    </p:spTree>
    <p:extLst>
      <p:ext uri="{BB962C8B-B14F-4D97-AF65-F5344CB8AC3E}">
        <p14:creationId xmlns:p14="http://schemas.microsoft.com/office/powerpoint/2010/main" val="2876403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Motivation </a:t>
            </a:r>
            <a:r>
              <a:rPr lang="mr-IN" dirty="0" smtClean="0"/>
              <a:t>–</a:t>
            </a:r>
            <a:r>
              <a:rPr lang="en-US" dirty="0" smtClean="0"/>
              <a:t> singular proposition (tell us vernacular geography</a:t>
            </a:r>
            <a:r>
              <a:rPr lang="en-US" baseline="0" dirty="0" smtClean="0"/>
              <a:t> names by postcode) vs multi-purpose (OSM </a:t>
            </a:r>
            <a:r>
              <a:rPr lang="mr-IN" baseline="0" dirty="0" smtClean="0"/>
              <a:t>–</a:t>
            </a:r>
            <a:r>
              <a:rPr lang="en-US" baseline="0" dirty="0" smtClean="0"/>
              <a:t> many reasons to engage)</a:t>
            </a:r>
          </a:p>
          <a:p>
            <a:endParaRPr lang="en-US" baseline="0" dirty="0" smtClean="0"/>
          </a:p>
          <a:p>
            <a:r>
              <a:rPr lang="en-US" baseline="0" dirty="0" smtClean="0"/>
              <a:t>System - may be considering HCI of a web interface; but the system in OSM is much broader</a:t>
            </a:r>
          </a:p>
          <a:p>
            <a:endParaRPr lang="en-US" dirty="0"/>
          </a:p>
        </p:txBody>
      </p:sp>
      <p:sp>
        <p:nvSpPr>
          <p:cNvPr id="4" name="Slide Number Placeholder 3"/>
          <p:cNvSpPr>
            <a:spLocks noGrp="1"/>
          </p:cNvSpPr>
          <p:nvPr>
            <p:ph type="sldNum" sz="quarter" idx="10"/>
          </p:nvPr>
        </p:nvSpPr>
        <p:spPr/>
        <p:txBody>
          <a:bodyPr/>
          <a:lstStyle/>
          <a:p>
            <a:fld id="{81BF6EC4-0D3E-41B0-BA4E-184CA10F0652}" type="slidenum">
              <a:rPr lang="en-GB" smtClean="0"/>
              <a:t>11</a:t>
            </a:fld>
            <a:endParaRPr lang="en-GB"/>
          </a:p>
        </p:txBody>
      </p:sp>
    </p:spTree>
    <p:extLst>
      <p:ext uri="{BB962C8B-B14F-4D97-AF65-F5344CB8AC3E}">
        <p14:creationId xmlns:p14="http://schemas.microsoft.com/office/powerpoint/2010/main" val="46131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details of running</a:t>
            </a:r>
            <a:r>
              <a:rPr lang="en-US" baseline="0" dirty="0" smtClean="0"/>
              <a:t> </a:t>
            </a:r>
            <a:r>
              <a:rPr lang="en-US" dirty="0" smtClean="0"/>
              <a:t>PhD projects can</a:t>
            </a:r>
            <a:r>
              <a:rPr lang="en-US" baseline="0" dirty="0" smtClean="0"/>
              <a:t> be provided as slide decks or posters from our February research days</a:t>
            </a:r>
            <a:endParaRPr lang="en-US" dirty="0"/>
          </a:p>
        </p:txBody>
      </p:sp>
      <p:sp>
        <p:nvSpPr>
          <p:cNvPr id="4" name="Slide Number Placeholder 3"/>
          <p:cNvSpPr>
            <a:spLocks noGrp="1"/>
          </p:cNvSpPr>
          <p:nvPr>
            <p:ph type="sldNum" sz="quarter" idx="10"/>
          </p:nvPr>
        </p:nvSpPr>
        <p:spPr/>
        <p:txBody>
          <a:bodyPr/>
          <a:lstStyle/>
          <a:p>
            <a:fld id="{81BF6EC4-0D3E-41B0-BA4E-184CA10F0652}"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44231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 Id="rId3"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18.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19.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11.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S Presentation title">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ext Placeholder 15"/>
          <p:cNvSpPr>
            <a:spLocks noGrp="1"/>
          </p:cNvSpPr>
          <p:nvPr>
            <p:ph type="body" sz="quarter" idx="14" hasCustomPrompt="1"/>
          </p:nvPr>
        </p:nvSpPr>
        <p:spPr>
          <a:xfrm>
            <a:off x="450000" y="40032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[Name]</a:t>
            </a:r>
          </a:p>
        </p:txBody>
      </p:sp>
      <p:sp>
        <p:nvSpPr>
          <p:cNvPr id="18" name="Text Placeholder 17"/>
          <p:cNvSpPr>
            <a:spLocks noGrp="1"/>
          </p:cNvSpPr>
          <p:nvPr>
            <p:ph type="body" sz="quarter" idx="15" hasCustomPrompt="1"/>
          </p:nvPr>
        </p:nvSpPr>
        <p:spPr>
          <a:xfrm>
            <a:off x="450000" y="42552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[Position]</a:t>
            </a:r>
          </a:p>
        </p:txBody>
      </p:sp>
      <p:sp>
        <p:nvSpPr>
          <p:cNvPr id="20" name="Text Placeholder 19"/>
          <p:cNvSpPr>
            <a:spLocks noGrp="1"/>
          </p:cNvSpPr>
          <p:nvPr>
            <p:ph type="body" sz="quarter" idx="16" hasCustomPrompt="1"/>
          </p:nvPr>
        </p:nvSpPr>
        <p:spPr>
          <a:xfrm>
            <a:off x="450000" y="45108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[Date]</a:t>
            </a:r>
          </a:p>
        </p:txBody>
      </p:sp>
      <p:sp>
        <p:nvSpPr>
          <p:cNvPr id="11" name="Text Placeholder 7"/>
          <p:cNvSpPr>
            <a:spLocks noGrp="1"/>
          </p:cNvSpPr>
          <p:nvPr>
            <p:ph type="body" sz="quarter" idx="10" hasCustomPrompt="1"/>
          </p:nvPr>
        </p:nvSpPr>
        <p:spPr>
          <a:xfrm>
            <a:off x="2214000" y="6246000"/>
            <a:ext cx="2894400" cy="360362"/>
          </a:xfrm>
          <a:prstGeom prst="rect">
            <a:avLst/>
          </a:prstGeom>
        </p:spPr>
        <p:txBody>
          <a:bodyPr lIns="0" anchor="ctr" anchorCtr="0"/>
          <a:lstStyle>
            <a:lvl1pPr marL="0" indent="0">
              <a:buNone/>
              <a:defRPr sz="800" baseline="0">
                <a:solidFill>
                  <a:schemeClr val="tx1"/>
                </a:solidFill>
                <a:latin typeface="+mn-lt"/>
              </a:defRPr>
            </a:lvl1pPr>
          </a:lstStyle>
          <a:p>
            <a:pPr lvl="0"/>
            <a:r>
              <a:rPr lang="en-GB" sz="800" dirty="0">
                <a:latin typeface="+mn-lt"/>
              </a:rPr>
              <a:t>[insert document title]</a:t>
            </a:r>
            <a:endParaRPr lang="en-GB" dirty="0"/>
          </a:p>
        </p:txBody>
      </p:sp>
      <p:sp>
        <p:nvSpPr>
          <p:cNvPr id="5" name="Footer Placeholder 4"/>
          <p:cNvSpPr>
            <a:spLocks noGrp="1"/>
          </p:cNvSpPr>
          <p:nvPr>
            <p:ph type="ftr" sz="quarter" idx="17"/>
          </p:nvPr>
        </p:nvSpPr>
        <p:spPr/>
        <p:txBody>
          <a:bodyPr/>
          <a:lstStyle/>
          <a:p>
            <a:r>
              <a:rPr lang="en-GB"/>
              <a:t>OFFICIAL</a:t>
            </a:r>
            <a:endParaRPr lang="en-GB" dirty="0"/>
          </a:p>
        </p:txBody>
      </p:sp>
      <p:sp>
        <p:nvSpPr>
          <p:cNvPr id="2" name="Title 1"/>
          <p:cNvSpPr>
            <a:spLocks noGrp="1"/>
          </p:cNvSpPr>
          <p:nvPr>
            <p:ph type="title" hasCustomPrompt="1"/>
          </p:nvPr>
        </p:nvSpPr>
        <p:spPr>
          <a:xfrm>
            <a:off x="450000" y="1598400"/>
            <a:ext cx="8229600" cy="1760400"/>
          </a:xfrm>
          <a:prstGeom prst="rect">
            <a:avLst/>
          </a:prstGeom>
        </p:spPr>
        <p:txBody>
          <a:bodyPr lIns="0"/>
          <a:lstStyle>
            <a:lvl1pPr>
              <a:defRPr sz="3400" cap="all" baseline="0">
                <a:solidFill>
                  <a:schemeClr val="bg1"/>
                </a:solidFill>
                <a:latin typeface="+mj-lt"/>
              </a:defRPr>
            </a:lvl1pPr>
          </a:lstStyle>
          <a:p>
            <a:pPr lvl="0"/>
            <a:r>
              <a:rPr lang="en-GB" dirty="0"/>
              <a:t>[PRESENTATION TITLE]</a:t>
            </a:r>
          </a:p>
        </p:txBody>
      </p:sp>
    </p:spTree>
    <p:extLst>
      <p:ext uri="{BB962C8B-B14F-4D97-AF65-F5344CB8AC3E}">
        <p14:creationId xmlns:p14="http://schemas.microsoft.com/office/powerpoint/2010/main" val="154235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 colou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bg1"/>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bg1"/>
                </a:solidFill>
                <a:latin typeface="Source Sans Pro" pitchFamily="34" charset="0"/>
              </a:defRPr>
            </a:lvl1pPr>
            <a:lvl2pPr marL="914400" indent="-457200">
              <a:buFont typeface="Arial" panose="020B0604020202020204" pitchFamily="34" charset="0"/>
              <a:buChar char="•"/>
              <a:defRPr sz="1500">
                <a:solidFill>
                  <a:schemeClr val="bg1"/>
                </a:solidFill>
              </a:defRPr>
            </a:lvl2pPr>
            <a:lvl4pPr marL="1371600" indent="0">
              <a:buNone/>
              <a:defRPr/>
            </a:lvl4pPr>
          </a:lstStyle>
          <a:p>
            <a:pPr lvl="0"/>
            <a:r>
              <a:rPr lang="en-US" dirty="0"/>
              <a:t>Click to edit Master text styles</a:t>
            </a:r>
          </a:p>
          <a:p>
            <a:pPr lvl="1"/>
            <a:r>
              <a:rPr lang="en-US" dirty="0"/>
              <a:t>Third level</a:t>
            </a:r>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16511655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6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7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8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517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3" name="Text Placeholder 2"/>
          <p:cNvSpPr>
            <a:spLocks noGrp="1"/>
          </p:cNvSpPr>
          <p:nvPr>
            <p:ph type="body" sz="quarter" idx="10" hasCustomPrompt="1"/>
          </p:nvPr>
        </p:nvSpPr>
        <p:spPr>
          <a:xfrm>
            <a:off x="2214000" y="6246000"/>
            <a:ext cx="2894400" cy="360000"/>
          </a:xfrm>
          <a:prstGeom prst="rect">
            <a:avLst/>
          </a:prstGeom>
        </p:spPr>
        <p:txBody>
          <a:bodyPr lIns="0" anchor="ctr" anchorCtr="0"/>
          <a:lstStyle>
            <a:lvl1pPr>
              <a:defRPr baseline="0">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1"/>
          </p:nvPr>
        </p:nvSpPr>
        <p:spPr/>
        <p:txBody>
          <a:bodyPr/>
          <a:lstStyle/>
          <a:p>
            <a:r>
              <a:rPr lang="en-GB"/>
              <a:t>OFFICIAL</a:t>
            </a:r>
            <a:endParaRPr lang="en-GB" dirty="0"/>
          </a:p>
        </p:txBody>
      </p:sp>
    </p:spTree>
    <p:extLst>
      <p:ext uri="{BB962C8B-B14F-4D97-AF65-F5344CB8AC3E}">
        <p14:creationId xmlns:p14="http://schemas.microsoft.com/office/powerpoint/2010/main" val="326726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OFFICIAL</a:t>
            </a:r>
            <a:endParaRPr lang="en-GB" dirty="0"/>
          </a:p>
        </p:txBody>
      </p:sp>
      <p:sp>
        <p:nvSpPr>
          <p:cNvPr id="4" name="Text Placeholder 2"/>
          <p:cNvSpPr>
            <a:spLocks noGrp="1"/>
          </p:cNvSpPr>
          <p:nvPr>
            <p:ph type="body" sz="quarter" idx="11" hasCustomPrompt="1"/>
          </p:nvPr>
        </p:nvSpPr>
        <p:spPr>
          <a:xfrm>
            <a:off x="2214000" y="6246000"/>
            <a:ext cx="2894400" cy="360000"/>
          </a:xfrm>
          <a:prstGeom prst="rect">
            <a:avLst/>
          </a:prstGeom>
        </p:spPr>
        <p:txBody>
          <a:bodyPr lIns="0" anchor="ctr" anchorCtr="0"/>
          <a:lstStyle>
            <a:lvl1pPr>
              <a:defRPr baseline="0">
                <a:solidFill>
                  <a:schemeClr val="tx1"/>
                </a:solidFill>
              </a:defRPr>
            </a:lvl1pPr>
          </a:lstStyle>
          <a:p>
            <a:pPr lvl="0"/>
            <a:r>
              <a:rPr lang="en-US" dirty="0"/>
              <a:t>[insert document title]</a:t>
            </a:r>
            <a:endParaRPr lang="en-GB" dirty="0"/>
          </a:p>
        </p:txBody>
      </p:sp>
    </p:spTree>
    <p:extLst>
      <p:ext uri="{BB962C8B-B14F-4D97-AF65-F5344CB8AC3E}">
        <p14:creationId xmlns:p14="http://schemas.microsoft.com/office/powerpoint/2010/main" val="3138944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5" name="Text Placeholder 9"/>
          <p:cNvSpPr>
            <a:spLocks noGrp="1"/>
          </p:cNvSpPr>
          <p:nvPr>
            <p:ph type="body" sz="quarter" idx="11" hasCustomPrompt="1"/>
          </p:nvPr>
        </p:nvSpPr>
        <p:spPr>
          <a:xfrm>
            <a:off x="450000" y="40032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[Contact name]</a:t>
            </a:r>
          </a:p>
        </p:txBody>
      </p:sp>
      <p:sp>
        <p:nvSpPr>
          <p:cNvPr id="6" name="Text Placeholder 11"/>
          <p:cNvSpPr>
            <a:spLocks noGrp="1"/>
          </p:cNvSpPr>
          <p:nvPr>
            <p:ph type="body" sz="quarter" idx="12" hasCustomPrompt="1"/>
          </p:nvPr>
        </p:nvSpPr>
        <p:spPr>
          <a:xfrm>
            <a:off x="450000" y="42552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[E-mail]</a:t>
            </a:r>
          </a:p>
        </p:txBody>
      </p:sp>
      <p:sp>
        <p:nvSpPr>
          <p:cNvPr id="8" name="Footer Placeholder 7"/>
          <p:cNvSpPr>
            <a:spLocks noGrp="1"/>
          </p:cNvSpPr>
          <p:nvPr>
            <p:ph type="ftr" sz="quarter" idx="13"/>
          </p:nvPr>
        </p:nvSpPr>
        <p:spPr/>
        <p:txBody>
          <a:bodyPr/>
          <a:lstStyle>
            <a:lvl1pPr>
              <a:defRPr>
                <a:solidFill>
                  <a:schemeClr val="tx1"/>
                </a:solidFill>
              </a:defRPr>
            </a:lvl1pPr>
          </a:lstStyle>
          <a:p>
            <a:r>
              <a:rPr lang="en-GB"/>
              <a:t>OFFICIAL</a:t>
            </a:r>
            <a:endParaRPr lang="en-GB" dirty="0"/>
          </a:p>
        </p:txBody>
      </p:sp>
      <p:sp>
        <p:nvSpPr>
          <p:cNvPr id="11" name="Text Placeholder 10"/>
          <p:cNvSpPr>
            <a:spLocks noGrp="1"/>
          </p:cNvSpPr>
          <p:nvPr>
            <p:ph type="body" sz="quarter" idx="14" hasCustomPrompt="1"/>
          </p:nvPr>
        </p:nvSpPr>
        <p:spPr>
          <a:xfrm>
            <a:off x="450000" y="4510800"/>
            <a:ext cx="8229600" cy="252000"/>
          </a:xfrm>
          <a:prstGeom prst="rect">
            <a:avLst/>
          </a:prstGeom>
        </p:spPr>
        <p:txBody>
          <a:bodyPr lIns="0" tIns="0" bIns="0"/>
          <a:lstStyle>
            <a:lvl1pPr>
              <a:defRPr sz="1500">
                <a:solidFill>
                  <a:schemeClr val="bg1"/>
                </a:solidFill>
                <a:latin typeface="+mj-lt"/>
              </a:defRPr>
            </a:lvl1pPr>
          </a:lstStyle>
          <a:p>
            <a:pPr lvl="0"/>
            <a:r>
              <a:rPr lang="en-GB" dirty="0"/>
              <a:t>[Contact phone number]</a:t>
            </a:r>
          </a:p>
        </p:txBody>
      </p:sp>
    </p:spTree>
    <p:extLst>
      <p:ext uri="{BB962C8B-B14F-4D97-AF65-F5344CB8AC3E}">
        <p14:creationId xmlns:p14="http://schemas.microsoft.com/office/powerpoint/2010/main" val="4177271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ext uri="{BB962C8B-B14F-4D97-AF65-F5344CB8AC3E}">
        <p14:creationId xmlns:p14="http://schemas.microsoft.com/office/powerpoint/2010/main" val="1679467374"/>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ext uri="{BB962C8B-B14F-4D97-AF65-F5344CB8AC3E}">
        <p14:creationId xmlns:p14="http://schemas.microsoft.com/office/powerpoint/2010/main" val="1362732445"/>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ext uri="{BB962C8B-B14F-4D97-AF65-F5344CB8AC3E}">
        <p14:creationId xmlns:p14="http://schemas.microsoft.com/office/powerpoint/2010/main" val="1387766088"/>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ext uri="{BB962C8B-B14F-4D97-AF65-F5344CB8AC3E}">
        <p14:creationId xmlns:p14="http://schemas.microsoft.com/office/powerpoint/2010/main" val="117211450"/>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ext uri="{BB962C8B-B14F-4D97-AF65-F5344CB8AC3E}">
        <p14:creationId xmlns:p14="http://schemas.microsoft.com/office/powerpoint/2010/main" val="949610885"/>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S Presentation titl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ext Placeholder 15"/>
          <p:cNvSpPr>
            <a:spLocks noGrp="1"/>
          </p:cNvSpPr>
          <p:nvPr>
            <p:ph type="body" sz="quarter" idx="14" hasCustomPrompt="1"/>
          </p:nvPr>
        </p:nvSpPr>
        <p:spPr>
          <a:xfrm>
            <a:off x="450000" y="40032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[Name]</a:t>
            </a:r>
          </a:p>
        </p:txBody>
      </p:sp>
      <p:sp>
        <p:nvSpPr>
          <p:cNvPr id="18" name="Text Placeholder 17"/>
          <p:cNvSpPr>
            <a:spLocks noGrp="1"/>
          </p:cNvSpPr>
          <p:nvPr>
            <p:ph type="body" sz="quarter" idx="15" hasCustomPrompt="1"/>
          </p:nvPr>
        </p:nvSpPr>
        <p:spPr>
          <a:xfrm>
            <a:off x="450000" y="42552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[Position]</a:t>
            </a:r>
          </a:p>
        </p:txBody>
      </p:sp>
      <p:sp>
        <p:nvSpPr>
          <p:cNvPr id="20" name="Text Placeholder 19"/>
          <p:cNvSpPr>
            <a:spLocks noGrp="1"/>
          </p:cNvSpPr>
          <p:nvPr>
            <p:ph type="body" sz="quarter" idx="16" hasCustomPrompt="1"/>
          </p:nvPr>
        </p:nvSpPr>
        <p:spPr>
          <a:xfrm>
            <a:off x="450000" y="45108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[Date]</a:t>
            </a:r>
          </a:p>
        </p:txBody>
      </p:sp>
      <p:sp>
        <p:nvSpPr>
          <p:cNvPr id="11" name="Text Placeholder 7"/>
          <p:cNvSpPr>
            <a:spLocks noGrp="1"/>
          </p:cNvSpPr>
          <p:nvPr>
            <p:ph type="body" sz="quarter" idx="10" hasCustomPrompt="1"/>
          </p:nvPr>
        </p:nvSpPr>
        <p:spPr>
          <a:xfrm>
            <a:off x="2214000" y="6246000"/>
            <a:ext cx="2894400" cy="360363"/>
          </a:xfrm>
          <a:prstGeom prst="rect">
            <a:avLst/>
          </a:prstGeom>
        </p:spPr>
        <p:txBody>
          <a:bodyPr lIns="0" anchor="ctr" anchorCtr="0"/>
          <a:lstStyle>
            <a:lvl1pPr marL="0" indent="0">
              <a:buNone/>
              <a:defRPr sz="800" baseline="0">
                <a:solidFill>
                  <a:schemeClr val="tx1"/>
                </a:solidFill>
                <a:latin typeface="+mn-lt"/>
              </a:defRPr>
            </a:lvl1pPr>
          </a:lstStyle>
          <a:p>
            <a:pPr lvl="0"/>
            <a:r>
              <a:rPr lang="en-GB" sz="800" dirty="0">
                <a:latin typeface="+mn-lt"/>
              </a:rPr>
              <a:t>[insert document title]</a:t>
            </a:r>
            <a:endParaRPr lang="en-GB" dirty="0"/>
          </a:p>
        </p:txBody>
      </p:sp>
      <p:sp>
        <p:nvSpPr>
          <p:cNvPr id="5" name="Footer Placeholder 4"/>
          <p:cNvSpPr>
            <a:spLocks noGrp="1"/>
          </p:cNvSpPr>
          <p:nvPr>
            <p:ph type="ftr" sz="quarter" idx="17"/>
          </p:nvPr>
        </p:nvSpPr>
        <p:spPr/>
        <p:txBody>
          <a:bodyPr/>
          <a:lstStyle/>
          <a:p>
            <a:r>
              <a:rPr lang="en-GB"/>
              <a:t>[insert protective marking - see QSP 032]</a:t>
            </a:r>
            <a:endParaRPr lang="en-GB" dirty="0"/>
          </a:p>
        </p:txBody>
      </p:sp>
      <p:sp>
        <p:nvSpPr>
          <p:cNvPr id="2" name="Title 1"/>
          <p:cNvSpPr>
            <a:spLocks noGrp="1"/>
          </p:cNvSpPr>
          <p:nvPr>
            <p:ph type="title" hasCustomPrompt="1"/>
          </p:nvPr>
        </p:nvSpPr>
        <p:spPr>
          <a:xfrm>
            <a:off x="450000" y="1598400"/>
            <a:ext cx="8229600" cy="1760400"/>
          </a:xfrm>
          <a:prstGeom prst="rect">
            <a:avLst/>
          </a:prstGeom>
        </p:spPr>
        <p:txBody>
          <a:bodyPr lIns="0"/>
          <a:lstStyle>
            <a:lvl1pPr>
              <a:defRPr sz="3400" cap="all" baseline="0">
                <a:solidFill>
                  <a:schemeClr val="bg1"/>
                </a:solidFill>
                <a:latin typeface="+mj-lt"/>
              </a:defRPr>
            </a:lvl1pPr>
          </a:lstStyle>
          <a:p>
            <a:pPr lvl="0"/>
            <a:r>
              <a:rPr lang="en-GB" dirty="0"/>
              <a:t>[PRESENTATION TITLE]</a:t>
            </a:r>
          </a:p>
        </p:txBody>
      </p:sp>
    </p:spTree>
    <p:extLst>
      <p:ext uri="{BB962C8B-B14F-4D97-AF65-F5344CB8AC3E}">
        <p14:creationId xmlns:p14="http://schemas.microsoft.com/office/powerpoint/2010/main" val="4014329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 OS Presentation title - circl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dirty="0"/>
              <a:t>[Name]</a:t>
            </a:r>
            <a:br>
              <a:rPr lang="en-GB" dirty="0"/>
            </a:br>
            <a:r>
              <a:rPr lang="en-GB" dirty="0"/>
              <a:t>[Position]</a:t>
            </a:r>
            <a:br>
              <a:rPr lang="en-GB" dirty="0"/>
            </a:br>
            <a:r>
              <a:rPr lang="en-GB" dirty="0"/>
              <a:t>[Date]</a:t>
            </a:r>
          </a:p>
          <a:p>
            <a:pPr marL="0" marR="0" lvl="0" indent="0" algn="ctr" defTabSz="914400" rtl="0" eaLnBrk="1" fontAlgn="auto" latinLnBrk="0" hangingPunct="1">
              <a:lnSpc>
                <a:spcPct val="100000"/>
              </a:lnSpc>
              <a:spcBef>
                <a:spcPts val="300"/>
              </a:spcBef>
              <a:spcAft>
                <a:spcPts val="0"/>
              </a:spcAft>
              <a:buClrTx/>
              <a:buSzTx/>
              <a:buFontTx/>
              <a:buNone/>
              <a:tabLst/>
              <a:defRPr/>
            </a:pPr>
            <a:endParaRPr lang="en-GB" dirty="0"/>
          </a:p>
          <a:p>
            <a:pPr lvl="0"/>
            <a:endParaRPr lang="en-GB" dirty="0"/>
          </a:p>
        </p:txBody>
      </p:sp>
      <p:sp>
        <p:nvSpPr>
          <p:cNvPr id="4" name="Text Placeholder 3"/>
          <p:cNvSpPr>
            <a:spLocks noGrp="1"/>
          </p:cNvSpPr>
          <p:nvPr>
            <p:ph type="body" sz="quarter" idx="15" hasCustomPrompt="1"/>
          </p:nvPr>
        </p:nvSpPr>
        <p:spPr>
          <a:xfrm>
            <a:off x="2214000" y="6246000"/>
            <a:ext cx="2894400" cy="360362"/>
          </a:xfrm>
          <a:prstGeom prst="rect">
            <a:avLst/>
          </a:prstGeom>
        </p:spPr>
        <p:txBody>
          <a:bodyPr lIns="0" anchor="ctr" anchorCtr="0"/>
          <a:lstStyle>
            <a:lvl1pPr algn="l">
              <a:defRPr sz="800">
                <a:solidFill>
                  <a:schemeClr val="tx1"/>
                </a:solidFill>
                <a:latin typeface="+mn-lt"/>
              </a:defRPr>
            </a:lvl1pPr>
          </a:lstStyle>
          <a:p>
            <a:pPr lvl="0"/>
            <a:r>
              <a:rPr lang="en-GB" dirty="0"/>
              <a:t>[insert document title]</a:t>
            </a:r>
          </a:p>
        </p:txBody>
      </p:sp>
      <p:sp>
        <p:nvSpPr>
          <p:cNvPr id="13" name="Footer Placeholder 12"/>
          <p:cNvSpPr>
            <a:spLocks noGrp="1"/>
          </p:cNvSpPr>
          <p:nvPr>
            <p:ph type="ftr" sz="quarter" idx="20"/>
          </p:nvPr>
        </p:nvSpPr>
        <p:spPr/>
        <p:txBody>
          <a:bodyPr/>
          <a:lstStyle/>
          <a:p>
            <a:r>
              <a:rPr lang="en-GB"/>
              <a:t>OFFICIAL</a:t>
            </a:r>
            <a:endParaRPr lang="en-GB" dirty="0"/>
          </a:p>
        </p:txBody>
      </p:sp>
      <p:sp>
        <p:nvSpPr>
          <p:cNvPr id="15" name="Title 6"/>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solidFill>
                  <a:schemeClr val="tx1"/>
                </a:solidFill>
                <a:latin typeface="+mj-lt"/>
              </a:defRPr>
            </a:lvl1pPr>
          </a:lstStyle>
          <a:p>
            <a:pPr lvl="0"/>
            <a:r>
              <a:rPr lang="en-GB" dirty="0"/>
              <a:t>[PRESENTATION TITLE]</a:t>
            </a:r>
          </a:p>
        </p:txBody>
      </p:sp>
    </p:spTree>
    <p:extLst>
      <p:ext uri="{BB962C8B-B14F-4D97-AF65-F5344CB8AC3E}">
        <p14:creationId xmlns:p14="http://schemas.microsoft.com/office/powerpoint/2010/main" val="927094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 - OS Presentation title - circl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lvl="0"/>
            <a:r>
              <a:rPr lang="en-GB" dirty="0"/>
              <a:t>[Name]</a:t>
            </a:r>
            <a:br>
              <a:rPr lang="en-GB" dirty="0"/>
            </a:br>
            <a:r>
              <a:rPr lang="en-GB" dirty="0"/>
              <a:t>[Position]</a:t>
            </a:r>
            <a:br>
              <a:rPr lang="en-GB" dirty="0"/>
            </a:br>
            <a:r>
              <a:rPr lang="en-GB" dirty="0"/>
              <a:t>[Date]</a:t>
            </a:r>
          </a:p>
          <a:p>
            <a:pPr lvl="0"/>
            <a:endParaRPr lang="en-GB" dirty="0"/>
          </a:p>
        </p:txBody>
      </p:sp>
      <p:sp>
        <p:nvSpPr>
          <p:cNvPr id="4" name="Text Placeholder 3"/>
          <p:cNvSpPr>
            <a:spLocks noGrp="1"/>
          </p:cNvSpPr>
          <p:nvPr>
            <p:ph type="body" sz="quarter" idx="15" hasCustomPrompt="1"/>
          </p:nvPr>
        </p:nvSpPr>
        <p:spPr>
          <a:xfrm>
            <a:off x="2214000" y="6246000"/>
            <a:ext cx="2894400" cy="360363"/>
          </a:xfrm>
          <a:prstGeom prst="rect">
            <a:avLst/>
          </a:prstGeom>
        </p:spPr>
        <p:txBody>
          <a:bodyPr lIns="0" anchor="ctr" anchorCtr="0"/>
          <a:lstStyle>
            <a:lvl1pPr algn="l">
              <a:defRPr sz="800">
                <a:solidFill>
                  <a:schemeClr val="tx1"/>
                </a:solidFill>
                <a:latin typeface="+mn-lt"/>
              </a:defRPr>
            </a:lvl1pPr>
          </a:lstStyle>
          <a:p>
            <a:pPr lvl="0"/>
            <a:r>
              <a:rPr lang="en-GB" dirty="0"/>
              <a:t>[insert document title]</a:t>
            </a:r>
          </a:p>
        </p:txBody>
      </p:sp>
      <p:sp>
        <p:nvSpPr>
          <p:cNvPr id="13" name="Footer Placeholder 12"/>
          <p:cNvSpPr>
            <a:spLocks noGrp="1"/>
          </p:cNvSpPr>
          <p:nvPr>
            <p:ph type="ftr" sz="quarter" idx="20"/>
          </p:nvPr>
        </p:nvSpPr>
        <p:spPr/>
        <p:txBody>
          <a:bodyPr/>
          <a:lstStyle/>
          <a:p>
            <a:r>
              <a:rPr lang="en-GB"/>
              <a:t>[insert protective marking - see QSP 032]</a:t>
            </a:r>
            <a:endParaRPr lang="en-GB" dirty="0"/>
          </a:p>
        </p:txBody>
      </p:sp>
      <p:sp>
        <p:nvSpPr>
          <p:cNvPr id="7" name="Title 6"/>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latin typeface="+mj-lt"/>
              </a:defRPr>
            </a:lvl1pPr>
          </a:lstStyle>
          <a:p>
            <a:pPr lvl="0"/>
            <a:r>
              <a:rPr lang="en-GB" dirty="0"/>
              <a:t>[PRESENTATION TITLE]</a:t>
            </a:r>
          </a:p>
        </p:txBody>
      </p:sp>
    </p:spTree>
    <p:extLst>
      <p:ext uri="{BB962C8B-B14F-4D97-AF65-F5344CB8AC3E}">
        <p14:creationId xmlns:p14="http://schemas.microsoft.com/office/powerpoint/2010/main" val="4019344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 OS Presentation title - circl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3"/>
          </a:xfrm>
          <a:prstGeom prst="rect">
            <a:avLst/>
          </a:prstGeom>
        </p:spPr>
        <p:txBody>
          <a:bodyPr lIns="0" anchor="ctr" anchorCtr="0"/>
          <a:lstStyle>
            <a:lvl1pPr algn="l">
              <a:defRPr sz="800">
                <a:solidFill>
                  <a:schemeClr val="tx1"/>
                </a:solidFill>
                <a:latin typeface="+mn-lt"/>
              </a:defRPr>
            </a:lvl1pPr>
          </a:lstStyle>
          <a:p>
            <a:pPr lvl="0"/>
            <a:r>
              <a:rPr lang="en-GB" dirty="0"/>
              <a:t>[insert document title]</a:t>
            </a:r>
          </a:p>
        </p:txBody>
      </p:sp>
      <p:sp>
        <p:nvSpPr>
          <p:cNvPr id="13" name="Footer Placeholder 12"/>
          <p:cNvSpPr>
            <a:spLocks noGrp="1"/>
          </p:cNvSpPr>
          <p:nvPr>
            <p:ph type="ftr" sz="quarter" idx="20"/>
          </p:nvPr>
        </p:nvSpPr>
        <p:spPr/>
        <p:txBody>
          <a:bodyPr/>
          <a:lstStyle/>
          <a:p>
            <a:r>
              <a:rPr lang="en-GB"/>
              <a:t>[insert protective marking - see QSP 032]</a:t>
            </a:r>
            <a:endParaRPr lang="en-GB" dirty="0"/>
          </a:p>
        </p:txBody>
      </p:sp>
      <p:sp>
        <p:nvSpPr>
          <p:cNvPr id="11" name="Title 6"/>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latin typeface="+mj-lt"/>
              </a:defRPr>
            </a:lvl1pPr>
          </a:lstStyle>
          <a:p>
            <a:pPr lvl="0"/>
            <a:r>
              <a:rPr lang="en-GB" dirty="0"/>
              <a:t>[PRESENTATION TITLE]</a:t>
            </a:r>
          </a:p>
        </p:txBody>
      </p:sp>
      <p:sp>
        <p:nvSpPr>
          <p:cNvPr id="9"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lvl="0"/>
            <a:r>
              <a:rPr lang="en-GB" dirty="0"/>
              <a:t>[Name]</a:t>
            </a:r>
            <a:br>
              <a:rPr lang="en-GB" dirty="0"/>
            </a:br>
            <a:r>
              <a:rPr lang="en-GB" dirty="0"/>
              <a:t>[Position]</a:t>
            </a:r>
            <a:br>
              <a:rPr lang="en-GB" dirty="0"/>
            </a:br>
            <a:r>
              <a:rPr lang="en-GB" dirty="0"/>
              <a:t>[Date]</a:t>
            </a:r>
          </a:p>
          <a:p>
            <a:pPr lvl="0"/>
            <a:endParaRPr lang="en-GB" dirty="0"/>
          </a:p>
        </p:txBody>
      </p:sp>
    </p:spTree>
    <p:extLst>
      <p:ext uri="{BB962C8B-B14F-4D97-AF65-F5344CB8AC3E}">
        <p14:creationId xmlns:p14="http://schemas.microsoft.com/office/powerpoint/2010/main" val="3898360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 OS Presentation title - circl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3"/>
          </a:xfrm>
          <a:prstGeom prst="rect">
            <a:avLst/>
          </a:prstGeom>
        </p:spPr>
        <p:txBody>
          <a:bodyPr lIns="0" anchor="ctr" anchorCtr="0"/>
          <a:lstStyle>
            <a:lvl1pPr algn="l">
              <a:defRPr sz="800">
                <a:solidFill>
                  <a:schemeClr val="tx1"/>
                </a:solidFill>
                <a:latin typeface="+mn-lt"/>
              </a:defRPr>
            </a:lvl1pPr>
          </a:lstStyle>
          <a:p>
            <a:pPr lvl="0"/>
            <a:r>
              <a:rPr lang="en-GB" dirty="0"/>
              <a:t>[insert document title]</a:t>
            </a:r>
          </a:p>
        </p:txBody>
      </p:sp>
      <p:sp>
        <p:nvSpPr>
          <p:cNvPr id="13" name="Footer Placeholder 12"/>
          <p:cNvSpPr>
            <a:spLocks noGrp="1"/>
          </p:cNvSpPr>
          <p:nvPr>
            <p:ph type="ftr" sz="quarter" idx="20"/>
          </p:nvPr>
        </p:nvSpPr>
        <p:spPr/>
        <p:txBody>
          <a:bodyPr/>
          <a:lstStyle/>
          <a:p>
            <a:r>
              <a:rPr lang="en-GB"/>
              <a:t>[insert protective marking - see QSP 032]</a:t>
            </a:r>
            <a:endParaRPr lang="en-GB" dirty="0"/>
          </a:p>
        </p:txBody>
      </p:sp>
      <p:sp>
        <p:nvSpPr>
          <p:cNvPr id="15" name="Title 6"/>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latin typeface="+mj-lt"/>
              </a:defRPr>
            </a:lvl1pPr>
          </a:lstStyle>
          <a:p>
            <a:pPr lvl="0"/>
            <a:r>
              <a:rPr lang="en-GB" dirty="0"/>
              <a:t>[PRESENTATION TITLE]</a:t>
            </a:r>
          </a:p>
        </p:txBody>
      </p:sp>
      <p:sp>
        <p:nvSpPr>
          <p:cNvPr id="9"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lvl="0"/>
            <a:r>
              <a:rPr lang="en-GB" dirty="0"/>
              <a:t>[Name]</a:t>
            </a:r>
            <a:br>
              <a:rPr lang="en-GB" dirty="0"/>
            </a:br>
            <a:r>
              <a:rPr lang="en-GB" dirty="0"/>
              <a:t>[Position]</a:t>
            </a:r>
            <a:br>
              <a:rPr lang="en-GB" dirty="0"/>
            </a:br>
            <a:r>
              <a:rPr lang="en-GB" dirty="0"/>
              <a:t>[Date]</a:t>
            </a:r>
          </a:p>
          <a:p>
            <a:pPr lvl="0"/>
            <a:endParaRPr lang="en-GB" dirty="0"/>
          </a:p>
        </p:txBody>
      </p:sp>
    </p:spTree>
    <p:extLst>
      <p:ext uri="{BB962C8B-B14F-4D97-AF65-F5344CB8AC3E}">
        <p14:creationId xmlns:p14="http://schemas.microsoft.com/office/powerpoint/2010/main" val="3383452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 - OS Presentation title - circl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3"/>
          </a:xfrm>
          <a:prstGeom prst="rect">
            <a:avLst/>
          </a:prstGeom>
        </p:spPr>
        <p:txBody>
          <a:bodyPr lIns="0" anchor="ctr" anchorCtr="0"/>
          <a:lstStyle>
            <a:lvl1pPr algn="l">
              <a:defRPr sz="800">
                <a:solidFill>
                  <a:schemeClr val="tx1"/>
                </a:solidFill>
                <a:latin typeface="+mn-lt"/>
              </a:defRPr>
            </a:lvl1pPr>
          </a:lstStyle>
          <a:p>
            <a:pPr lvl="0"/>
            <a:r>
              <a:rPr lang="en-GB" dirty="0"/>
              <a:t>[insert document title]</a:t>
            </a:r>
          </a:p>
        </p:txBody>
      </p:sp>
      <p:sp>
        <p:nvSpPr>
          <p:cNvPr id="13" name="Footer Placeholder 12"/>
          <p:cNvSpPr>
            <a:spLocks noGrp="1"/>
          </p:cNvSpPr>
          <p:nvPr>
            <p:ph type="ftr" sz="quarter" idx="20"/>
          </p:nvPr>
        </p:nvSpPr>
        <p:spPr/>
        <p:txBody>
          <a:bodyPr/>
          <a:lstStyle/>
          <a:p>
            <a:r>
              <a:rPr lang="en-GB"/>
              <a:t>[insert protective marking - see QSP 032]</a:t>
            </a:r>
            <a:endParaRPr lang="en-GB" dirty="0"/>
          </a:p>
        </p:txBody>
      </p:sp>
      <p:sp>
        <p:nvSpPr>
          <p:cNvPr id="11" name="Title 6"/>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latin typeface="+mj-lt"/>
              </a:defRPr>
            </a:lvl1pPr>
          </a:lstStyle>
          <a:p>
            <a:pPr lvl="0"/>
            <a:r>
              <a:rPr lang="en-GB" dirty="0"/>
              <a:t>[PRESENTATION TITLE]</a:t>
            </a:r>
          </a:p>
        </p:txBody>
      </p:sp>
      <p:sp>
        <p:nvSpPr>
          <p:cNvPr id="9"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lvl="0"/>
            <a:r>
              <a:rPr lang="en-GB" dirty="0"/>
              <a:t>[Name]</a:t>
            </a:r>
            <a:br>
              <a:rPr lang="en-GB" dirty="0"/>
            </a:br>
            <a:r>
              <a:rPr lang="en-GB" dirty="0"/>
              <a:t>[Position]</a:t>
            </a:r>
            <a:br>
              <a:rPr lang="en-GB" dirty="0"/>
            </a:br>
            <a:r>
              <a:rPr lang="en-GB" dirty="0"/>
              <a:t>[Date]</a:t>
            </a:r>
          </a:p>
          <a:p>
            <a:pPr lvl="0"/>
            <a:endParaRPr lang="en-GB" dirty="0"/>
          </a:p>
        </p:txBody>
      </p:sp>
    </p:spTree>
    <p:extLst>
      <p:ext uri="{BB962C8B-B14F-4D97-AF65-F5344CB8AC3E}">
        <p14:creationId xmlns:p14="http://schemas.microsoft.com/office/powerpoint/2010/main" val="2412410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bg2"/>
                </a:solidFill>
                <a:latin typeface="+mj-lt"/>
              </a:defRPr>
            </a:lvl1pPr>
          </a:lstStyle>
          <a:p>
            <a:r>
              <a:rPr lang="en-US" dirty="0"/>
              <a:t>[SLIDE TITLE]</a:t>
            </a:r>
            <a:endParaRPr lang="en-GB" dirty="0"/>
          </a:p>
        </p:txBody>
      </p:sp>
      <p:sp>
        <p:nvSpPr>
          <p:cNvPr id="13" name="Content Placeholder 12"/>
          <p:cNvSpPr>
            <a:spLocks noGrp="1"/>
          </p:cNvSpPr>
          <p:nvPr>
            <p:ph sz="quarter" idx="12"/>
          </p:nvPr>
        </p:nvSpPr>
        <p:spPr>
          <a:xfrm>
            <a:off x="450000" y="1296000"/>
            <a:ext cx="8229600" cy="4438800"/>
          </a:xfrm>
          <a:prstGeom prst="rect">
            <a:avLst/>
          </a:prstGeom>
        </p:spPr>
        <p:txBody>
          <a:bodyPr bIns="1800000" anchor="b" anchorCtr="1"/>
          <a:lstStyle/>
          <a:p>
            <a:pPr lvl="0"/>
            <a:r>
              <a:rPr lang="en-US"/>
              <a:t>Click to edit Master text styles</a:t>
            </a:r>
          </a:p>
        </p:txBody>
      </p:sp>
      <p:sp>
        <p:nvSpPr>
          <p:cNvPr id="3" name="Text Placeholder 2"/>
          <p:cNvSpPr>
            <a:spLocks noGrp="1"/>
          </p:cNvSpPr>
          <p:nvPr>
            <p:ph type="body" sz="quarter" idx="13" hasCustomPrompt="1"/>
          </p:nvPr>
        </p:nvSpPr>
        <p:spPr>
          <a:xfrm>
            <a:off x="2214000" y="6246000"/>
            <a:ext cx="2894400" cy="360000"/>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t>[insert protective marking - see QSP 032]</a:t>
            </a:r>
            <a:endParaRPr lang="en-GB" dirty="0"/>
          </a:p>
        </p:txBody>
      </p:sp>
    </p:spTree>
    <p:extLst>
      <p:ext uri="{BB962C8B-B14F-4D97-AF65-F5344CB8AC3E}">
        <p14:creationId xmlns:p14="http://schemas.microsoft.com/office/powerpoint/2010/main" val="3337860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two content">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80000" y="1296000"/>
            <a:ext cx="3996456" cy="4438800"/>
          </a:xfrm>
          <a:prstGeom prst="rect">
            <a:avLst/>
          </a:prstGeom>
        </p:spPr>
        <p:txBody>
          <a:bodyPr lIns="90000" bIns="1836000" anchor="b" anchorCtr="1">
            <a:normAutofit/>
          </a:bodyPr>
          <a:lstStyle>
            <a:lvl1pPr>
              <a:defRPr sz="800">
                <a:solidFill>
                  <a:srgbClr val="3F3C3C"/>
                </a:solidFill>
                <a:latin typeface="Source Sans Pro"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8"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bg2"/>
                </a:solidFill>
                <a:latin typeface="+mj-lt"/>
              </a:defRPr>
            </a:lvl1pPr>
          </a:lstStyle>
          <a:p>
            <a:r>
              <a:rPr lang="en-US" dirty="0"/>
              <a:t>[SLIDE TITLE]</a:t>
            </a:r>
            <a:endParaRPr lang="en-GB" dirty="0"/>
          </a:p>
        </p:txBody>
      </p:sp>
      <p:sp>
        <p:nvSpPr>
          <p:cNvPr id="12" name="Text Placeholder 11"/>
          <p:cNvSpPr>
            <a:spLocks noGrp="1"/>
          </p:cNvSpPr>
          <p:nvPr>
            <p:ph type="body" sz="quarter" idx="12"/>
          </p:nvPr>
        </p:nvSpPr>
        <p:spPr>
          <a:xfrm>
            <a:off x="450000" y="1296000"/>
            <a:ext cx="4039200" cy="4438800"/>
          </a:xfrm>
          <a:prstGeom prst="rect">
            <a:avLst/>
          </a:prstGeom>
        </p:spPr>
        <p:txBody>
          <a:bodyPr lIns="0" tIns="0" rIns="0" bIns="46800" anchor="t" anchorCtr="0"/>
          <a:lstStyle>
            <a:lvl1pPr>
              <a:defRPr sz="1800">
                <a:solidFill>
                  <a:srgbClr val="3F3C3C"/>
                </a:solidFill>
                <a:latin typeface="Source Sans Pro" pitchFamily="34" charset="0"/>
              </a:defRPr>
            </a:lvl1pPr>
            <a:lvl2pPr marL="742950" indent="-285750">
              <a:buFont typeface="Arial" panose="020B0604020202020204" pitchFamily="34" charset="0"/>
              <a:buChar char="•"/>
              <a:defRPr sz="1500">
                <a:solidFill>
                  <a:srgbClr val="3F3C3C"/>
                </a:solidFill>
                <a:latin typeface="Source Sans Pro" pitchFamily="34" charset="0"/>
              </a:defRPr>
            </a:lvl2pPr>
          </a:lstStyle>
          <a:p>
            <a:pPr lvl="0"/>
            <a:r>
              <a:rPr lang="en-US"/>
              <a:t>Click to edit Master text styles</a:t>
            </a:r>
          </a:p>
          <a:p>
            <a:pPr lvl="1"/>
            <a:r>
              <a:rPr lang="en-US"/>
              <a:t>Second level</a:t>
            </a:r>
          </a:p>
        </p:txBody>
      </p:sp>
      <p:sp>
        <p:nvSpPr>
          <p:cNvPr id="3" name="Text Placeholder 2"/>
          <p:cNvSpPr>
            <a:spLocks noGrp="1"/>
          </p:cNvSpPr>
          <p:nvPr>
            <p:ph type="body" sz="quarter" idx="13" hasCustomPrompt="1"/>
          </p:nvPr>
        </p:nvSpPr>
        <p:spPr>
          <a:xfrm>
            <a:off x="2214000" y="6246000"/>
            <a:ext cx="2894400" cy="360000"/>
          </a:xfrm>
          <a:prstGeom prst="rect">
            <a:avLst/>
          </a:prstGeom>
        </p:spPr>
        <p:txBody>
          <a:bodyPr lIns="0" anchor="ctr" anchorCtr="0"/>
          <a:lstStyle>
            <a:lvl1pPr>
              <a:defRPr baseline="0">
                <a:solidFill>
                  <a:schemeClr val="tx1"/>
                </a:solidFill>
              </a:defRPr>
            </a:lvl1pPr>
          </a:lstStyle>
          <a:p>
            <a:pPr lvl="0"/>
            <a:r>
              <a:rPr lang="en-GB" dirty="0"/>
              <a:t>[insert document title]</a:t>
            </a:r>
          </a:p>
        </p:txBody>
      </p:sp>
      <p:sp>
        <p:nvSpPr>
          <p:cNvPr id="7" name="Footer Placeholder 6"/>
          <p:cNvSpPr>
            <a:spLocks noGrp="1"/>
          </p:cNvSpPr>
          <p:nvPr>
            <p:ph type="ftr" sz="quarter" idx="14"/>
          </p:nvPr>
        </p:nvSpPr>
        <p:spPr/>
        <p:txBody>
          <a:bodyPr/>
          <a:lstStyle/>
          <a:p>
            <a:r>
              <a:rPr lang="en-GB"/>
              <a:t>[insert protective marking - see QSP 032]</a:t>
            </a:r>
            <a:endParaRPr lang="en-GB" dirty="0"/>
          </a:p>
        </p:txBody>
      </p:sp>
    </p:spTree>
    <p:extLst>
      <p:ext uri="{BB962C8B-B14F-4D97-AF65-F5344CB8AC3E}">
        <p14:creationId xmlns:p14="http://schemas.microsoft.com/office/powerpoint/2010/main" val="2584321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age slide">
    <p:bg>
      <p:bgRef idx="1001">
        <a:schemeClr val="bg1"/>
      </p:bgRef>
    </p:bg>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0"/>
            <a:ext cx="9144000" cy="5986800"/>
          </a:xfrm>
          <a:prstGeom prst="rect">
            <a:avLst/>
          </a:prstGeom>
        </p:spPr>
        <p:txBody>
          <a:bodyPr lIns="90000" bIns="2700000" anchor="b" anchorCtr="1"/>
          <a:lstStyle/>
          <a:p>
            <a:r>
              <a:rPr lang="en-US"/>
              <a:t>Click icon to add picture</a:t>
            </a:r>
            <a:endParaRPr lang="en-GB"/>
          </a:p>
        </p:txBody>
      </p:sp>
      <p:sp>
        <p:nvSpPr>
          <p:cNvPr id="3" name="Text Placeholder 2"/>
          <p:cNvSpPr>
            <a:spLocks noGrp="1"/>
          </p:cNvSpPr>
          <p:nvPr>
            <p:ph type="body" sz="quarter" idx="13" hasCustomPrompt="1"/>
          </p:nvPr>
        </p:nvSpPr>
        <p:spPr>
          <a:xfrm>
            <a:off x="2214000" y="6246000"/>
            <a:ext cx="2894400" cy="360363"/>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t>[insert protective marking - see QSP 032]</a:t>
            </a:r>
            <a:endParaRPr lang="en-GB" dirty="0"/>
          </a:p>
        </p:txBody>
      </p:sp>
    </p:spTree>
    <p:extLst>
      <p:ext uri="{BB962C8B-B14F-4D97-AF65-F5344CB8AC3E}">
        <p14:creationId xmlns:p14="http://schemas.microsoft.com/office/powerpoint/2010/main" val="290434258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bg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mn-lt"/>
              </a:defRPr>
            </a:lvl1pPr>
            <a:lvl2pPr marL="914400" indent="-457200">
              <a:buFont typeface="Arial" panose="020B0604020202020204" pitchFamily="34" charset="0"/>
              <a:buChar char="•"/>
              <a:defRPr sz="1500">
                <a:solidFill>
                  <a:schemeClr val="tx1"/>
                </a:solidFill>
                <a:latin typeface="+mn-lt"/>
              </a:defRPr>
            </a:lvl2pPr>
            <a:lvl4pPr marL="1371600" indent="0">
              <a:buNone/>
              <a:defRPr/>
            </a:lvl4pPr>
          </a:lstStyle>
          <a:p>
            <a:pPr lvl="0"/>
            <a:r>
              <a:rPr lang="en-US"/>
              <a:t>Click to edit Master text styles</a:t>
            </a:r>
          </a:p>
          <a:p>
            <a:pPr lvl="1"/>
            <a:r>
              <a:rPr lang="en-US"/>
              <a:t>Second level</a:t>
            </a:r>
          </a:p>
        </p:txBody>
      </p:sp>
      <p:sp>
        <p:nvSpPr>
          <p:cNvPr id="3" name="Text Placeholder 2"/>
          <p:cNvSpPr>
            <a:spLocks noGrp="1"/>
          </p:cNvSpPr>
          <p:nvPr>
            <p:ph type="body" sz="quarter" idx="13" hasCustomPrompt="1"/>
          </p:nvPr>
        </p:nvSpPr>
        <p:spPr>
          <a:xfrm>
            <a:off x="2214000" y="6246000"/>
            <a:ext cx="2894400" cy="360363"/>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t>[insert protective marking - see QSP 032]</a:t>
            </a:r>
            <a:endParaRPr lang="en-GB" dirty="0"/>
          </a:p>
        </p:txBody>
      </p:sp>
    </p:spTree>
    <p:extLst>
      <p:ext uri="{BB962C8B-B14F-4D97-AF65-F5344CB8AC3E}">
        <p14:creationId xmlns:p14="http://schemas.microsoft.com/office/powerpoint/2010/main" val="2645313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text - colou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bg1"/>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bg1"/>
                </a:solidFill>
                <a:latin typeface="Source Sans Pro" pitchFamily="34" charset="0"/>
              </a:defRPr>
            </a:lvl1pPr>
            <a:lvl2pPr marL="914400" indent="-457200">
              <a:buFont typeface="Arial" panose="020B0604020202020204" pitchFamily="34" charset="0"/>
              <a:buChar char="•"/>
              <a:defRPr sz="1500">
                <a:solidFill>
                  <a:schemeClr val="bg1"/>
                </a:solidFill>
              </a:defRPr>
            </a:lvl2pPr>
            <a:lvl4pPr marL="1371600" indent="0">
              <a:buNone/>
              <a:defRPr/>
            </a:lvl4pPr>
          </a:lstStyle>
          <a:p>
            <a:pPr lvl="0"/>
            <a:r>
              <a:rPr lang="en-US"/>
              <a:t>Click to edit Master text styles</a:t>
            </a:r>
          </a:p>
          <a:p>
            <a:pPr lvl="1"/>
            <a:r>
              <a:rPr lang="en-US"/>
              <a:t>Second level</a:t>
            </a:r>
          </a:p>
        </p:txBody>
      </p:sp>
      <p:sp>
        <p:nvSpPr>
          <p:cNvPr id="3" name="Text Placeholder 2"/>
          <p:cNvSpPr>
            <a:spLocks noGrp="1"/>
          </p:cNvSpPr>
          <p:nvPr>
            <p:ph type="body" sz="quarter" idx="13" hasCustomPrompt="1"/>
          </p:nvPr>
        </p:nvSpPr>
        <p:spPr>
          <a:xfrm>
            <a:off x="2214000" y="6246000"/>
            <a:ext cx="2894400" cy="360363"/>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t>[insert protective marking - see QSP 032]</a:t>
            </a:r>
            <a:endParaRPr lang="en-GB" dirty="0"/>
          </a:p>
        </p:txBody>
      </p:sp>
    </p:spTree>
    <p:extLst>
      <p:ext uri="{BB962C8B-B14F-4D97-AF65-F5344CB8AC3E}">
        <p14:creationId xmlns:p14="http://schemas.microsoft.com/office/powerpoint/2010/main" val="540551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bg2"/>
                </a:solidFill>
                <a:latin typeface="+mj-lt"/>
              </a:defRPr>
            </a:lvl1pPr>
          </a:lstStyle>
          <a:p>
            <a:r>
              <a:rPr lang="en-US" dirty="0"/>
              <a:t>[SLIDE TITLE]</a:t>
            </a:r>
            <a:endParaRPr lang="en-GB" dirty="0"/>
          </a:p>
        </p:txBody>
      </p:sp>
      <p:sp>
        <p:nvSpPr>
          <p:cNvPr id="3" name="Text Placeholder 2"/>
          <p:cNvSpPr>
            <a:spLocks noGrp="1"/>
          </p:cNvSpPr>
          <p:nvPr>
            <p:ph type="body" sz="quarter" idx="10" hasCustomPrompt="1"/>
          </p:nvPr>
        </p:nvSpPr>
        <p:spPr>
          <a:xfrm>
            <a:off x="2214000" y="6246000"/>
            <a:ext cx="2894400" cy="360000"/>
          </a:xfrm>
          <a:prstGeom prst="rect">
            <a:avLst/>
          </a:prstGeom>
        </p:spPr>
        <p:txBody>
          <a:bodyPr lIns="0" anchor="ctr" anchorCtr="0"/>
          <a:lstStyle>
            <a:lvl1pPr>
              <a:defRPr baseline="0">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1"/>
          </p:nvPr>
        </p:nvSpPr>
        <p:spPr/>
        <p:txBody>
          <a:bodyPr/>
          <a:lstStyle/>
          <a:p>
            <a:r>
              <a:rPr lang="en-GB"/>
              <a:t>[insert protective marking - see QSP 032]</a:t>
            </a:r>
            <a:endParaRPr lang="en-GB" dirty="0"/>
          </a:p>
        </p:txBody>
      </p:sp>
    </p:spTree>
    <p:extLst>
      <p:ext uri="{BB962C8B-B14F-4D97-AF65-F5344CB8AC3E}">
        <p14:creationId xmlns:p14="http://schemas.microsoft.com/office/powerpoint/2010/main" val="2174320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 OS Presentation title - circl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2"/>
          </a:xfrm>
          <a:prstGeom prst="rect">
            <a:avLst/>
          </a:prstGeom>
        </p:spPr>
        <p:txBody>
          <a:bodyPr lIns="0" anchor="ctr" anchorCtr="0"/>
          <a:lstStyle>
            <a:lvl1pPr algn="l">
              <a:defRPr sz="800">
                <a:solidFill>
                  <a:schemeClr val="tx1"/>
                </a:solidFill>
                <a:latin typeface="+mn-lt"/>
              </a:defRPr>
            </a:lvl1pPr>
          </a:lstStyle>
          <a:p>
            <a:pPr lvl="0"/>
            <a:r>
              <a:rPr lang="en-GB" dirty="0"/>
              <a:t>[insert document title]</a:t>
            </a:r>
          </a:p>
        </p:txBody>
      </p:sp>
      <p:sp>
        <p:nvSpPr>
          <p:cNvPr id="13" name="Footer Placeholder 12"/>
          <p:cNvSpPr>
            <a:spLocks noGrp="1"/>
          </p:cNvSpPr>
          <p:nvPr>
            <p:ph type="ftr" sz="quarter" idx="20"/>
          </p:nvPr>
        </p:nvSpPr>
        <p:spPr/>
        <p:txBody>
          <a:bodyPr/>
          <a:lstStyle/>
          <a:p>
            <a:r>
              <a:rPr lang="en-GB"/>
              <a:t>OFFICIAL</a:t>
            </a:r>
            <a:endParaRPr lang="en-GB" dirty="0"/>
          </a:p>
        </p:txBody>
      </p:sp>
      <p:sp>
        <p:nvSpPr>
          <p:cNvPr id="15" name="Title 6"/>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solidFill>
                  <a:schemeClr val="tx1"/>
                </a:solidFill>
                <a:latin typeface="+mj-lt"/>
              </a:defRPr>
            </a:lvl1pPr>
          </a:lstStyle>
          <a:p>
            <a:pPr lvl="0"/>
            <a:r>
              <a:rPr lang="en-GB" dirty="0"/>
              <a:t>[PRESENTATION TITLE]</a:t>
            </a:r>
          </a:p>
        </p:txBody>
      </p:sp>
      <p:sp>
        <p:nvSpPr>
          <p:cNvPr id="17"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dirty="0"/>
              <a:t>[Name]</a:t>
            </a:r>
            <a:br>
              <a:rPr lang="en-GB" dirty="0"/>
            </a:br>
            <a:r>
              <a:rPr lang="en-GB" dirty="0"/>
              <a:t>[Position]</a:t>
            </a:r>
            <a:br>
              <a:rPr lang="en-GB" dirty="0"/>
            </a:br>
            <a:r>
              <a:rPr lang="en-GB" dirty="0"/>
              <a:t>[Date]</a:t>
            </a:r>
          </a:p>
          <a:p>
            <a:pPr marL="0" marR="0" lvl="0" indent="0" algn="ctr" defTabSz="914400" rtl="0" eaLnBrk="1" fontAlgn="auto" latinLnBrk="0" hangingPunct="1">
              <a:lnSpc>
                <a:spcPct val="100000"/>
              </a:lnSpc>
              <a:spcBef>
                <a:spcPts val="300"/>
              </a:spcBef>
              <a:spcAft>
                <a:spcPts val="0"/>
              </a:spcAft>
              <a:buClrTx/>
              <a:buSzTx/>
              <a:buFontTx/>
              <a:buNone/>
              <a:tabLst/>
              <a:defRPr/>
            </a:pPr>
            <a:endParaRPr lang="en-GB" dirty="0"/>
          </a:p>
          <a:p>
            <a:pPr lvl="0"/>
            <a:endParaRPr lang="en-GB" dirty="0"/>
          </a:p>
        </p:txBody>
      </p:sp>
    </p:spTree>
    <p:extLst>
      <p:ext uri="{BB962C8B-B14F-4D97-AF65-F5344CB8AC3E}">
        <p14:creationId xmlns:p14="http://schemas.microsoft.com/office/powerpoint/2010/main" val="2184782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a:t>[insert protective marking - see QSP 032]</a:t>
            </a:r>
            <a:endParaRPr lang="en-GB" dirty="0"/>
          </a:p>
        </p:txBody>
      </p:sp>
      <p:sp>
        <p:nvSpPr>
          <p:cNvPr id="4" name="Text Placeholder 2"/>
          <p:cNvSpPr>
            <a:spLocks noGrp="1"/>
          </p:cNvSpPr>
          <p:nvPr>
            <p:ph type="body" sz="quarter" idx="11" hasCustomPrompt="1"/>
          </p:nvPr>
        </p:nvSpPr>
        <p:spPr>
          <a:xfrm>
            <a:off x="2214000" y="6246000"/>
            <a:ext cx="2894400" cy="360000"/>
          </a:xfrm>
          <a:prstGeom prst="rect">
            <a:avLst/>
          </a:prstGeom>
        </p:spPr>
        <p:txBody>
          <a:bodyPr lIns="0" anchor="ctr" anchorCtr="0"/>
          <a:lstStyle>
            <a:lvl1pPr>
              <a:defRPr baseline="0">
                <a:solidFill>
                  <a:schemeClr val="tx1"/>
                </a:solidFill>
              </a:defRPr>
            </a:lvl1pPr>
          </a:lstStyle>
          <a:p>
            <a:pPr lvl="0"/>
            <a:r>
              <a:rPr lang="en-US" dirty="0"/>
              <a:t>[insert document title]</a:t>
            </a:r>
            <a:endParaRPr lang="en-GB" dirty="0"/>
          </a:p>
        </p:txBody>
      </p:sp>
    </p:spTree>
    <p:extLst>
      <p:ext uri="{BB962C8B-B14F-4D97-AF65-F5344CB8AC3E}">
        <p14:creationId xmlns:p14="http://schemas.microsoft.com/office/powerpoint/2010/main" val="12805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act details">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9"/>
          <p:cNvSpPr>
            <a:spLocks noGrp="1"/>
          </p:cNvSpPr>
          <p:nvPr>
            <p:ph type="body" sz="quarter" idx="11" hasCustomPrompt="1"/>
          </p:nvPr>
        </p:nvSpPr>
        <p:spPr>
          <a:xfrm>
            <a:off x="450000" y="40032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[Contact name]</a:t>
            </a:r>
          </a:p>
        </p:txBody>
      </p:sp>
      <p:sp>
        <p:nvSpPr>
          <p:cNvPr id="6" name="Text Placeholder 11"/>
          <p:cNvSpPr>
            <a:spLocks noGrp="1"/>
          </p:cNvSpPr>
          <p:nvPr>
            <p:ph type="body" sz="quarter" idx="12" hasCustomPrompt="1"/>
          </p:nvPr>
        </p:nvSpPr>
        <p:spPr>
          <a:xfrm>
            <a:off x="450000" y="4255200"/>
            <a:ext cx="8229600" cy="252000"/>
          </a:xfrm>
          <a:prstGeom prst="rect">
            <a:avLst/>
          </a:prstGeom>
        </p:spPr>
        <p:txBody>
          <a:bodyPr lIns="0" tIns="0" bIns="0"/>
          <a:lstStyle>
            <a:lvl1pPr marL="0" indent="0">
              <a:buNone/>
              <a:defRPr sz="1500">
                <a:solidFill>
                  <a:schemeClr val="bg1"/>
                </a:solidFill>
                <a:latin typeface="+mj-lt"/>
              </a:defRPr>
            </a:lvl1pPr>
          </a:lstStyle>
          <a:p>
            <a:pPr lvl="0"/>
            <a:r>
              <a:rPr lang="en-GB" dirty="0"/>
              <a:t>[E-mail]</a:t>
            </a:r>
          </a:p>
        </p:txBody>
      </p:sp>
      <p:sp>
        <p:nvSpPr>
          <p:cNvPr id="8" name="Footer Placeholder 7"/>
          <p:cNvSpPr>
            <a:spLocks noGrp="1"/>
          </p:cNvSpPr>
          <p:nvPr>
            <p:ph type="ftr" sz="quarter" idx="13"/>
          </p:nvPr>
        </p:nvSpPr>
        <p:spPr/>
        <p:txBody>
          <a:bodyPr/>
          <a:lstStyle>
            <a:lvl1pPr>
              <a:defRPr>
                <a:solidFill>
                  <a:schemeClr val="tx1"/>
                </a:solidFill>
              </a:defRPr>
            </a:lvl1pPr>
          </a:lstStyle>
          <a:p>
            <a:r>
              <a:rPr lang="en-GB"/>
              <a:t>[insert protective marking - see QSP 032]</a:t>
            </a:r>
            <a:endParaRPr lang="en-GB" dirty="0"/>
          </a:p>
        </p:txBody>
      </p:sp>
      <p:sp>
        <p:nvSpPr>
          <p:cNvPr id="11" name="Text Placeholder 10"/>
          <p:cNvSpPr>
            <a:spLocks noGrp="1"/>
          </p:cNvSpPr>
          <p:nvPr>
            <p:ph type="body" sz="quarter" idx="14" hasCustomPrompt="1"/>
          </p:nvPr>
        </p:nvSpPr>
        <p:spPr>
          <a:xfrm>
            <a:off x="450000" y="4510800"/>
            <a:ext cx="8229600" cy="252000"/>
          </a:xfrm>
          <a:prstGeom prst="rect">
            <a:avLst/>
          </a:prstGeom>
        </p:spPr>
        <p:txBody>
          <a:bodyPr lIns="0" tIns="0" bIns="0"/>
          <a:lstStyle>
            <a:lvl1pPr>
              <a:defRPr sz="1500">
                <a:solidFill>
                  <a:schemeClr val="bg1"/>
                </a:solidFill>
                <a:latin typeface="+mj-lt"/>
              </a:defRPr>
            </a:lvl1pPr>
          </a:lstStyle>
          <a:p>
            <a:pPr lvl="0"/>
            <a:r>
              <a:rPr lang="en-GB" dirty="0"/>
              <a:t>[Contact phone number]</a:t>
            </a:r>
          </a:p>
        </p:txBody>
      </p:sp>
    </p:spTree>
    <p:extLst>
      <p:ext uri="{BB962C8B-B14F-4D97-AF65-F5344CB8AC3E}">
        <p14:creationId xmlns:p14="http://schemas.microsoft.com/office/powerpoint/2010/main" val="2938175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5" name="Text Placeholder 14"/>
          <p:cNvSpPr>
            <a:spLocks noGrp="1"/>
          </p:cNvSpPr>
          <p:nvPr>
            <p:ph type="body" sz="quarter" idx="17" hasCustomPrompt="1"/>
          </p:nvPr>
        </p:nvSpPr>
        <p:spPr>
          <a:xfrm>
            <a:off x="467544" y="4941168"/>
            <a:ext cx="5256584" cy="1224136"/>
          </a:xfrm>
          <a:prstGeom prst="rect">
            <a:avLst/>
          </a:prstGeom>
          <a:noFill/>
        </p:spPr>
        <p:txBody>
          <a:bodyPr vert="horz" lIns="91440" tIns="45720" rIns="91440" bIns="45720" rtlCol="0" anchor="t" anchorCtr="0">
            <a:normAutofit/>
          </a:bodyPr>
          <a:lstStyle>
            <a:lvl1pPr marL="0" indent="0">
              <a:spcBef>
                <a:spcPts val="1200"/>
              </a:spcBef>
              <a:buNone/>
              <a:defRPr lang="en-GB" sz="1600" baseline="0" dirty="0">
                <a:latin typeface="Source Sans Pro" pitchFamily="34" charset="0"/>
                <a:ea typeface="+mj-ea"/>
                <a:cs typeface="+mj-cs"/>
              </a:defRPr>
            </a:lvl1pPr>
          </a:lstStyle>
          <a:p>
            <a:pPr lvl="0">
              <a:spcBef>
                <a:spcPts val="720"/>
              </a:spcBef>
            </a:pPr>
            <a:r>
              <a:rPr lang="en-US" dirty="0"/>
              <a:t>[Name]</a:t>
            </a:r>
          </a:p>
          <a:p>
            <a:pPr lvl="0">
              <a:spcBef>
                <a:spcPts val="720"/>
              </a:spcBef>
            </a:pPr>
            <a:r>
              <a:rPr lang="en-US" dirty="0"/>
              <a:t>[Position]</a:t>
            </a:r>
          </a:p>
          <a:p>
            <a:pPr lvl="0">
              <a:spcBef>
                <a:spcPts val="720"/>
              </a:spcBef>
            </a:pPr>
            <a:r>
              <a:rPr lang="en-US" dirty="0"/>
              <a:t>[Date]</a:t>
            </a:r>
            <a:endParaRPr lang="en-GB" dirty="0"/>
          </a:p>
        </p:txBody>
      </p:sp>
      <p:sp>
        <p:nvSpPr>
          <p:cNvPr id="4"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1551410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71550" y="582613"/>
            <a:ext cx="7732713" cy="830262"/>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971550" y="1700213"/>
            <a:ext cx="3803650" cy="42497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927600" y="1700213"/>
            <a:ext cx="3805238" cy="42497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435725" y="6610350"/>
            <a:ext cx="1727200" cy="215900"/>
          </a:xfrm>
          <a:prstGeom prst="rect">
            <a:avLst/>
          </a:prstGeom>
        </p:spPr>
        <p:txBody>
          <a:bodyPr/>
          <a:lstStyle>
            <a:lvl1pPr>
              <a:defRPr/>
            </a:lvl1pPr>
          </a:lstStyle>
          <a:p>
            <a:endParaRPr lang="en-US"/>
          </a:p>
        </p:txBody>
      </p:sp>
      <p:sp>
        <p:nvSpPr>
          <p:cNvPr id="6" name="Slide Number Placeholder 5"/>
          <p:cNvSpPr>
            <a:spLocks noGrp="1"/>
          </p:cNvSpPr>
          <p:nvPr>
            <p:ph type="sldNum" sz="quarter" idx="11"/>
          </p:nvPr>
        </p:nvSpPr>
        <p:spPr>
          <a:xfrm>
            <a:off x="8154988" y="6608763"/>
            <a:ext cx="665162" cy="203200"/>
          </a:xfrm>
          <a:prstGeom prst="rect">
            <a:avLst/>
          </a:prstGeom>
        </p:spPr>
        <p:txBody>
          <a:bodyPr/>
          <a:lstStyle>
            <a:lvl1pPr>
              <a:defRPr/>
            </a:lvl1pPr>
          </a:lstStyle>
          <a:p>
            <a:r>
              <a:rPr lang="en-GB"/>
              <a:t>Slide </a:t>
            </a:r>
            <a:fld id="{D1851E05-E8F4-4B6B-BBE9-870E45AF4DF7}" type="slidenum">
              <a:rPr lang="en-GB"/>
              <a:pPr/>
              <a:t>‹#›</a:t>
            </a:fld>
            <a:endParaRPr lang="en-GB"/>
          </a:p>
        </p:txBody>
      </p:sp>
    </p:spTree>
    <p:extLst>
      <p:ext uri="{BB962C8B-B14F-4D97-AF65-F5344CB8AC3E}">
        <p14:creationId xmlns:p14="http://schemas.microsoft.com/office/powerpoint/2010/main" val="839789466"/>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1003194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439197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158568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4068505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71550" y="582613"/>
            <a:ext cx="7732713" cy="83026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971550" y="1700213"/>
            <a:ext cx="7761288" cy="42497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7"/>
          <p:cNvSpPr>
            <a:spLocks noGrp="1" noChangeArrowheads="1"/>
          </p:cNvSpPr>
          <p:nvPr>
            <p:ph type="sldNum" sz="quarter" idx="10"/>
          </p:nvPr>
        </p:nvSpPr>
        <p:spPr>
          <a:xfrm>
            <a:off x="8154988" y="6608763"/>
            <a:ext cx="665162" cy="203200"/>
          </a:xfrm>
          <a:prstGeom prst="rect">
            <a:avLst/>
          </a:prstGeom>
          <a:ln/>
        </p:spPr>
        <p:txBody>
          <a:bodyPr/>
          <a:lstStyle>
            <a:lvl1pPr>
              <a:defRPr/>
            </a:lvl1pPr>
          </a:lstStyle>
          <a:p>
            <a:pPr>
              <a:defRPr/>
            </a:pPr>
            <a:r>
              <a:rPr lang="en-GB"/>
              <a:t>Slide </a:t>
            </a:r>
            <a:fld id="{D708E9CD-0947-4545-B5E3-F47F65441016}" type="slidenum">
              <a:rPr lang="en-GB"/>
              <a:pPr>
                <a:defRPr/>
              </a:pPr>
              <a:t>‹#›</a:t>
            </a:fld>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940544571"/>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71550" y="582613"/>
            <a:ext cx="7732713" cy="830262"/>
          </a:xfrm>
          <a:prstGeom prst="rect">
            <a:avLst/>
          </a:prstGeom>
        </p:spPr>
        <p:txBody>
          <a:bodyPr/>
          <a:lstStyle/>
          <a:p>
            <a:r>
              <a:rPr lang="en-US"/>
              <a:t>Click to edit Master title style</a:t>
            </a:r>
            <a:endParaRPr lang="en-GB"/>
          </a:p>
        </p:txBody>
      </p:sp>
      <p:sp>
        <p:nvSpPr>
          <p:cNvPr id="3" name="Rectangle 7"/>
          <p:cNvSpPr>
            <a:spLocks noGrp="1" noChangeArrowheads="1"/>
          </p:cNvSpPr>
          <p:nvPr>
            <p:ph type="sldNum" sz="quarter" idx="10"/>
          </p:nvPr>
        </p:nvSpPr>
        <p:spPr>
          <a:xfrm>
            <a:off x="8154988" y="6608763"/>
            <a:ext cx="665162" cy="203200"/>
          </a:xfrm>
          <a:prstGeom prst="rect">
            <a:avLst/>
          </a:prstGeom>
          <a:ln/>
        </p:spPr>
        <p:txBody>
          <a:bodyPr/>
          <a:lstStyle>
            <a:lvl1pPr>
              <a:defRPr/>
            </a:lvl1pPr>
          </a:lstStyle>
          <a:p>
            <a:pPr>
              <a:defRPr/>
            </a:pPr>
            <a:r>
              <a:rPr lang="en-GB">
                <a:solidFill>
                  <a:srgbClr val="FFFFFF"/>
                </a:solidFill>
              </a:rPr>
              <a:t>Slide </a:t>
            </a:r>
            <a:fld id="{2E88DA58-9F02-4394-98C3-3E432044BCB2}" type="slidenum">
              <a:rPr lang="en-GB">
                <a:solidFill>
                  <a:srgbClr val="FFFFFF"/>
                </a:solidFill>
              </a:rPr>
              <a:pPr>
                <a:defRPr/>
              </a:pPr>
              <a:t>‹#›</a:t>
            </a:fld>
            <a:endParaRPr lang="en-GB">
              <a:solidFill>
                <a:srgbClr val="FFFFFF"/>
              </a:solidFill>
            </a:endParaRPr>
          </a:p>
        </p:txBody>
      </p:sp>
      <p:sp>
        <p:nvSpPr>
          <p:cNvPr id="4" name="Rectangle 8"/>
          <p:cNvSpPr>
            <a:spLocks noGrp="1" noChangeArrowheads="1"/>
          </p:cNvSpPr>
          <p:nvPr>
            <p:ph type="ftr" sz="quarter" idx="11"/>
          </p:nvPr>
        </p:nvSpPr>
        <p:spPr>
          <a:xfrm>
            <a:off x="4572000" y="6621463"/>
            <a:ext cx="3600450" cy="187325"/>
          </a:xfrm>
          <a:prstGeom prst="rect">
            <a:avLst/>
          </a:prstGeom>
          <a:ln/>
        </p:spPr>
        <p:txBody>
          <a:bodyPr/>
          <a:lstStyle>
            <a:lvl1pPr>
              <a:defRPr/>
            </a:lvl1pPr>
          </a:lstStyle>
          <a:p>
            <a:pPr>
              <a:defRPr/>
            </a:pPr>
            <a:r>
              <a:rPr lang="en-GB">
                <a:solidFill>
                  <a:srgbClr val="FFFFFF"/>
                </a:solidFill>
              </a:rPr>
              <a:t>Quality Management  ...supporting sustainable quality</a:t>
            </a:r>
          </a:p>
        </p:txBody>
      </p:sp>
    </p:spTree>
    <p:extLst>
      <p:ext uri="{BB962C8B-B14F-4D97-AF65-F5344CB8AC3E}">
        <p14:creationId xmlns:p14="http://schemas.microsoft.com/office/powerpoint/2010/main" val="379446233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 OS Presentation title - circl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2"/>
          </a:xfrm>
          <a:prstGeom prst="rect">
            <a:avLst/>
          </a:prstGeom>
        </p:spPr>
        <p:txBody>
          <a:bodyPr lIns="0" anchor="ctr" anchorCtr="0"/>
          <a:lstStyle>
            <a:lvl1pPr algn="l">
              <a:defRPr sz="800">
                <a:solidFill>
                  <a:schemeClr val="tx1"/>
                </a:solidFill>
                <a:latin typeface="+mn-lt"/>
              </a:defRPr>
            </a:lvl1pPr>
          </a:lstStyle>
          <a:p>
            <a:pPr lvl="0"/>
            <a:r>
              <a:rPr lang="en-GB" dirty="0"/>
              <a:t>[insert document title]</a:t>
            </a:r>
          </a:p>
        </p:txBody>
      </p:sp>
      <p:sp>
        <p:nvSpPr>
          <p:cNvPr id="13" name="Footer Placeholder 12"/>
          <p:cNvSpPr>
            <a:spLocks noGrp="1"/>
          </p:cNvSpPr>
          <p:nvPr>
            <p:ph type="ftr" sz="quarter" idx="20"/>
          </p:nvPr>
        </p:nvSpPr>
        <p:spPr/>
        <p:txBody>
          <a:bodyPr/>
          <a:lstStyle/>
          <a:p>
            <a:r>
              <a:rPr lang="en-GB"/>
              <a:t>OFFICIAL</a:t>
            </a:r>
            <a:endParaRPr lang="en-GB" dirty="0"/>
          </a:p>
        </p:txBody>
      </p:sp>
      <p:sp>
        <p:nvSpPr>
          <p:cNvPr id="15" name="Title 6"/>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solidFill>
                  <a:schemeClr val="tx1"/>
                </a:solidFill>
                <a:latin typeface="+mj-lt"/>
              </a:defRPr>
            </a:lvl1pPr>
          </a:lstStyle>
          <a:p>
            <a:pPr lvl="0"/>
            <a:r>
              <a:rPr lang="en-GB" dirty="0"/>
              <a:t>[PRESENTATION TITLE]</a:t>
            </a:r>
          </a:p>
        </p:txBody>
      </p:sp>
      <p:sp>
        <p:nvSpPr>
          <p:cNvPr id="11"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dirty="0"/>
              <a:t>[Name]</a:t>
            </a:r>
            <a:br>
              <a:rPr lang="en-GB" dirty="0"/>
            </a:br>
            <a:r>
              <a:rPr lang="en-GB" dirty="0"/>
              <a:t>[Position]</a:t>
            </a:r>
            <a:br>
              <a:rPr lang="en-GB" dirty="0"/>
            </a:br>
            <a:r>
              <a:rPr lang="en-GB" dirty="0"/>
              <a:t>[Date]</a:t>
            </a:r>
          </a:p>
          <a:p>
            <a:pPr marL="0" marR="0" lvl="0" indent="0" algn="ctr" defTabSz="914400" rtl="0" eaLnBrk="1" fontAlgn="auto" latinLnBrk="0" hangingPunct="1">
              <a:lnSpc>
                <a:spcPct val="100000"/>
              </a:lnSpc>
              <a:spcBef>
                <a:spcPts val="300"/>
              </a:spcBef>
              <a:spcAft>
                <a:spcPts val="0"/>
              </a:spcAft>
              <a:buClrTx/>
              <a:buSzTx/>
              <a:buFontTx/>
              <a:buNone/>
              <a:tabLst/>
              <a:defRPr/>
            </a:pPr>
            <a:endParaRPr lang="en-GB" dirty="0"/>
          </a:p>
          <a:p>
            <a:pPr lvl="0"/>
            <a:endParaRPr lang="en-GB" dirty="0"/>
          </a:p>
        </p:txBody>
      </p:sp>
    </p:spTree>
    <p:extLst>
      <p:ext uri="{BB962C8B-B14F-4D97-AF65-F5344CB8AC3E}">
        <p14:creationId xmlns:p14="http://schemas.microsoft.com/office/powerpoint/2010/main" val="4102981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842150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1918548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3100015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5" name="Text Placeholder 14"/>
          <p:cNvSpPr>
            <a:spLocks noGrp="1"/>
          </p:cNvSpPr>
          <p:nvPr>
            <p:ph type="body" sz="quarter" idx="13" hasCustomPrompt="1"/>
          </p:nvPr>
        </p:nvSpPr>
        <p:spPr>
          <a:xfrm>
            <a:off x="467544" y="1124744"/>
            <a:ext cx="8435280" cy="1008112"/>
          </a:xfrm>
          <a:prstGeom prst="rect">
            <a:avLst/>
          </a:prstGeom>
        </p:spPr>
        <p:txBody>
          <a:bodyPr anchor="t" anchorCtr="0"/>
          <a:lstStyle>
            <a:lvl1pPr marL="0" indent="0">
              <a:buNone/>
              <a:defRPr lang="en-GB" sz="2600" b="0" kern="1200" baseline="0" dirty="0">
                <a:solidFill>
                  <a:schemeClr val="accent5">
                    <a:lumMod val="50000"/>
                  </a:schemeClr>
                </a:solidFill>
                <a:latin typeface="Source Sans Pro Light" pitchFamily="34" charset="0"/>
                <a:ea typeface="+mj-ea"/>
                <a:cs typeface="+mj-cs"/>
              </a:defRPr>
            </a:lvl1pPr>
          </a:lstStyle>
          <a:p>
            <a:r>
              <a:rPr lang="en-US" dirty="0"/>
              <a:t>Slide title</a:t>
            </a:r>
            <a:endParaRPr lang="en-GB" dirty="0"/>
          </a:p>
        </p:txBody>
      </p:sp>
    </p:spTree>
    <p:extLst>
      <p:ext uri="{BB962C8B-B14F-4D97-AF65-F5344CB8AC3E}">
        <p14:creationId xmlns:p14="http://schemas.microsoft.com/office/powerpoint/2010/main" val="2143093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1474515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Text Placeholder 14"/>
          <p:cNvSpPr>
            <a:spLocks noGrp="1"/>
          </p:cNvSpPr>
          <p:nvPr>
            <p:ph type="body" sz="quarter" idx="13" hasCustomPrompt="1"/>
          </p:nvPr>
        </p:nvSpPr>
        <p:spPr>
          <a:xfrm>
            <a:off x="467544" y="1124744"/>
            <a:ext cx="8435280" cy="1008112"/>
          </a:xfrm>
          <a:prstGeom prst="rect">
            <a:avLst/>
          </a:prstGeom>
        </p:spPr>
        <p:txBody>
          <a:bodyPr anchor="t" anchorCtr="0"/>
          <a:lstStyle>
            <a:lvl1pPr marL="0" indent="0">
              <a:buNone/>
              <a:defRPr lang="en-GB" sz="2600" b="0" kern="1200" baseline="0" dirty="0">
                <a:solidFill>
                  <a:schemeClr val="accent5">
                    <a:lumMod val="50000"/>
                  </a:schemeClr>
                </a:solidFill>
                <a:latin typeface="Source Sans Pro Light" pitchFamily="34" charset="0"/>
                <a:ea typeface="+mj-ea"/>
                <a:cs typeface="+mj-cs"/>
              </a:defRPr>
            </a:lvl1pPr>
          </a:lstStyle>
          <a:p>
            <a:r>
              <a:rPr lang="en-US" dirty="0"/>
              <a:t>Slide title</a:t>
            </a:r>
            <a:endParaRPr lang="en-GB" dirty="0"/>
          </a:p>
        </p:txBody>
      </p:sp>
    </p:spTree>
    <p:extLst>
      <p:ext uri="{BB962C8B-B14F-4D97-AF65-F5344CB8AC3E}">
        <p14:creationId xmlns:p14="http://schemas.microsoft.com/office/powerpoint/2010/main" val="1251281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15" name="Text Placeholder 14"/>
          <p:cNvSpPr>
            <a:spLocks noGrp="1"/>
          </p:cNvSpPr>
          <p:nvPr>
            <p:ph type="body" sz="quarter" idx="13" hasCustomPrompt="1"/>
          </p:nvPr>
        </p:nvSpPr>
        <p:spPr>
          <a:xfrm>
            <a:off x="467544" y="1124744"/>
            <a:ext cx="8435280" cy="1008112"/>
          </a:xfrm>
          <a:prstGeom prst="rect">
            <a:avLst/>
          </a:prstGeom>
        </p:spPr>
        <p:txBody>
          <a:bodyPr anchor="t" anchorCtr="0"/>
          <a:lstStyle>
            <a:lvl1pPr marL="0" indent="0">
              <a:buNone/>
              <a:defRPr lang="en-GB" sz="2600" b="0" kern="1200" baseline="0" dirty="0">
                <a:solidFill>
                  <a:schemeClr val="accent5">
                    <a:lumMod val="50000"/>
                  </a:schemeClr>
                </a:solidFill>
                <a:latin typeface="Source Sans Pro Light" pitchFamily="34" charset="0"/>
                <a:ea typeface="+mj-ea"/>
                <a:cs typeface="+mj-cs"/>
              </a:defRPr>
            </a:lvl1pPr>
          </a:lstStyle>
          <a:p>
            <a:r>
              <a:rPr lang="en-US" dirty="0"/>
              <a:t>Slide title</a:t>
            </a:r>
            <a:endParaRPr lang="en-GB" dirty="0"/>
          </a:p>
        </p:txBody>
      </p:sp>
    </p:spTree>
    <p:extLst>
      <p:ext uri="{BB962C8B-B14F-4D97-AF65-F5344CB8AC3E}">
        <p14:creationId xmlns:p14="http://schemas.microsoft.com/office/powerpoint/2010/main" val="2495433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1194770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68313" y="2348880"/>
            <a:ext cx="8424862" cy="3959845"/>
          </a:xfrm>
          <a:prstGeom prst="rect">
            <a:avLst/>
          </a:prstGeom>
        </p:spPr>
        <p:txBody>
          <a:bodyPr/>
          <a:lstStyle>
            <a:lvl1pPr>
              <a:defRPr sz="1800">
                <a:latin typeface="Source Sans Pro" pitchFamily="34" charset="0"/>
              </a:defRPr>
            </a:lvl1pPr>
            <a:lvl2pPr marL="742950" indent="-285750">
              <a:buFont typeface="Arial" panose="020B0604020202020204" pitchFamily="34" charset="0"/>
              <a:buChar char="•"/>
              <a:defRPr sz="1800">
                <a:latin typeface="Source Sans Pro" pitchFamily="34" charset="0"/>
              </a:defRPr>
            </a:lvl2pPr>
            <a:lvl3pPr>
              <a:defRPr sz="1800">
                <a:latin typeface="Source Sans Pro" pitchFamily="34" charset="0"/>
              </a:defRPr>
            </a:lvl3pPr>
            <a:lvl4pPr marL="1600200" indent="-228600">
              <a:buFont typeface="Arial" panose="020B0604020202020204" pitchFamily="34" charset="0"/>
              <a:buChar char="•"/>
              <a:defRPr sz="1800">
                <a:latin typeface="Source Sans Pro" pitchFamily="34" charset="0"/>
              </a:defRPr>
            </a:lvl4pPr>
            <a:lvl5pPr marL="2057400" indent="-228600">
              <a:buFont typeface="Arial" panose="020B0604020202020204" pitchFamily="34" charset="0"/>
              <a:buChar char="•"/>
              <a:defRPr sz="1800">
                <a:latin typeface="Source Sans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a:xfrm>
            <a:off x="457200" y="1108373"/>
            <a:ext cx="8229600" cy="1025227"/>
          </a:xfrm>
          <a:prstGeom prst="rect">
            <a:avLst/>
          </a:prstGeom>
        </p:spPr>
        <p:txBody>
          <a:bodyPr/>
          <a:lstStyle>
            <a:lvl1pPr>
              <a:defRPr lang="en-US" sz="2600" b="0" kern="1200" baseline="0" smtClean="0">
                <a:solidFill>
                  <a:schemeClr val="accent5">
                    <a:lumMod val="50000"/>
                  </a:schemeClr>
                </a:solidFill>
                <a:latin typeface="Source Sans Pro Light" pitchFamily="34" charset="0"/>
                <a:ea typeface="+mj-ea"/>
                <a:cs typeface="+mj-cs"/>
              </a:defRPr>
            </a:lvl1pPr>
          </a:lstStyle>
          <a:p>
            <a:r>
              <a:rPr lang="en-US"/>
              <a:t>Click to edit Master title style</a:t>
            </a:r>
            <a:endParaRPr lang="en-GB" dirty="0"/>
          </a:p>
        </p:txBody>
      </p:sp>
    </p:spTree>
    <p:extLst>
      <p:ext uri="{BB962C8B-B14F-4D97-AF65-F5344CB8AC3E}">
        <p14:creationId xmlns:p14="http://schemas.microsoft.com/office/powerpoint/2010/main" val="1536987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S Presentation title">
    <p:bg>
      <p:bgPr>
        <a:solidFill>
          <a:schemeClr val="bg1"/>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4" hasCustomPrompt="1"/>
          </p:nvPr>
        </p:nvSpPr>
        <p:spPr>
          <a:xfrm>
            <a:off x="450000" y="4003200"/>
            <a:ext cx="8229600" cy="252000"/>
          </a:xfrm>
          <a:prstGeom prst="rect">
            <a:avLst/>
          </a:prstGeom>
        </p:spPr>
        <p:txBody>
          <a:bodyPr lIns="0" tIns="0" bIns="0"/>
          <a:lstStyle>
            <a:lvl1pPr marL="0" indent="0">
              <a:buNone/>
              <a:defRPr sz="1500">
                <a:solidFill>
                  <a:schemeClr val="tx1"/>
                </a:solidFill>
                <a:latin typeface="+mj-lt"/>
              </a:defRPr>
            </a:lvl1pPr>
          </a:lstStyle>
          <a:p>
            <a:pPr lvl="0"/>
            <a:r>
              <a:rPr lang="en-GB" dirty="0" smtClean="0"/>
              <a:t>[Name]</a:t>
            </a:r>
            <a:endParaRPr lang="en-GB" dirty="0"/>
          </a:p>
        </p:txBody>
      </p:sp>
      <p:sp>
        <p:nvSpPr>
          <p:cNvPr id="18" name="Text Placeholder 17"/>
          <p:cNvSpPr>
            <a:spLocks noGrp="1"/>
          </p:cNvSpPr>
          <p:nvPr>
            <p:ph type="body" sz="quarter" idx="15" hasCustomPrompt="1"/>
          </p:nvPr>
        </p:nvSpPr>
        <p:spPr>
          <a:xfrm>
            <a:off x="450000" y="4255200"/>
            <a:ext cx="8229600" cy="252000"/>
          </a:xfrm>
          <a:prstGeom prst="rect">
            <a:avLst/>
          </a:prstGeom>
        </p:spPr>
        <p:txBody>
          <a:bodyPr lIns="0" tIns="0" bIns="0"/>
          <a:lstStyle>
            <a:lvl1pPr marL="0" indent="0">
              <a:buNone/>
              <a:defRPr sz="1500">
                <a:solidFill>
                  <a:schemeClr val="tx1"/>
                </a:solidFill>
                <a:latin typeface="+mj-lt"/>
              </a:defRPr>
            </a:lvl1pPr>
          </a:lstStyle>
          <a:p>
            <a:pPr lvl="0"/>
            <a:r>
              <a:rPr lang="en-GB" dirty="0" smtClean="0"/>
              <a:t>[Position]</a:t>
            </a:r>
            <a:endParaRPr lang="en-GB" dirty="0"/>
          </a:p>
        </p:txBody>
      </p:sp>
      <p:sp>
        <p:nvSpPr>
          <p:cNvPr id="20" name="Text Placeholder 19"/>
          <p:cNvSpPr>
            <a:spLocks noGrp="1"/>
          </p:cNvSpPr>
          <p:nvPr>
            <p:ph type="body" sz="quarter" idx="16" hasCustomPrompt="1"/>
          </p:nvPr>
        </p:nvSpPr>
        <p:spPr>
          <a:xfrm>
            <a:off x="450000" y="4510800"/>
            <a:ext cx="8229600" cy="252000"/>
          </a:xfrm>
          <a:prstGeom prst="rect">
            <a:avLst/>
          </a:prstGeom>
        </p:spPr>
        <p:txBody>
          <a:bodyPr lIns="0" tIns="0" bIns="0"/>
          <a:lstStyle>
            <a:lvl1pPr marL="0" indent="0">
              <a:buNone/>
              <a:defRPr sz="1500">
                <a:solidFill>
                  <a:schemeClr val="tx1"/>
                </a:solidFill>
                <a:latin typeface="+mj-lt"/>
              </a:defRPr>
            </a:lvl1pPr>
          </a:lstStyle>
          <a:p>
            <a:pPr lvl="0"/>
            <a:r>
              <a:rPr lang="en-GB" dirty="0" smtClean="0"/>
              <a:t>[Date]</a:t>
            </a:r>
            <a:endParaRPr lang="en-GB" dirty="0"/>
          </a:p>
        </p:txBody>
      </p:sp>
      <p:sp>
        <p:nvSpPr>
          <p:cNvPr id="11" name="Text Placeholder 7"/>
          <p:cNvSpPr>
            <a:spLocks noGrp="1"/>
          </p:cNvSpPr>
          <p:nvPr>
            <p:ph type="body" sz="quarter" idx="10" hasCustomPrompt="1"/>
          </p:nvPr>
        </p:nvSpPr>
        <p:spPr>
          <a:xfrm>
            <a:off x="2214000" y="6246000"/>
            <a:ext cx="2894400" cy="360362"/>
          </a:xfrm>
          <a:prstGeom prst="rect">
            <a:avLst/>
          </a:prstGeom>
        </p:spPr>
        <p:txBody>
          <a:bodyPr lIns="0" anchor="ctr" anchorCtr="0"/>
          <a:lstStyle>
            <a:lvl1pPr marL="0" indent="0">
              <a:buNone/>
              <a:defRPr sz="800" baseline="0">
                <a:solidFill>
                  <a:schemeClr val="tx1"/>
                </a:solidFill>
                <a:latin typeface="+mn-lt"/>
              </a:defRPr>
            </a:lvl1pPr>
          </a:lstStyle>
          <a:p>
            <a:pPr lvl="0"/>
            <a:r>
              <a:rPr lang="en-GB" sz="800" dirty="0" smtClean="0">
                <a:latin typeface="+mn-lt"/>
              </a:rPr>
              <a:t>[insert document title]</a:t>
            </a:r>
            <a:endParaRPr lang="en-GB" dirty="0"/>
          </a:p>
        </p:txBody>
      </p:sp>
      <p:sp>
        <p:nvSpPr>
          <p:cNvPr id="5" name="Footer Placeholder 4"/>
          <p:cNvSpPr>
            <a:spLocks noGrp="1"/>
          </p:cNvSpPr>
          <p:nvPr>
            <p:ph type="ftr" sz="quarter" idx="17"/>
          </p:nvPr>
        </p:nvSpPr>
        <p:spPr/>
        <p:txBody>
          <a:bodyPr/>
          <a:lstStyle/>
          <a:p>
            <a:r>
              <a:rPr lang="en-GB" dirty="0" smtClean="0">
                <a:solidFill>
                  <a:srgbClr val="3C3C3C"/>
                </a:solidFill>
              </a:rPr>
              <a:t>OFFICIAL</a:t>
            </a:r>
            <a:endParaRPr lang="en-GB" dirty="0">
              <a:solidFill>
                <a:srgbClr val="3C3C3C"/>
              </a:solidFill>
            </a:endParaRPr>
          </a:p>
        </p:txBody>
      </p:sp>
      <p:sp>
        <p:nvSpPr>
          <p:cNvPr id="2" name="Title 1"/>
          <p:cNvSpPr>
            <a:spLocks noGrp="1"/>
          </p:cNvSpPr>
          <p:nvPr>
            <p:ph type="title" hasCustomPrompt="1"/>
          </p:nvPr>
        </p:nvSpPr>
        <p:spPr>
          <a:xfrm>
            <a:off x="450000" y="1598400"/>
            <a:ext cx="8229600" cy="1760400"/>
          </a:xfrm>
          <a:prstGeom prst="rect">
            <a:avLst/>
          </a:prstGeom>
        </p:spPr>
        <p:txBody>
          <a:bodyPr lIns="0"/>
          <a:lstStyle>
            <a:lvl1pPr>
              <a:defRPr sz="3400" cap="all" baseline="0">
                <a:solidFill>
                  <a:schemeClr val="tx1"/>
                </a:solidFill>
                <a:latin typeface="+mj-lt"/>
              </a:defRPr>
            </a:lvl1pPr>
          </a:lstStyle>
          <a:p>
            <a:pPr lvl="0"/>
            <a:r>
              <a:rPr lang="en-GB" dirty="0" smtClean="0"/>
              <a:t>[PRESENTATION TITLE]</a:t>
            </a:r>
            <a:endParaRPr lang="en-GB"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 OS Presentation title - circl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7" y="0"/>
            <a:ext cx="9139126"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2"/>
          </a:xfrm>
          <a:prstGeom prst="rect">
            <a:avLst/>
          </a:prstGeom>
        </p:spPr>
        <p:txBody>
          <a:bodyPr lIns="0" anchor="ctr" anchorCtr="0"/>
          <a:lstStyle>
            <a:lvl1pPr algn="l">
              <a:defRPr sz="800">
                <a:solidFill>
                  <a:schemeClr val="tx1"/>
                </a:solidFill>
                <a:latin typeface="+mn-lt"/>
              </a:defRPr>
            </a:lvl1pPr>
          </a:lstStyle>
          <a:p>
            <a:pPr lvl="0"/>
            <a:r>
              <a:rPr lang="en-GB" dirty="0"/>
              <a:t>[insert document title]</a:t>
            </a:r>
          </a:p>
        </p:txBody>
      </p:sp>
      <p:sp>
        <p:nvSpPr>
          <p:cNvPr id="13" name="Footer Placeholder 12"/>
          <p:cNvSpPr>
            <a:spLocks noGrp="1"/>
          </p:cNvSpPr>
          <p:nvPr>
            <p:ph type="ftr" sz="quarter" idx="20"/>
          </p:nvPr>
        </p:nvSpPr>
        <p:spPr/>
        <p:txBody>
          <a:bodyPr/>
          <a:lstStyle/>
          <a:p>
            <a:r>
              <a:rPr lang="en-GB"/>
              <a:t>OFFICIAL</a:t>
            </a:r>
            <a:endParaRPr lang="en-GB" dirty="0"/>
          </a:p>
        </p:txBody>
      </p:sp>
      <p:sp>
        <p:nvSpPr>
          <p:cNvPr id="15" name="Title 6"/>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solidFill>
                  <a:schemeClr val="tx1"/>
                </a:solidFill>
                <a:latin typeface="+mj-lt"/>
              </a:defRPr>
            </a:lvl1pPr>
          </a:lstStyle>
          <a:p>
            <a:pPr lvl="0"/>
            <a:r>
              <a:rPr lang="en-GB" dirty="0"/>
              <a:t>[PRESENTATION TITLE]</a:t>
            </a:r>
          </a:p>
        </p:txBody>
      </p:sp>
      <p:sp>
        <p:nvSpPr>
          <p:cNvPr id="11"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dirty="0"/>
              <a:t>[Name]</a:t>
            </a:r>
            <a:br>
              <a:rPr lang="en-GB" dirty="0"/>
            </a:br>
            <a:r>
              <a:rPr lang="en-GB" dirty="0"/>
              <a:t>[Position]</a:t>
            </a:r>
            <a:br>
              <a:rPr lang="en-GB" dirty="0"/>
            </a:br>
            <a:r>
              <a:rPr lang="en-GB" dirty="0"/>
              <a:t>[Date]</a:t>
            </a:r>
          </a:p>
          <a:p>
            <a:pPr marL="0" marR="0" lvl="0" indent="0" algn="ctr" defTabSz="914400" rtl="0" eaLnBrk="1" fontAlgn="auto" latinLnBrk="0" hangingPunct="1">
              <a:lnSpc>
                <a:spcPct val="100000"/>
              </a:lnSpc>
              <a:spcBef>
                <a:spcPts val="300"/>
              </a:spcBef>
              <a:spcAft>
                <a:spcPts val="0"/>
              </a:spcAft>
              <a:buClrTx/>
              <a:buSzTx/>
              <a:buFontTx/>
              <a:buNone/>
              <a:tabLst/>
              <a:defRPr/>
            </a:pPr>
            <a:endParaRPr lang="en-GB" dirty="0"/>
          </a:p>
          <a:p>
            <a:pPr lvl="0"/>
            <a:endParaRPr lang="en-GB" dirty="0"/>
          </a:p>
        </p:txBody>
      </p:sp>
    </p:spTree>
    <p:extLst>
      <p:ext uri="{BB962C8B-B14F-4D97-AF65-F5344CB8AC3E}">
        <p14:creationId xmlns:p14="http://schemas.microsoft.com/office/powerpoint/2010/main" val="2072925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 OS Presentation title - circle">
    <p:bg>
      <p:bgPr>
        <a:solidFill>
          <a:schemeClr val="accent3"/>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dirty="0" smtClean="0"/>
              <a:t>[Name]</a:t>
            </a:r>
            <a:br>
              <a:rPr lang="en-GB" dirty="0" smtClean="0"/>
            </a:br>
            <a:r>
              <a:rPr lang="en-GB" dirty="0" smtClean="0"/>
              <a:t>[Position]</a:t>
            </a:r>
            <a:br>
              <a:rPr lang="en-GB" dirty="0" smtClean="0"/>
            </a:br>
            <a:r>
              <a:rPr lang="en-GB" dirty="0" smtClean="0"/>
              <a:t>[Date]</a:t>
            </a:r>
          </a:p>
          <a:p>
            <a:pPr marL="0" marR="0" lvl="0" indent="0" algn="ctr" defTabSz="914400" rtl="0" eaLnBrk="1" fontAlgn="auto" latinLnBrk="0" hangingPunct="1">
              <a:lnSpc>
                <a:spcPct val="100000"/>
              </a:lnSpc>
              <a:spcBef>
                <a:spcPts val="300"/>
              </a:spcBef>
              <a:spcAft>
                <a:spcPts val="0"/>
              </a:spcAft>
              <a:buClrTx/>
              <a:buSzTx/>
              <a:buFontTx/>
              <a:buNone/>
              <a:tabLst/>
              <a:defRPr/>
            </a:pPr>
            <a:endParaRPr lang="en-GB" dirty="0" smtClean="0"/>
          </a:p>
          <a:p>
            <a:pPr lvl="0"/>
            <a:endParaRPr lang="en-GB" dirty="0" smtClean="0"/>
          </a:p>
        </p:txBody>
      </p:sp>
      <p:sp>
        <p:nvSpPr>
          <p:cNvPr id="4" name="Text Placeholder 3"/>
          <p:cNvSpPr>
            <a:spLocks noGrp="1"/>
          </p:cNvSpPr>
          <p:nvPr>
            <p:ph type="body" sz="quarter" idx="15" hasCustomPrompt="1"/>
          </p:nvPr>
        </p:nvSpPr>
        <p:spPr>
          <a:xfrm>
            <a:off x="2214000" y="6246000"/>
            <a:ext cx="2894400" cy="360362"/>
          </a:xfrm>
          <a:prstGeom prst="rect">
            <a:avLst/>
          </a:prstGeom>
        </p:spPr>
        <p:txBody>
          <a:bodyPr lIns="0" anchor="ctr" anchorCtr="0"/>
          <a:lstStyle>
            <a:lvl1pPr algn="l">
              <a:defRPr sz="800">
                <a:solidFill>
                  <a:schemeClr val="tx1"/>
                </a:solidFill>
                <a:latin typeface="+mn-lt"/>
              </a:defRPr>
            </a:lvl1pPr>
          </a:lstStyle>
          <a:p>
            <a:pPr lvl="0"/>
            <a:r>
              <a:rPr lang="en-GB" dirty="0" smtClean="0"/>
              <a:t>[insert document title]</a:t>
            </a:r>
            <a:endParaRPr lang="en-GB" dirty="0"/>
          </a:p>
        </p:txBody>
      </p:sp>
      <p:sp>
        <p:nvSpPr>
          <p:cNvPr id="13" name="Footer Placeholder 12"/>
          <p:cNvSpPr>
            <a:spLocks noGrp="1"/>
          </p:cNvSpPr>
          <p:nvPr>
            <p:ph type="ftr" sz="quarter" idx="20"/>
          </p:nvPr>
        </p:nvSpPr>
        <p:spPr/>
        <p:txBody>
          <a:bodyPr/>
          <a:lstStyle/>
          <a:p>
            <a:r>
              <a:rPr lang="en-GB" dirty="0" smtClean="0">
                <a:solidFill>
                  <a:srgbClr val="3C3C3C"/>
                </a:solidFill>
              </a:rPr>
              <a:t>OFFICIAL</a:t>
            </a:r>
            <a:endParaRPr lang="en-GB" dirty="0">
              <a:solidFill>
                <a:srgbClr val="3C3C3C"/>
              </a:solidFill>
            </a:endParaRPr>
          </a:p>
        </p:txBody>
      </p:sp>
      <p:sp>
        <p:nvSpPr>
          <p:cNvPr id="5" name="Title 4"/>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solidFill>
                  <a:schemeClr val="tx1"/>
                </a:solidFill>
                <a:latin typeface="+mj-lt"/>
              </a:defRPr>
            </a:lvl1pPr>
          </a:lstStyle>
          <a:p>
            <a:pPr lvl="0"/>
            <a:r>
              <a:rPr lang="en-GB" dirty="0" smtClean="0"/>
              <a:t>[PRESENTATION TITLE]</a:t>
            </a:r>
            <a:endParaRPr lang="en-GB" dirty="0"/>
          </a:p>
        </p:txBody>
      </p:sp>
    </p:spTree>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 OS Presentation title - circle">
    <p:bg>
      <p:bgPr>
        <a:solidFill>
          <a:schemeClr val="accent3"/>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2"/>
          </a:xfrm>
          <a:prstGeom prst="rect">
            <a:avLst/>
          </a:prstGeom>
        </p:spPr>
        <p:txBody>
          <a:bodyPr lIns="0" anchor="ctr" anchorCtr="0"/>
          <a:lstStyle>
            <a:lvl1pPr algn="l">
              <a:defRPr sz="800">
                <a:solidFill>
                  <a:schemeClr val="tx1"/>
                </a:solidFill>
                <a:latin typeface="+mn-lt"/>
              </a:defRPr>
            </a:lvl1pPr>
          </a:lstStyle>
          <a:p>
            <a:pPr lvl="0"/>
            <a:r>
              <a:rPr lang="en-GB" dirty="0" smtClean="0"/>
              <a:t>[insert document title]</a:t>
            </a:r>
            <a:endParaRPr lang="en-GB" dirty="0"/>
          </a:p>
        </p:txBody>
      </p:sp>
      <p:sp>
        <p:nvSpPr>
          <p:cNvPr id="13" name="Footer Placeholder 12"/>
          <p:cNvSpPr>
            <a:spLocks noGrp="1"/>
          </p:cNvSpPr>
          <p:nvPr>
            <p:ph type="ftr" sz="quarter" idx="20"/>
          </p:nvPr>
        </p:nvSpPr>
        <p:spPr/>
        <p:txBody>
          <a:bodyPr/>
          <a:lstStyle/>
          <a:p>
            <a:r>
              <a:rPr lang="en-GB" smtClean="0">
                <a:solidFill>
                  <a:srgbClr val="3C3C3C"/>
                </a:solidFill>
              </a:rPr>
              <a:t>[insert protective marking - see QSP 032]</a:t>
            </a:r>
            <a:endParaRPr lang="en-GB" dirty="0">
              <a:solidFill>
                <a:srgbClr val="3C3C3C"/>
              </a:solidFill>
            </a:endParaRPr>
          </a:p>
        </p:txBody>
      </p:sp>
      <p:sp>
        <p:nvSpPr>
          <p:cNvPr id="15" name="Title 4"/>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solidFill>
                  <a:schemeClr val="tx1"/>
                </a:solidFill>
                <a:latin typeface="+mj-lt"/>
              </a:defRPr>
            </a:lvl1pPr>
          </a:lstStyle>
          <a:p>
            <a:pPr lvl="0"/>
            <a:r>
              <a:rPr lang="en-GB" dirty="0" smtClean="0"/>
              <a:t>[PRESENTATION TITLE]</a:t>
            </a:r>
            <a:endParaRPr lang="en-GB" dirty="0"/>
          </a:p>
        </p:txBody>
      </p:sp>
      <p:sp>
        <p:nvSpPr>
          <p:cNvPr id="11"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dirty="0" smtClean="0"/>
              <a:t>[Name]</a:t>
            </a:r>
            <a:br>
              <a:rPr lang="en-GB" dirty="0" smtClean="0"/>
            </a:br>
            <a:r>
              <a:rPr lang="en-GB" dirty="0" smtClean="0"/>
              <a:t>[Position]</a:t>
            </a:r>
            <a:br>
              <a:rPr lang="en-GB" dirty="0" smtClean="0"/>
            </a:br>
            <a:r>
              <a:rPr lang="en-GB" dirty="0" smtClean="0"/>
              <a:t>[Date]</a:t>
            </a:r>
          </a:p>
          <a:p>
            <a:pPr marL="0" marR="0" lvl="0" indent="0" algn="ctr" defTabSz="914400" rtl="0" eaLnBrk="1" fontAlgn="auto" latinLnBrk="0" hangingPunct="1">
              <a:lnSpc>
                <a:spcPct val="100000"/>
              </a:lnSpc>
              <a:spcBef>
                <a:spcPts val="300"/>
              </a:spcBef>
              <a:spcAft>
                <a:spcPts val="0"/>
              </a:spcAft>
              <a:buClrTx/>
              <a:buSzTx/>
              <a:buFontTx/>
              <a:buNone/>
              <a:tabLst/>
              <a:defRPr/>
            </a:pPr>
            <a:endParaRPr lang="en-GB" dirty="0" smtClean="0"/>
          </a:p>
          <a:p>
            <a:pPr lvl="0"/>
            <a:endParaRPr lang="en-GB" dirty="0" smtClean="0"/>
          </a:p>
        </p:txBody>
      </p:sp>
    </p:spTree>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 OS Presentation title - circle">
    <p:bg>
      <p:bgPr>
        <a:solidFill>
          <a:schemeClr val="accent3"/>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2"/>
          </a:xfrm>
          <a:prstGeom prst="rect">
            <a:avLst/>
          </a:prstGeom>
        </p:spPr>
        <p:txBody>
          <a:bodyPr lIns="0" anchor="ctr" anchorCtr="0"/>
          <a:lstStyle>
            <a:lvl1pPr algn="l">
              <a:defRPr sz="800">
                <a:solidFill>
                  <a:schemeClr val="tx1"/>
                </a:solidFill>
                <a:latin typeface="+mn-lt"/>
              </a:defRPr>
            </a:lvl1pPr>
          </a:lstStyle>
          <a:p>
            <a:pPr lvl="0"/>
            <a:r>
              <a:rPr lang="en-GB" dirty="0" smtClean="0"/>
              <a:t>[insert document title]</a:t>
            </a:r>
            <a:endParaRPr lang="en-GB" dirty="0"/>
          </a:p>
        </p:txBody>
      </p:sp>
      <p:sp>
        <p:nvSpPr>
          <p:cNvPr id="13" name="Footer Placeholder 12"/>
          <p:cNvSpPr>
            <a:spLocks noGrp="1"/>
          </p:cNvSpPr>
          <p:nvPr>
            <p:ph type="ftr" sz="quarter" idx="20"/>
          </p:nvPr>
        </p:nvSpPr>
        <p:spPr/>
        <p:txBody>
          <a:bodyPr/>
          <a:lstStyle/>
          <a:p>
            <a:r>
              <a:rPr lang="en-GB" dirty="0" smtClean="0">
                <a:solidFill>
                  <a:srgbClr val="3C3C3C"/>
                </a:solidFill>
              </a:rPr>
              <a:t>OFFICIAL</a:t>
            </a:r>
            <a:endParaRPr lang="en-GB" dirty="0">
              <a:solidFill>
                <a:srgbClr val="3C3C3C"/>
              </a:solidFill>
            </a:endParaRPr>
          </a:p>
        </p:txBody>
      </p:sp>
      <p:sp>
        <p:nvSpPr>
          <p:cNvPr id="15" name="Title 4"/>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solidFill>
                  <a:schemeClr val="tx1"/>
                </a:solidFill>
                <a:latin typeface="+mj-lt"/>
              </a:defRPr>
            </a:lvl1pPr>
          </a:lstStyle>
          <a:p>
            <a:pPr lvl="0"/>
            <a:r>
              <a:rPr lang="en-GB" dirty="0" smtClean="0"/>
              <a:t>[PRESENTATION TITLE]</a:t>
            </a:r>
            <a:endParaRPr lang="en-GB" dirty="0"/>
          </a:p>
        </p:txBody>
      </p:sp>
      <p:sp>
        <p:nvSpPr>
          <p:cNvPr id="11"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dirty="0" smtClean="0"/>
              <a:t>[Name]</a:t>
            </a:r>
            <a:br>
              <a:rPr lang="en-GB" dirty="0" smtClean="0"/>
            </a:br>
            <a:r>
              <a:rPr lang="en-GB" dirty="0" smtClean="0"/>
              <a:t>[Position]</a:t>
            </a:r>
            <a:br>
              <a:rPr lang="en-GB" dirty="0" smtClean="0"/>
            </a:br>
            <a:r>
              <a:rPr lang="en-GB" dirty="0" smtClean="0"/>
              <a:t>[Date]</a:t>
            </a:r>
          </a:p>
          <a:p>
            <a:pPr marL="0" marR="0" lvl="0" indent="0" algn="ctr" defTabSz="914400" rtl="0" eaLnBrk="1" fontAlgn="auto" latinLnBrk="0" hangingPunct="1">
              <a:lnSpc>
                <a:spcPct val="100000"/>
              </a:lnSpc>
              <a:spcBef>
                <a:spcPts val="300"/>
              </a:spcBef>
              <a:spcAft>
                <a:spcPts val="0"/>
              </a:spcAft>
              <a:buClrTx/>
              <a:buSzTx/>
              <a:buFontTx/>
              <a:buNone/>
              <a:tabLst/>
              <a:defRPr/>
            </a:pPr>
            <a:endParaRPr lang="en-GB" dirty="0" smtClean="0"/>
          </a:p>
          <a:p>
            <a:pPr lvl="0"/>
            <a:endParaRPr lang="en-GB" dirty="0" smtClean="0"/>
          </a:p>
        </p:txBody>
      </p:sp>
    </p:spTree>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 OS Presentation title - circle">
    <p:bg>
      <p:bgPr>
        <a:solidFill>
          <a:schemeClr val="accent3"/>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2"/>
          </a:xfrm>
          <a:prstGeom prst="rect">
            <a:avLst/>
          </a:prstGeom>
        </p:spPr>
        <p:txBody>
          <a:bodyPr lIns="0" anchor="ctr" anchorCtr="0"/>
          <a:lstStyle>
            <a:lvl1pPr algn="l">
              <a:defRPr sz="800">
                <a:solidFill>
                  <a:schemeClr val="tx1"/>
                </a:solidFill>
                <a:latin typeface="+mn-lt"/>
              </a:defRPr>
            </a:lvl1pPr>
          </a:lstStyle>
          <a:p>
            <a:pPr lvl="0"/>
            <a:r>
              <a:rPr lang="en-GB" dirty="0" smtClean="0"/>
              <a:t>[insert document title]</a:t>
            </a:r>
            <a:endParaRPr lang="en-GB" dirty="0"/>
          </a:p>
        </p:txBody>
      </p:sp>
      <p:sp>
        <p:nvSpPr>
          <p:cNvPr id="13" name="Footer Placeholder 12"/>
          <p:cNvSpPr>
            <a:spLocks noGrp="1"/>
          </p:cNvSpPr>
          <p:nvPr>
            <p:ph type="ftr" sz="quarter" idx="20"/>
          </p:nvPr>
        </p:nvSpPr>
        <p:spPr/>
        <p:txBody>
          <a:bodyPr/>
          <a:lstStyle/>
          <a:p>
            <a:r>
              <a:rPr lang="en-GB" smtClean="0">
                <a:solidFill>
                  <a:srgbClr val="3C3C3C"/>
                </a:solidFill>
              </a:rPr>
              <a:t>[insert protective marking - see QSP 032]</a:t>
            </a:r>
            <a:endParaRPr lang="en-GB" dirty="0">
              <a:solidFill>
                <a:srgbClr val="3C3C3C"/>
              </a:solidFill>
            </a:endParaRPr>
          </a:p>
        </p:txBody>
      </p:sp>
      <p:sp>
        <p:nvSpPr>
          <p:cNvPr id="15" name="Title 4"/>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solidFill>
                  <a:schemeClr val="tx1"/>
                </a:solidFill>
                <a:latin typeface="+mj-lt"/>
              </a:defRPr>
            </a:lvl1pPr>
          </a:lstStyle>
          <a:p>
            <a:pPr lvl="0"/>
            <a:r>
              <a:rPr lang="en-GB" dirty="0" smtClean="0"/>
              <a:t>[PRESENTATION TITLE]</a:t>
            </a:r>
            <a:endParaRPr lang="en-GB" dirty="0"/>
          </a:p>
        </p:txBody>
      </p:sp>
      <p:sp>
        <p:nvSpPr>
          <p:cNvPr id="11"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dirty="0" smtClean="0"/>
              <a:t>[Name]</a:t>
            </a:r>
            <a:br>
              <a:rPr lang="en-GB" dirty="0" smtClean="0"/>
            </a:br>
            <a:r>
              <a:rPr lang="en-GB" dirty="0" smtClean="0"/>
              <a:t>[Position]</a:t>
            </a:r>
            <a:br>
              <a:rPr lang="en-GB" dirty="0" smtClean="0"/>
            </a:br>
            <a:r>
              <a:rPr lang="en-GB" dirty="0" smtClean="0"/>
              <a:t>[Date]</a:t>
            </a:r>
          </a:p>
          <a:p>
            <a:pPr marL="0" marR="0" lvl="0" indent="0" algn="ctr" defTabSz="914400" rtl="0" eaLnBrk="1" fontAlgn="auto" latinLnBrk="0" hangingPunct="1">
              <a:lnSpc>
                <a:spcPct val="100000"/>
              </a:lnSpc>
              <a:spcBef>
                <a:spcPts val="300"/>
              </a:spcBef>
              <a:spcAft>
                <a:spcPts val="0"/>
              </a:spcAft>
              <a:buClrTx/>
              <a:buSzTx/>
              <a:buFontTx/>
              <a:buNone/>
              <a:tabLst/>
              <a:defRPr/>
            </a:pPr>
            <a:endParaRPr lang="en-GB" dirty="0" smtClean="0"/>
          </a:p>
          <a:p>
            <a:pPr lvl="0"/>
            <a:endParaRPr lang="en-GB" dirty="0" smtClean="0"/>
          </a:p>
        </p:txBody>
      </p:sp>
    </p:spTree>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13" name="Content Placeholder 12"/>
          <p:cNvSpPr>
            <a:spLocks noGrp="1"/>
          </p:cNvSpPr>
          <p:nvPr>
            <p:ph sz="quarter" idx="12"/>
          </p:nvPr>
        </p:nvSpPr>
        <p:spPr>
          <a:xfrm>
            <a:off x="450000" y="1296000"/>
            <a:ext cx="8229600" cy="4438800"/>
          </a:xfrm>
          <a:prstGeom prst="rect">
            <a:avLst/>
          </a:prstGeom>
        </p:spPr>
        <p:txBody>
          <a:bodyPr bIns="1800000" anchor="b" anchorCtr="1"/>
          <a:lstStyle/>
          <a:p>
            <a:pPr lvl="0"/>
            <a:endParaRPr lang="en-GB" dirty="0"/>
          </a:p>
        </p:txBody>
      </p:sp>
      <p:sp>
        <p:nvSpPr>
          <p:cNvPr id="3" name="Text Placeholder 2"/>
          <p:cNvSpPr>
            <a:spLocks noGrp="1"/>
          </p:cNvSpPr>
          <p:nvPr>
            <p:ph type="body" sz="quarter" idx="13" hasCustomPrompt="1"/>
          </p:nvPr>
        </p:nvSpPr>
        <p:spPr>
          <a:xfrm>
            <a:off x="2214000" y="6246000"/>
            <a:ext cx="2894400" cy="360000"/>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dirty="0" smtClean="0">
                <a:solidFill>
                  <a:srgbClr val="3C3C3C"/>
                </a:solidFill>
              </a:rPr>
              <a:t>OFFICIAL</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80000" y="1296000"/>
            <a:ext cx="3996456" cy="4438800"/>
          </a:xfrm>
          <a:prstGeom prst="rect">
            <a:avLst/>
          </a:prstGeom>
        </p:spPr>
        <p:txBody>
          <a:bodyPr lIns="90000" bIns="1836000" anchor="b" anchorCtr="1">
            <a:normAutofit/>
          </a:bodyPr>
          <a:lstStyle>
            <a:lvl1pPr>
              <a:defRPr sz="800">
                <a:solidFill>
                  <a:srgbClr val="3F3C3C"/>
                </a:solidFill>
                <a:latin typeface="Source Sans Pro"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
        <p:nvSpPr>
          <p:cNvPr id="8"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12" name="Text Placeholder 11"/>
          <p:cNvSpPr>
            <a:spLocks noGrp="1"/>
          </p:cNvSpPr>
          <p:nvPr>
            <p:ph type="body" sz="quarter" idx="12"/>
          </p:nvPr>
        </p:nvSpPr>
        <p:spPr>
          <a:xfrm>
            <a:off x="450000" y="1296000"/>
            <a:ext cx="4039200" cy="4438800"/>
          </a:xfrm>
          <a:prstGeom prst="rect">
            <a:avLst/>
          </a:prstGeom>
        </p:spPr>
        <p:txBody>
          <a:bodyPr lIns="0" tIns="0" rIns="0" bIns="46800" anchor="t" anchorCtr="0"/>
          <a:lstStyle>
            <a:lvl1pPr>
              <a:defRPr sz="1800">
                <a:solidFill>
                  <a:srgbClr val="3F3C3C"/>
                </a:solidFill>
                <a:latin typeface="Source Sans Pro" pitchFamily="34" charset="0"/>
              </a:defRPr>
            </a:lvl1pPr>
            <a:lvl2pPr marL="742950" indent="-285750">
              <a:buFont typeface="Arial" panose="020B0604020202020204" pitchFamily="34" charset="0"/>
              <a:buChar char="•"/>
              <a:defRPr sz="1500">
                <a:solidFill>
                  <a:srgbClr val="3F3C3C"/>
                </a:solidFill>
                <a:latin typeface="Source Sans Pro" pitchFamily="34" charset="0"/>
              </a:defRPr>
            </a:lvl2pPr>
          </a:lstStyle>
          <a:p>
            <a:pPr lvl="0"/>
            <a:r>
              <a:rPr lang="en-US" dirty="0" smtClean="0"/>
              <a:t>Click to edit Master text styles</a:t>
            </a:r>
          </a:p>
          <a:p>
            <a:pPr lvl="1"/>
            <a:r>
              <a:rPr lang="en-US" dirty="0" smtClean="0"/>
              <a:t>Third level</a:t>
            </a:r>
          </a:p>
        </p:txBody>
      </p:sp>
      <p:sp>
        <p:nvSpPr>
          <p:cNvPr id="3" name="Text Placeholder 2"/>
          <p:cNvSpPr>
            <a:spLocks noGrp="1"/>
          </p:cNvSpPr>
          <p:nvPr>
            <p:ph type="body" sz="quarter" idx="13" hasCustomPrompt="1"/>
          </p:nvPr>
        </p:nvSpPr>
        <p:spPr>
          <a:xfrm>
            <a:off x="2214000" y="6246000"/>
            <a:ext cx="2894400" cy="360000"/>
          </a:xfrm>
          <a:prstGeom prst="rect">
            <a:avLst/>
          </a:prstGeom>
        </p:spPr>
        <p:txBody>
          <a:bodyPr lIns="0" anchor="ctr" anchorCtr="0"/>
          <a:lstStyle>
            <a:lvl1pPr>
              <a:defRPr baseline="0">
                <a:solidFill>
                  <a:schemeClr val="tx1"/>
                </a:solidFill>
              </a:defRPr>
            </a:lvl1pPr>
          </a:lstStyle>
          <a:p>
            <a:pPr lvl="0"/>
            <a:r>
              <a:rPr lang="en-GB" dirty="0" smtClean="0"/>
              <a:t>[insert document title]</a:t>
            </a:r>
            <a:endParaRPr lang="en-GB" dirty="0"/>
          </a:p>
        </p:txBody>
      </p:sp>
      <p:sp>
        <p:nvSpPr>
          <p:cNvPr id="7" name="Footer Placeholder 6"/>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
    <p:bg>
      <p:bgRef idx="1001">
        <a:schemeClr val="bg1"/>
      </p:bgRef>
    </p:bg>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0"/>
            <a:ext cx="9144000" cy="5986800"/>
          </a:xfrm>
          <a:prstGeom prst="rect">
            <a:avLst/>
          </a:prstGeom>
        </p:spPr>
        <p:txBody>
          <a:bodyPr lIns="90000" bIns="2700000" anchor="b" anchorCtr="1"/>
          <a:lstStyle/>
          <a:p>
            <a:endParaRPr lang="en-GB"/>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6" name="Footer Placeholder 5"/>
          <p:cNvSpPr>
            <a:spLocks noGrp="1"/>
          </p:cNvSpPr>
          <p:nvPr>
            <p:ph type="ftr" sz="quarter" idx="14"/>
          </p:nvPr>
        </p:nvSpPr>
        <p:spPr>
          <a:xfrm>
            <a:off x="6638400" y="6246000"/>
            <a:ext cx="2073600" cy="360000"/>
          </a:xfrm>
        </p:spPr>
        <p:txBody>
          <a:bodyPr/>
          <a:lstStyle/>
          <a:p>
            <a:r>
              <a:rPr lang="en-GB" dirty="0" smtClean="0">
                <a:solidFill>
                  <a:srgbClr val="3C3C3C"/>
                </a:solidFill>
              </a:rPr>
              <a:t>OFFICIAL</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3" name="Text Placeholder 2"/>
          <p:cNvSpPr>
            <a:spLocks noGrp="1"/>
          </p:cNvSpPr>
          <p:nvPr>
            <p:ph type="body" sz="quarter" idx="10" hasCustomPrompt="1"/>
          </p:nvPr>
        </p:nvSpPr>
        <p:spPr>
          <a:xfrm>
            <a:off x="2214000" y="6246000"/>
            <a:ext cx="2894400" cy="360000"/>
          </a:xfrm>
          <a:prstGeom prst="rect">
            <a:avLst/>
          </a:prstGeom>
        </p:spPr>
        <p:txBody>
          <a:bodyPr lIns="0" anchor="ctr" anchorCtr="0"/>
          <a:lstStyle>
            <a:lvl1pPr>
              <a:defRPr baseline="0">
                <a:solidFill>
                  <a:schemeClr val="tx1"/>
                </a:solidFill>
              </a:defRPr>
            </a:lvl1pPr>
          </a:lstStyle>
          <a:p>
            <a:pPr lvl="0"/>
            <a:r>
              <a:rPr lang="en-US" dirty="0" smtClean="0"/>
              <a:t>[insert document title]</a:t>
            </a:r>
            <a:endParaRPr lang="en-GB" dirty="0"/>
          </a:p>
        </p:txBody>
      </p:sp>
      <p:sp>
        <p:nvSpPr>
          <p:cNvPr id="5" name="Footer Placeholder 5"/>
          <p:cNvSpPr>
            <a:spLocks noGrp="1"/>
          </p:cNvSpPr>
          <p:nvPr>
            <p:ph type="ftr" sz="quarter" idx="14"/>
          </p:nvPr>
        </p:nvSpPr>
        <p:spPr>
          <a:xfrm>
            <a:off x="6638400" y="6246000"/>
            <a:ext cx="2073600" cy="360000"/>
          </a:xfrm>
        </p:spPr>
        <p:txBody>
          <a:bodyPr/>
          <a:lstStyle/>
          <a:p>
            <a:r>
              <a:rPr lang="en-GB" dirty="0" smtClean="0">
                <a:solidFill>
                  <a:srgbClr val="3C3C3C"/>
                </a:solidFill>
              </a:rPr>
              <a:t>OFFICIAL</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2"/>
          <p:cNvSpPr>
            <a:spLocks noGrp="1"/>
          </p:cNvSpPr>
          <p:nvPr>
            <p:ph type="body" sz="quarter" idx="11" hasCustomPrompt="1"/>
          </p:nvPr>
        </p:nvSpPr>
        <p:spPr>
          <a:xfrm>
            <a:off x="2214000" y="6246000"/>
            <a:ext cx="2894400" cy="360000"/>
          </a:xfrm>
          <a:prstGeom prst="rect">
            <a:avLst/>
          </a:prstGeom>
        </p:spPr>
        <p:txBody>
          <a:bodyPr lIns="0" anchor="ctr" anchorCtr="0"/>
          <a:lstStyle>
            <a:lvl1pPr>
              <a:defRPr baseline="0">
                <a:solidFill>
                  <a:schemeClr val="tx1"/>
                </a:solidFill>
              </a:defRPr>
            </a:lvl1pPr>
          </a:lstStyle>
          <a:p>
            <a:pPr lvl="0"/>
            <a:r>
              <a:rPr lang="en-US" dirty="0" smtClean="0"/>
              <a:t>[insert document title]</a:t>
            </a:r>
            <a:endParaRPr lang="en-GB" dirty="0"/>
          </a:p>
        </p:txBody>
      </p:sp>
      <p:sp>
        <p:nvSpPr>
          <p:cNvPr id="5" name="Footer Placeholder 5"/>
          <p:cNvSpPr>
            <a:spLocks noGrp="1"/>
          </p:cNvSpPr>
          <p:nvPr>
            <p:ph type="ftr" sz="quarter" idx="14"/>
          </p:nvPr>
        </p:nvSpPr>
        <p:spPr>
          <a:xfrm>
            <a:off x="6638400" y="6246000"/>
            <a:ext cx="2073600" cy="360000"/>
          </a:xfrm>
        </p:spPr>
        <p:txBody>
          <a:bodyPr/>
          <a:lstStyle/>
          <a:p>
            <a:r>
              <a:rPr lang="en-GB" dirty="0" smtClean="0">
                <a:solidFill>
                  <a:srgbClr val="3C3C3C"/>
                </a:solidFill>
              </a:rPr>
              <a:t>OFFICIAL</a:t>
            </a:r>
            <a:endParaRPr lang="en-GB" dirty="0">
              <a:solidFill>
                <a:srgbClr val="3C3C3C"/>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13" name="Content Placeholder 12"/>
          <p:cNvSpPr>
            <a:spLocks noGrp="1"/>
          </p:cNvSpPr>
          <p:nvPr>
            <p:ph sz="quarter" idx="12"/>
          </p:nvPr>
        </p:nvSpPr>
        <p:spPr>
          <a:xfrm>
            <a:off x="450000" y="1296000"/>
            <a:ext cx="8229600" cy="4438800"/>
          </a:xfrm>
          <a:prstGeom prst="rect">
            <a:avLst/>
          </a:prstGeom>
        </p:spPr>
        <p:txBody>
          <a:bodyPr bIns="1800000" anchor="b" anchorCtr="1"/>
          <a:lstStyle/>
          <a:p>
            <a:pPr lvl="0"/>
            <a:endParaRPr lang="en-GB" dirty="0"/>
          </a:p>
        </p:txBody>
      </p:sp>
      <p:sp>
        <p:nvSpPr>
          <p:cNvPr id="3" name="Text Placeholder 2"/>
          <p:cNvSpPr>
            <a:spLocks noGrp="1"/>
          </p:cNvSpPr>
          <p:nvPr>
            <p:ph type="body" sz="quarter" idx="13" hasCustomPrompt="1"/>
          </p:nvPr>
        </p:nvSpPr>
        <p:spPr>
          <a:xfrm>
            <a:off x="2214000" y="6246000"/>
            <a:ext cx="2894400" cy="360000"/>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11395992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9"/>
          <p:cNvSpPr>
            <a:spLocks noGrp="1"/>
          </p:cNvSpPr>
          <p:nvPr>
            <p:ph type="body" sz="quarter" idx="11" hasCustomPrompt="1"/>
          </p:nvPr>
        </p:nvSpPr>
        <p:spPr>
          <a:xfrm>
            <a:off x="450000" y="4003200"/>
            <a:ext cx="8229600" cy="252000"/>
          </a:xfrm>
          <a:prstGeom prst="rect">
            <a:avLst/>
          </a:prstGeom>
        </p:spPr>
        <p:txBody>
          <a:bodyPr lIns="0" tIns="0" bIns="0"/>
          <a:lstStyle>
            <a:lvl1pPr marL="0" indent="0">
              <a:buNone/>
              <a:defRPr sz="1500">
                <a:solidFill>
                  <a:schemeClr val="tx1"/>
                </a:solidFill>
                <a:latin typeface="+mj-lt"/>
              </a:defRPr>
            </a:lvl1pPr>
          </a:lstStyle>
          <a:p>
            <a:pPr lvl="0"/>
            <a:r>
              <a:rPr lang="en-GB" dirty="0" smtClean="0"/>
              <a:t>[Contact name]</a:t>
            </a:r>
            <a:endParaRPr lang="en-GB" dirty="0"/>
          </a:p>
        </p:txBody>
      </p:sp>
      <p:sp>
        <p:nvSpPr>
          <p:cNvPr id="6" name="Text Placeholder 11"/>
          <p:cNvSpPr>
            <a:spLocks noGrp="1"/>
          </p:cNvSpPr>
          <p:nvPr>
            <p:ph type="body" sz="quarter" idx="12" hasCustomPrompt="1"/>
          </p:nvPr>
        </p:nvSpPr>
        <p:spPr>
          <a:xfrm>
            <a:off x="450000" y="4255200"/>
            <a:ext cx="8229600" cy="252000"/>
          </a:xfrm>
          <a:prstGeom prst="rect">
            <a:avLst/>
          </a:prstGeom>
        </p:spPr>
        <p:txBody>
          <a:bodyPr lIns="0" tIns="0" bIns="0"/>
          <a:lstStyle>
            <a:lvl1pPr marL="0" indent="0">
              <a:buNone/>
              <a:defRPr sz="1500">
                <a:solidFill>
                  <a:schemeClr val="tx1"/>
                </a:solidFill>
                <a:latin typeface="+mj-lt"/>
              </a:defRPr>
            </a:lvl1pPr>
          </a:lstStyle>
          <a:p>
            <a:pPr lvl="0"/>
            <a:r>
              <a:rPr lang="en-GB" dirty="0" smtClean="0"/>
              <a:t>[E-mail]</a:t>
            </a:r>
            <a:endParaRPr lang="en-GB" dirty="0"/>
          </a:p>
        </p:txBody>
      </p:sp>
      <p:sp>
        <p:nvSpPr>
          <p:cNvPr id="8" name="Footer Placeholder 7"/>
          <p:cNvSpPr>
            <a:spLocks noGrp="1"/>
          </p:cNvSpPr>
          <p:nvPr>
            <p:ph type="ftr" sz="quarter" idx="13"/>
          </p:nvPr>
        </p:nvSpPr>
        <p:spPr/>
        <p:txBody>
          <a:bodyPr/>
          <a:lstStyle>
            <a:lvl1pPr>
              <a:defRPr>
                <a:solidFill>
                  <a:schemeClr val="bg1"/>
                </a:solidFill>
              </a:defRPr>
            </a:lvl1pPr>
          </a:lstStyle>
          <a:p>
            <a:r>
              <a:rPr lang="en-GB" dirty="0" smtClean="0">
                <a:solidFill>
                  <a:srgbClr val="FFFFFF"/>
                </a:solidFill>
              </a:rPr>
              <a:t>[insert protective marking - see QSP 032]</a:t>
            </a:r>
            <a:endParaRPr lang="en-GB" dirty="0">
              <a:solidFill>
                <a:srgbClr val="FFFFFF"/>
              </a:solidFill>
            </a:endParaRPr>
          </a:p>
        </p:txBody>
      </p:sp>
      <p:sp>
        <p:nvSpPr>
          <p:cNvPr id="11" name="Text Placeholder 10"/>
          <p:cNvSpPr>
            <a:spLocks noGrp="1"/>
          </p:cNvSpPr>
          <p:nvPr>
            <p:ph type="body" sz="quarter" idx="14" hasCustomPrompt="1"/>
          </p:nvPr>
        </p:nvSpPr>
        <p:spPr>
          <a:xfrm>
            <a:off x="450000" y="4510800"/>
            <a:ext cx="8229600" cy="252000"/>
          </a:xfrm>
          <a:prstGeom prst="rect">
            <a:avLst/>
          </a:prstGeom>
        </p:spPr>
        <p:txBody>
          <a:bodyPr lIns="0" tIns="0" bIns="0"/>
          <a:lstStyle>
            <a:lvl1pPr>
              <a:defRPr sz="1500">
                <a:solidFill>
                  <a:schemeClr val="tx1"/>
                </a:solidFill>
                <a:latin typeface="+mj-lt"/>
              </a:defRPr>
            </a:lvl1pPr>
          </a:lstStyle>
          <a:p>
            <a:pPr lvl="0"/>
            <a:r>
              <a:rPr lang="en-GB" dirty="0" smtClean="0"/>
              <a:t>[Contact phone number]</a:t>
            </a:r>
            <a:endParaRPr lang="en-GB" dirty="0"/>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text">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bg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
        <p:nvSpPr>
          <p:cNvPr id="7" name="Slide Number Placeholder 2"/>
          <p:cNvSpPr>
            <a:spLocks noGrp="1"/>
          </p:cNvSpPr>
          <p:nvPr>
            <p:ph type="sldNum" sz="quarter" idx="4"/>
          </p:nvPr>
        </p:nvSpPr>
        <p:spPr>
          <a:xfrm>
            <a:off x="8532000" y="6246000"/>
            <a:ext cx="288000" cy="365125"/>
          </a:xfrm>
          <a:prstGeom prst="rect">
            <a:avLst/>
          </a:prstGeom>
        </p:spPr>
        <p:txBody>
          <a:bodyPr vert="horz" lIns="91440" tIns="45720" rIns="91440" bIns="45720" rtlCol="0" anchor="ctr"/>
          <a:lstStyle>
            <a:lvl1pPr algn="r">
              <a:defRPr sz="800">
                <a:solidFill>
                  <a:schemeClr val="tx1"/>
                </a:solidFill>
              </a:defRPr>
            </a:lvl1pPr>
          </a:lstStyle>
          <a:p>
            <a:fld id="{492678D8-94FD-447B-B7C7-C50E44EA8F24}" type="slidenum">
              <a:rPr lang="en-GB" smtClean="0">
                <a:solidFill>
                  <a:srgbClr val="3C3C3C"/>
                </a:solidFill>
              </a:rPr>
              <a:pPr/>
              <a:t>‹#›</a:t>
            </a:fld>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7CF6F01-8A44-574C-878B-DA841ABE21F1}" type="datetimeFigureOut">
              <a:rPr lang="en-US" smtClean="0">
                <a:solidFill>
                  <a:srgbClr val="3C3C3C"/>
                </a:solidFill>
              </a:rPr>
              <a:pPr/>
              <a:t>4/3/17</a:t>
            </a:fld>
            <a:endParaRPr lang="en-US">
              <a:solidFill>
                <a:srgbClr val="3C3C3C"/>
              </a:solidFill>
            </a:endParaRPr>
          </a:p>
        </p:txBody>
      </p:sp>
      <p:sp>
        <p:nvSpPr>
          <p:cNvPr id="5" name="Footer Placeholder 4"/>
          <p:cNvSpPr>
            <a:spLocks noGrp="1"/>
          </p:cNvSpPr>
          <p:nvPr>
            <p:ph type="ftr" sz="quarter" idx="11"/>
          </p:nvPr>
        </p:nvSpPr>
        <p:spPr/>
        <p:txBody>
          <a:bodyPr/>
          <a:lstStyle/>
          <a:p>
            <a:endParaRPr lang="en-US">
              <a:solidFill>
                <a:srgbClr val="3C3C3C"/>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73E033E-2990-9D49-A5D0-E457411DF760}" type="slidenum">
              <a:rPr lang="en-US" smtClean="0">
                <a:solidFill>
                  <a:srgbClr val="3C3C3C"/>
                </a:solidFill>
              </a:rPr>
              <a:pPr/>
              <a:t>‹#›</a:t>
            </a:fld>
            <a:endParaRPr lang="en-US">
              <a:solidFill>
                <a:srgbClr val="3C3C3C"/>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GB"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7CF6F01-8A44-574C-878B-DA841ABE21F1}" type="datetimeFigureOut">
              <a:rPr lang="en-US" smtClean="0">
                <a:solidFill>
                  <a:srgbClr val="3C3C3C"/>
                </a:solidFill>
              </a:rPr>
              <a:pPr/>
              <a:t>4/3/17</a:t>
            </a:fld>
            <a:endParaRPr lang="en-US">
              <a:solidFill>
                <a:srgbClr val="3C3C3C"/>
              </a:solidFill>
            </a:endParaRPr>
          </a:p>
        </p:txBody>
      </p:sp>
      <p:sp>
        <p:nvSpPr>
          <p:cNvPr id="5" name="Footer Placeholder 4"/>
          <p:cNvSpPr>
            <a:spLocks noGrp="1"/>
          </p:cNvSpPr>
          <p:nvPr>
            <p:ph type="ftr" sz="quarter" idx="11"/>
          </p:nvPr>
        </p:nvSpPr>
        <p:spPr/>
        <p:txBody>
          <a:bodyPr/>
          <a:lstStyle/>
          <a:p>
            <a:endParaRPr lang="en-US">
              <a:solidFill>
                <a:srgbClr val="3C3C3C"/>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873E033E-2990-9D49-A5D0-E457411DF760}" type="slidenum">
              <a:rPr lang="en-US" smtClean="0">
                <a:solidFill>
                  <a:srgbClr val="3C3C3C"/>
                </a:solidFill>
              </a:rPr>
              <a:pPr/>
              <a:t>‹#›</a:t>
            </a:fld>
            <a:endParaRPr lang="en-US">
              <a:solidFill>
                <a:srgbClr val="3C3C3C"/>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text">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800" b="1" i="0" cap="none"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2400" baseline="0">
                <a:solidFill>
                  <a:schemeClr val="tx1"/>
                </a:solidFill>
                <a:latin typeface="Source Sans Pro" pitchFamily="34" charset="0"/>
              </a:defRPr>
            </a:lvl1pPr>
            <a:lvl2pPr marL="914400" indent="-457200">
              <a:buFont typeface="Arial" panose="020B0604020202020204" pitchFamily="34" charset="0"/>
              <a:buChar char="•"/>
              <a:defRPr sz="2000" baseline="0">
                <a:solidFill>
                  <a:schemeClr val="tx1"/>
                </a:solidFill>
              </a:defRPr>
            </a:lvl2pPr>
            <a:lvl3pPr>
              <a:defRPr sz="2000" baseline="0"/>
            </a:lvl3pPr>
            <a:lvl4pPr marL="1371600" indent="0">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Text Placeholder 2"/>
          <p:cNvSpPr>
            <a:spLocks noGrp="1"/>
          </p:cNvSpPr>
          <p:nvPr>
            <p:ph type="body" sz="quarter" idx="13"/>
          </p:nvPr>
        </p:nvSpPr>
        <p:spPr>
          <a:xfrm>
            <a:off x="2214000" y="6246000"/>
            <a:ext cx="2894400" cy="360362"/>
          </a:xfrm>
          <a:prstGeom prst="rect">
            <a:avLst/>
          </a:prstGeom>
        </p:spPr>
        <p:txBody>
          <a:bodyPr lIns="0" anchor="ctr" anchorCtr="0"/>
          <a:lstStyle>
            <a:lvl1pPr>
              <a:defRPr>
                <a:solidFill>
                  <a:schemeClr val="tx1"/>
                </a:solidFill>
              </a:defRPr>
            </a:lvl1pPr>
          </a:lstStyle>
          <a:p>
            <a:endParaRPr lang="en-GB" dirty="0"/>
          </a:p>
        </p:txBody>
      </p:sp>
      <p:sp>
        <p:nvSpPr>
          <p:cNvPr id="6" name="Footer Placeholder 5"/>
          <p:cNvSpPr>
            <a:spLocks noGrp="1"/>
          </p:cNvSpPr>
          <p:nvPr>
            <p:ph type="ftr" sz="quarter" idx="14"/>
          </p:nvPr>
        </p:nvSpPr>
        <p:spPr/>
        <p:txBody>
          <a:bodyPr/>
          <a:lstStyle/>
          <a:p>
            <a:r>
              <a:rPr lang="en-GB" dirty="0" smtClean="0">
                <a:solidFill>
                  <a:srgbClr val="3C3C3C"/>
                </a:solidFill>
              </a:rPr>
              <a:t>Official</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3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200" cap="all" baseline="0">
                <a:solidFill>
                  <a:schemeClr val="bg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rIns="91410" bIns="45705" anchor="t" anchorCtr="0">
            <a:normAutofit/>
          </a:bodyPr>
          <a:lstStyle>
            <a:lvl1pPr>
              <a:defRPr sz="1800">
                <a:solidFill>
                  <a:schemeClr val="tx1"/>
                </a:solidFill>
                <a:latin typeface="Source Sans Pro" pitchFamily="34" charset="0"/>
              </a:defRPr>
            </a:lvl1pPr>
            <a:lvl4pPr marL="1371153" indent="0">
              <a:buNone/>
              <a:defRPr/>
            </a:lvl4pPr>
          </a:lstStyle>
          <a:p>
            <a:pPr lvl="0"/>
            <a:endParaRPr lang="en-GB" dirty="0"/>
          </a:p>
        </p:txBody>
      </p:sp>
    </p:spTree>
    <p:extLst/>
  </p:cSld>
  <p:clrMapOvr>
    <a:masterClrMapping/>
  </p:clrMapOvr>
  <p:transition spd="slow">
    <p:wip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4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Titl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Titl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Titl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80000" y="1296000"/>
            <a:ext cx="3996456" cy="4438800"/>
          </a:xfrm>
          <a:prstGeom prst="rect">
            <a:avLst/>
          </a:prstGeom>
        </p:spPr>
        <p:txBody>
          <a:bodyPr lIns="90000" bIns="1836000" anchor="b" anchorCtr="1">
            <a:normAutofit/>
          </a:bodyPr>
          <a:lstStyle>
            <a:lvl1pPr>
              <a:defRPr sz="800">
                <a:solidFill>
                  <a:srgbClr val="3F3C3C"/>
                </a:solidFill>
                <a:latin typeface="Source Sans Pro"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
        <p:nvSpPr>
          <p:cNvPr id="8"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12" name="Text Placeholder 11"/>
          <p:cNvSpPr>
            <a:spLocks noGrp="1"/>
          </p:cNvSpPr>
          <p:nvPr>
            <p:ph type="body" sz="quarter" idx="12"/>
          </p:nvPr>
        </p:nvSpPr>
        <p:spPr>
          <a:xfrm>
            <a:off x="450000" y="1296000"/>
            <a:ext cx="4039200" cy="4438800"/>
          </a:xfrm>
          <a:prstGeom prst="rect">
            <a:avLst/>
          </a:prstGeom>
        </p:spPr>
        <p:txBody>
          <a:bodyPr lIns="0" tIns="0" rIns="0" bIns="46800" anchor="t" anchorCtr="0"/>
          <a:lstStyle>
            <a:lvl1pPr>
              <a:defRPr sz="1800">
                <a:solidFill>
                  <a:srgbClr val="3F3C3C"/>
                </a:solidFill>
                <a:latin typeface="Source Sans Pro" pitchFamily="34" charset="0"/>
              </a:defRPr>
            </a:lvl1pPr>
            <a:lvl2pPr marL="742950" indent="-285750">
              <a:buFont typeface="Arial" panose="020B0604020202020204" pitchFamily="34" charset="0"/>
              <a:buChar char="•"/>
              <a:defRPr sz="1500">
                <a:solidFill>
                  <a:srgbClr val="3F3C3C"/>
                </a:solidFill>
                <a:latin typeface="Source Sans Pro" pitchFamily="34" charset="0"/>
              </a:defRPr>
            </a:lvl2pPr>
          </a:lstStyle>
          <a:p>
            <a:pPr lvl="0"/>
            <a:r>
              <a:rPr lang="en-US" dirty="0"/>
              <a:t>Click to edit Master text styles</a:t>
            </a:r>
          </a:p>
          <a:p>
            <a:pPr lvl="1"/>
            <a:r>
              <a:rPr lang="en-US" dirty="0"/>
              <a:t>Third level</a:t>
            </a:r>
          </a:p>
        </p:txBody>
      </p:sp>
      <p:sp>
        <p:nvSpPr>
          <p:cNvPr id="3" name="Text Placeholder 2"/>
          <p:cNvSpPr>
            <a:spLocks noGrp="1"/>
          </p:cNvSpPr>
          <p:nvPr>
            <p:ph type="body" sz="quarter" idx="13" hasCustomPrompt="1"/>
          </p:nvPr>
        </p:nvSpPr>
        <p:spPr>
          <a:xfrm>
            <a:off x="2214000" y="6246000"/>
            <a:ext cx="2894400" cy="360000"/>
          </a:xfrm>
          <a:prstGeom prst="rect">
            <a:avLst/>
          </a:prstGeom>
        </p:spPr>
        <p:txBody>
          <a:bodyPr lIns="0" anchor="ctr" anchorCtr="0"/>
          <a:lstStyle>
            <a:lvl1pPr>
              <a:defRPr baseline="0">
                <a:solidFill>
                  <a:schemeClr val="tx1"/>
                </a:solidFill>
              </a:defRPr>
            </a:lvl1pPr>
          </a:lstStyle>
          <a:p>
            <a:pPr lvl="0"/>
            <a:r>
              <a:rPr lang="en-GB" dirty="0"/>
              <a:t>[insert document title]</a:t>
            </a:r>
          </a:p>
        </p:txBody>
      </p:sp>
      <p:sp>
        <p:nvSpPr>
          <p:cNvPr id="7" name="Footer Placeholder 6"/>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1077907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_Titl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0_Titl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1_Titl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2_Titl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90DF9EB-0C8E-4EBC-B541-EC35AFF70591}" type="datetimeFigureOut">
              <a:rPr lang="en-GB" smtClean="0">
                <a:solidFill>
                  <a:srgbClr val="3C3C3C"/>
                </a:solidFill>
              </a:rPr>
              <a:pPr/>
              <a:t>03/04/2017</a:t>
            </a:fld>
            <a:endParaRPr lang="en-GB">
              <a:solidFill>
                <a:srgbClr val="3C3C3C"/>
              </a:solidFill>
            </a:endParaRPr>
          </a:p>
        </p:txBody>
      </p:sp>
      <p:sp>
        <p:nvSpPr>
          <p:cNvPr id="3" name="Footer Placeholder 2"/>
          <p:cNvSpPr>
            <a:spLocks noGrp="1"/>
          </p:cNvSpPr>
          <p:nvPr>
            <p:ph type="ftr" sz="quarter" idx="11"/>
          </p:nvPr>
        </p:nvSpPr>
        <p:spPr/>
        <p:txBody>
          <a:bodyPr/>
          <a:lstStyle/>
          <a:p>
            <a:endParaRPr lang="en-GB">
              <a:solidFill>
                <a:srgbClr val="3C3C3C"/>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1762696B-C506-47CC-A025-A4789314094F}" type="slidenum">
              <a:rPr lang="en-GB" smtClean="0">
                <a:solidFill>
                  <a:srgbClr val="3C3C3C"/>
                </a:solidFill>
              </a:rPr>
              <a:pPr/>
              <a:t>‹#›</a:t>
            </a:fld>
            <a:endParaRPr lang="en-GB">
              <a:solidFill>
                <a:srgbClr val="3C3C3C"/>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3 - OS Presentation title - circle">
    <p:bg>
      <p:bgPr>
        <a:solidFill>
          <a:schemeClr val="accent3"/>
        </a:solidFill>
        <a:effectLst/>
      </p:bgPr>
    </p:bg>
    <p:spTree>
      <p:nvGrpSpPr>
        <p:cNvPr id="1" name=""/>
        <p:cNvGrpSpPr/>
        <p:nvPr/>
      </p:nvGrpSpPr>
      <p:grpSpPr>
        <a:xfrm>
          <a:off x="0" y="0"/>
          <a:ext cx="0" cy="0"/>
          <a:chOff x="0" y="0"/>
          <a:chExt cx="0" cy="0"/>
        </a:xfrm>
      </p:grpSpPr>
      <p:pic>
        <p:nvPicPr>
          <p:cNvPr id="9" name="Picture Placeholder 8" descr="5205097406_cc003211e1_o-2.jpg"/>
          <p:cNvPicPr>
            <a:picLocks noChangeAspect="1"/>
          </p:cNvPicPr>
          <p:nvPr userDrawn="1"/>
        </p:nvPicPr>
        <p:blipFill>
          <a:blip r:embed="rId2">
            <a:extLst>
              <a:ext uri="{28A0092B-C50C-407E-A947-70E740481C1C}">
                <a14:useLocalDpi xmlns:a14="http://schemas.microsoft.com/office/drawing/2010/main" val="0"/>
              </a:ext>
            </a:extLst>
          </a:blip>
          <a:srcRect t="6354" b="6354"/>
          <a:stretch>
            <a:fillRect/>
          </a:stretch>
        </p:blipFill>
        <p:spPr>
          <a:xfrm>
            <a:off x="0" y="0"/>
            <a:ext cx="9144000" cy="59868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 Placeholder 3"/>
          <p:cNvSpPr>
            <a:spLocks noGrp="1"/>
          </p:cNvSpPr>
          <p:nvPr>
            <p:ph type="body" sz="quarter" idx="15" hasCustomPrompt="1"/>
          </p:nvPr>
        </p:nvSpPr>
        <p:spPr>
          <a:xfrm>
            <a:off x="2214000" y="6246000"/>
            <a:ext cx="2894400" cy="360362"/>
          </a:xfrm>
          <a:prstGeom prst="rect">
            <a:avLst/>
          </a:prstGeom>
        </p:spPr>
        <p:txBody>
          <a:bodyPr lIns="0" anchor="ctr" anchorCtr="0"/>
          <a:lstStyle>
            <a:lvl1pPr algn="l">
              <a:defRPr sz="800">
                <a:solidFill>
                  <a:schemeClr val="tx1"/>
                </a:solidFill>
                <a:latin typeface="+mn-lt"/>
              </a:defRPr>
            </a:lvl1pPr>
          </a:lstStyle>
          <a:p>
            <a:pPr lvl="0"/>
            <a:r>
              <a:rPr lang="en-GB" dirty="0" smtClean="0"/>
              <a:t>[insert document title]</a:t>
            </a:r>
            <a:endParaRPr lang="en-GB" dirty="0"/>
          </a:p>
        </p:txBody>
      </p:sp>
      <p:sp>
        <p:nvSpPr>
          <p:cNvPr id="13" name="Footer Placeholder 12"/>
          <p:cNvSpPr>
            <a:spLocks noGrp="1"/>
          </p:cNvSpPr>
          <p:nvPr>
            <p:ph type="ftr" sz="quarter" idx="20"/>
          </p:nvPr>
        </p:nvSpPr>
        <p:spPr/>
        <p:txBody>
          <a:bodyPr/>
          <a:lstStyle/>
          <a:p>
            <a:r>
              <a:rPr lang="en-GB" dirty="0" smtClean="0">
                <a:solidFill>
                  <a:srgbClr val="3C3C3C"/>
                </a:solidFill>
              </a:rPr>
              <a:t>OFFICIAL</a:t>
            </a:r>
            <a:endParaRPr lang="en-GB" dirty="0">
              <a:solidFill>
                <a:srgbClr val="3C3C3C"/>
              </a:solidFill>
            </a:endParaRPr>
          </a:p>
        </p:txBody>
      </p:sp>
      <p:sp>
        <p:nvSpPr>
          <p:cNvPr id="15" name="Title 4"/>
          <p:cNvSpPr>
            <a:spLocks noGrp="1"/>
          </p:cNvSpPr>
          <p:nvPr>
            <p:ph type="title" hasCustomPrompt="1"/>
          </p:nvPr>
        </p:nvSpPr>
        <p:spPr>
          <a:xfrm>
            <a:off x="2527200" y="2304000"/>
            <a:ext cx="4104000" cy="1414800"/>
          </a:xfrm>
          <a:prstGeom prst="rect">
            <a:avLst/>
          </a:prstGeom>
        </p:spPr>
        <p:txBody>
          <a:bodyPr tIns="0" bIns="0"/>
          <a:lstStyle>
            <a:lvl1pPr algn="ctr">
              <a:defRPr sz="3000" cap="all" baseline="0">
                <a:solidFill>
                  <a:schemeClr val="tx1"/>
                </a:solidFill>
                <a:latin typeface="+mj-lt"/>
              </a:defRPr>
            </a:lvl1pPr>
          </a:lstStyle>
          <a:p>
            <a:pPr lvl="0"/>
            <a:r>
              <a:rPr lang="en-GB" dirty="0" smtClean="0"/>
              <a:t>[PRESENTATION TITLE]</a:t>
            </a:r>
            <a:endParaRPr lang="en-GB" dirty="0"/>
          </a:p>
        </p:txBody>
      </p:sp>
      <p:sp>
        <p:nvSpPr>
          <p:cNvPr id="11" name="Text Placeholder 2"/>
          <p:cNvSpPr>
            <a:spLocks noGrp="1"/>
          </p:cNvSpPr>
          <p:nvPr>
            <p:ph type="body" sz="quarter" idx="14" hasCustomPrompt="1"/>
          </p:nvPr>
        </p:nvSpPr>
        <p:spPr>
          <a:xfrm>
            <a:off x="3142800" y="3862800"/>
            <a:ext cx="2880000" cy="862344"/>
          </a:xfrm>
          <a:prstGeom prst="rect">
            <a:avLst/>
          </a:prstGeom>
        </p:spPr>
        <p:txBody>
          <a:bodyPr tIns="0" bIns="0"/>
          <a:lstStyle>
            <a:lvl1pPr marL="0" marR="0" indent="0" algn="ctr" defTabSz="914400" rtl="0" eaLnBrk="1" fontAlgn="auto" latinLnBrk="0" hangingPunct="1">
              <a:lnSpc>
                <a:spcPct val="100000"/>
              </a:lnSpc>
              <a:spcBef>
                <a:spcPts val="300"/>
              </a:spcBef>
              <a:spcAft>
                <a:spcPts val="0"/>
              </a:spcAft>
              <a:buClrTx/>
              <a:buSzTx/>
              <a:buFontTx/>
              <a:buNone/>
              <a:tabLst/>
              <a:defRPr sz="1500">
                <a:solidFill>
                  <a:schemeClr val="tx1"/>
                </a:solidFill>
                <a:latin typeface="+mj-lt"/>
              </a:defRPr>
            </a:lvl1pPr>
          </a:lstStyle>
          <a:p>
            <a:pPr marL="0" marR="0" lvl="0" indent="0" algn="ctr" defTabSz="914400" rtl="0" eaLnBrk="1" fontAlgn="auto" latinLnBrk="0" hangingPunct="1">
              <a:lnSpc>
                <a:spcPct val="100000"/>
              </a:lnSpc>
              <a:spcBef>
                <a:spcPts val="300"/>
              </a:spcBef>
              <a:spcAft>
                <a:spcPts val="0"/>
              </a:spcAft>
              <a:buClrTx/>
              <a:buSzTx/>
              <a:buFontTx/>
              <a:buNone/>
              <a:tabLst/>
              <a:defRPr/>
            </a:pPr>
            <a:r>
              <a:rPr lang="en-GB" dirty="0" smtClean="0"/>
              <a:t>[Name]</a:t>
            </a:r>
            <a:br>
              <a:rPr lang="en-GB" dirty="0" smtClean="0"/>
            </a:br>
            <a:r>
              <a:rPr lang="en-GB" dirty="0" smtClean="0"/>
              <a:t>[Position]</a:t>
            </a:r>
            <a:br>
              <a:rPr lang="en-GB" dirty="0" smtClean="0"/>
            </a:br>
            <a:r>
              <a:rPr lang="en-GB" dirty="0" smtClean="0"/>
              <a:t>[Date]</a:t>
            </a:r>
          </a:p>
          <a:p>
            <a:pPr marL="0" marR="0" lvl="0" indent="0" algn="ctr" defTabSz="914400" rtl="0" eaLnBrk="1" fontAlgn="auto" latinLnBrk="0" hangingPunct="1">
              <a:lnSpc>
                <a:spcPct val="100000"/>
              </a:lnSpc>
              <a:spcBef>
                <a:spcPts val="300"/>
              </a:spcBef>
              <a:spcAft>
                <a:spcPts val="0"/>
              </a:spcAft>
              <a:buClrTx/>
              <a:buSzTx/>
              <a:buFontTx/>
              <a:buNone/>
              <a:tabLst/>
              <a:defRPr/>
            </a:pPr>
            <a:endParaRPr lang="en-GB" dirty="0" smtClean="0"/>
          </a:p>
          <a:p>
            <a:pPr lvl="0"/>
            <a:endParaRPr lang="en-GB" dirty="0" smtClean="0"/>
          </a:p>
        </p:txBody>
      </p:sp>
      <p:sp>
        <p:nvSpPr>
          <p:cNvPr id="10" name="TextBox 9"/>
          <p:cNvSpPr txBox="1"/>
          <p:nvPr userDrawn="1"/>
        </p:nvSpPr>
        <p:spPr>
          <a:xfrm>
            <a:off x="6631200" y="39047"/>
            <a:ext cx="2592288" cy="216024"/>
          </a:xfrm>
          <a:prstGeom prst="rect">
            <a:avLst/>
          </a:prstGeom>
        </p:spPr>
        <p:txBody>
          <a:bodyPr vert="horz" wrap="square" lIns="0" tIns="0" rIns="91440" bIns="0" rtlCol="0" anchor="t" anchorCtr="0">
            <a:normAutofit fontScale="62500" lnSpcReduction="20000"/>
          </a:bodyPr>
          <a:lstStyle/>
          <a:p>
            <a:pPr algn="r"/>
            <a:r>
              <a:rPr lang="en-US" sz="2500" dirty="0" smtClean="0">
                <a:solidFill>
                  <a:srgbClr val="FFFFFF">
                    <a:lumMod val="85000"/>
                  </a:srgbClr>
                </a:solidFill>
              </a:rPr>
              <a:t>Flickr: </a:t>
            </a:r>
            <a:r>
              <a:rPr lang="en-US" sz="2500" dirty="0" err="1" smtClean="0">
                <a:solidFill>
                  <a:srgbClr val="FFFFFF">
                    <a:lumMod val="85000"/>
                  </a:srgbClr>
                </a:solidFill>
              </a:rPr>
              <a:t>ZombMax</a:t>
            </a:r>
            <a:endParaRPr lang="en-US" sz="2500" dirty="0" smtClean="0">
              <a:solidFill>
                <a:srgbClr val="FFFFFF">
                  <a:lumMod val="85000"/>
                </a:srgbClr>
              </a:solidFill>
            </a:endParaRPr>
          </a:p>
        </p:txBody>
      </p:sp>
    </p:spTree>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and text">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800" b="1" i="0" cap="none"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2400" baseline="0">
                <a:solidFill>
                  <a:schemeClr val="tx1"/>
                </a:solidFill>
                <a:latin typeface="Source Sans Pro" pitchFamily="34" charset="0"/>
              </a:defRPr>
            </a:lvl1pPr>
            <a:lvl2pPr marL="914400" indent="-457200">
              <a:buFont typeface="Arial" panose="020B0604020202020204" pitchFamily="34" charset="0"/>
              <a:buChar char="•"/>
              <a:defRPr sz="2000" baseline="0">
                <a:solidFill>
                  <a:schemeClr val="tx1"/>
                </a:solidFill>
              </a:defRPr>
            </a:lvl2pPr>
            <a:lvl3pPr>
              <a:defRPr sz="2000" baseline="0"/>
            </a:lvl3pPr>
            <a:lvl4pPr marL="1371600" indent="0">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Text Placeholder 2"/>
          <p:cNvSpPr>
            <a:spLocks noGrp="1"/>
          </p:cNvSpPr>
          <p:nvPr>
            <p:ph type="body" sz="quarter" idx="13"/>
          </p:nvPr>
        </p:nvSpPr>
        <p:spPr>
          <a:xfrm>
            <a:off x="2214000" y="6246000"/>
            <a:ext cx="2894400" cy="360362"/>
          </a:xfrm>
          <a:prstGeom prst="rect">
            <a:avLst/>
          </a:prstGeom>
        </p:spPr>
        <p:txBody>
          <a:bodyPr lIns="0" anchor="ctr" anchorCtr="0"/>
          <a:lstStyle>
            <a:lvl1pPr>
              <a:defRPr>
                <a:solidFill>
                  <a:schemeClr val="tx1"/>
                </a:solidFill>
              </a:defRPr>
            </a:lvl1pPr>
          </a:lstStyle>
          <a:p>
            <a:endParaRPr lang="en-GB" dirty="0"/>
          </a:p>
        </p:txBody>
      </p:sp>
      <p:sp>
        <p:nvSpPr>
          <p:cNvPr id="6" name="Footer Placeholder 5"/>
          <p:cNvSpPr>
            <a:spLocks noGrp="1"/>
          </p:cNvSpPr>
          <p:nvPr>
            <p:ph type="ftr" sz="quarter" idx="14"/>
          </p:nvPr>
        </p:nvSpPr>
        <p:spPr/>
        <p:txBody>
          <a:bodyPr/>
          <a:lstStyle/>
          <a:p>
            <a:r>
              <a:rPr lang="en-GB" dirty="0" smtClean="0">
                <a:solidFill>
                  <a:srgbClr val="3C3C3C"/>
                </a:solidFill>
              </a:rPr>
              <a:t>Official</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Title and text">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800" b="1" i="0" cap="none"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2400" baseline="0">
                <a:solidFill>
                  <a:schemeClr val="tx1"/>
                </a:solidFill>
                <a:latin typeface="Source Sans Pro" pitchFamily="34" charset="0"/>
              </a:defRPr>
            </a:lvl1pPr>
            <a:lvl2pPr marL="914400" indent="-457200">
              <a:buFont typeface="Arial" panose="020B0604020202020204" pitchFamily="34" charset="0"/>
              <a:buChar char="•"/>
              <a:defRPr sz="2000" baseline="0">
                <a:solidFill>
                  <a:schemeClr val="tx1"/>
                </a:solidFill>
              </a:defRPr>
            </a:lvl2pPr>
            <a:lvl3pPr>
              <a:defRPr sz="2000" baseline="0"/>
            </a:lvl3pPr>
            <a:lvl4pPr marL="1371600" indent="0">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Text Placeholder 2"/>
          <p:cNvSpPr>
            <a:spLocks noGrp="1"/>
          </p:cNvSpPr>
          <p:nvPr>
            <p:ph type="body" sz="quarter" idx="13"/>
          </p:nvPr>
        </p:nvSpPr>
        <p:spPr>
          <a:xfrm>
            <a:off x="2214000" y="6246000"/>
            <a:ext cx="2894400" cy="360362"/>
          </a:xfrm>
          <a:prstGeom prst="rect">
            <a:avLst/>
          </a:prstGeom>
        </p:spPr>
        <p:txBody>
          <a:bodyPr lIns="0" anchor="ctr" anchorCtr="0"/>
          <a:lstStyle>
            <a:lvl1pPr>
              <a:defRPr>
                <a:solidFill>
                  <a:schemeClr val="tx1"/>
                </a:solidFill>
              </a:defRPr>
            </a:lvl1pPr>
          </a:lstStyle>
          <a:p>
            <a:endParaRPr lang="en-GB" dirty="0"/>
          </a:p>
        </p:txBody>
      </p:sp>
      <p:sp>
        <p:nvSpPr>
          <p:cNvPr id="6" name="Footer Placeholder 5"/>
          <p:cNvSpPr>
            <a:spLocks noGrp="1"/>
          </p:cNvSpPr>
          <p:nvPr>
            <p:ph type="ftr" sz="quarter" idx="14"/>
          </p:nvPr>
        </p:nvSpPr>
        <p:spPr/>
        <p:txBody>
          <a:bodyPr/>
          <a:lstStyle/>
          <a:p>
            <a:r>
              <a:rPr lang="en-GB" dirty="0" smtClean="0">
                <a:solidFill>
                  <a:srgbClr val="3C3C3C"/>
                </a:solidFill>
              </a:rPr>
              <a:t>Official</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text">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800" b="1" i="0" cap="none"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2400" baseline="0">
                <a:solidFill>
                  <a:schemeClr val="tx1"/>
                </a:solidFill>
                <a:latin typeface="Source Sans Pro" pitchFamily="34" charset="0"/>
              </a:defRPr>
            </a:lvl1pPr>
            <a:lvl2pPr marL="914400" indent="-457200">
              <a:buFont typeface="Arial" panose="020B0604020202020204" pitchFamily="34" charset="0"/>
              <a:buChar char="•"/>
              <a:defRPr sz="2000" baseline="0">
                <a:solidFill>
                  <a:schemeClr val="tx1"/>
                </a:solidFill>
              </a:defRPr>
            </a:lvl2pPr>
            <a:lvl3pPr>
              <a:defRPr sz="2000" baseline="0"/>
            </a:lvl3pPr>
            <a:lvl4pPr marL="1371600" indent="0">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Text Placeholder 2"/>
          <p:cNvSpPr>
            <a:spLocks noGrp="1"/>
          </p:cNvSpPr>
          <p:nvPr>
            <p:ph type="body" sz="quarter" idx="13"/>
          </p:nvPr>
        </p:nvSpPr>
        <p:spPr>
          <a:xfrm>
            <a:off x="2214000" y="6246000"/>
            <a:ext cx="2894400" cy="360362"/>
          </a:xfrm>
          <a:prstGeom prst="rect">
            <a:avLst/>
          </a:prstGeom>
        </p:spPr>
        <p:txBody>
          <a:bodyPr lIns="0" anchor="ctr" anchorCtr="0"/>
          <a:lstStyle>
            <a:lvl1pPr>
              <a:defRPr>
                <a:solidFill>
                  <a:schemeClr val="tx1"/>
                </a:solidFill>
              </a:defRPr>
            </a:lvl1pPr>
          </a:lstStyle>
          <a:p>
            <a:endParaRPr lang="en-GB" dirty="0"/>
          </a:p>
        </p:txBody>
      </p:sp>
      <p:sp>
        <p:nvSpPr>
          <p:cNvPr id="6" name="Footer Placeholder 5"/>
          <p:cNvSpPr>
            <a:spLocks noGrp="1"/>
          </p:cNvSpPr>
          <p:nvPr>
            <p:ph type="ftr" sz="quarter" idx="14"/>
          </p:nvPr>
        </p:nvSpPr>
        <p:spPr/>
        <p:txBody>
          <a:bodyPr/>
          <a:lstStyle/>
          <a:p>
            <a:r>
              <a:rPr lang="en-GB" dirty="0" smtClean="0">
                <a:solidFill>
                  <a:srgbClr val="3C3C3C"/>
                </a:solidFill>
              </a:rPr>
              <a:t>Official</a:t>
            </a:r>
            <a:endParaRPr lang="en-GB" dirty="0">
              <a:solidFill>
                <a:srgbClr val="3C3C3C"/>
              </a:solidFill>
            </a:endParaRPr>
          </a:p>
        </p:txBody>
      </p:sp>
    </p:spTree>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5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p:bg>
      <p:bgRef idx="1001">
        <a:schemeClr val="bg1"/>
      </p:bgRef>
    </p:bg>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0"/>
            <a:ext cx="9144000" cy="5986800"/>
          </a:xfrm>
          <a:prstGeom prst="rect">
            <a:avLst/>
          </a:prstGeom>
        </p:spPr>
        <p:txBody>
          <a:bodyPr lIns="90000" bIns="2700000" anchor="b" anchorCtr="1"/>
          <a:lstStyle/>
          <a:p>
            <a:endParaRPr lang="en-GB"/>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1523093838"/>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6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7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8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9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0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1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2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3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4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5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solidFill>
                  <a:srgbClr val="3C3C3C"/>
                </a:solidFill>
              </a:rPr>
              <a:t>OFFICIAL</a:t>
            </a:r>
            <a:endParaRPr lang="en-GB" dirty="0">
              <a:solidFill>
                <a:srgbClr val="3C3C3C"/>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lvl2pPr>
            <a:lvl4pPr marL="1371600" indent="0">
              <a:buNone/>
              <a:defRPr/>
            </a:lvl4pPr>
          </a:lstStyle>
          <a:p>
            <a:pPr lvl="0"/>
            <a:r>
              <a:rPr lang="en-US" dirty="0"/>
              <a:t>Click to edit Master text styles</a:t>
            </a:r>
          </a:p>
          <a:p>
            <a:pPr lvl="1"/>
            <a:r>
              <a:rPr lang="en-US" dirty="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a:t>[insert document title]</a:t>
            </a:r>
            <a:endParaRPr lang="en-GB" dirty="0"/>
          </a:p>
        </p:txBody>
      </p:sp>
      <p:sp>
        <p:nvSpPr>
          <p:cNvPr id="6" name="Footer Placeholder 5"/>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7351599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6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7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8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1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2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3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4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5_Title and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0000" y="360000"/>
            <a:ext cx="8229600" cy="404704"/>
          </a:xfrm>
          <a:prstGeom prst="rect">
            <a:avLst/>
          </a:prstGeom>
        </p:spPr>
        <p:txBody>
          <a:bodyPr lIns="0" tIns="0" rIns="0" bIns="0"/>
          <a:lstStyle>
            <a:lvl1pPr>
              <a:defRPr sz="2300" cap="all" baseline="0">
                <a:solidFill>
                  <a:schemeClr val="accent2"/>
                </a:solidFill>
                <a:latin typeface="+mj-lt"/>
              </a:defRPr>
            </a:lvl1pPr>
          </a:lstStyle>
          <a:p>
            <a:r>
              <a:rPr lang="en-US" dirty="0" smtClean="0"/>
              <a:t>[SLIDE TITLE]</a:t>
            </a:r>
            <a:endParaRPr lang="en-GB" dirty="0"/>
          </a:p>
        </p:txBody>
      </p:sp>
      <p:sp>
        <p:nvSpPr>
          <p:cNvPr id="8" name="Text Placeholder 9"/>
          <p:cNvSpPr>
            <a:spLocks noGrp="1"/>
          </p:cNvSpPr>
          <p:nvPr>
            <p:ph type="body" sz="quarter" idx="12"/>
          </p:nvPr>
        </p:nvSpPr>
        <p:spPr>
          <a:xfrm>
            <a:off x="450000" y="1296000"/>
            <a:ext cx="8229600" cy="4437256"/>
          </a:xfrm>
          <a:prstGeom prst="rect">
            <a:avLst/>
          </a:prstGeom>
        </p:spPr>
        <p:txBody>
          <a:bodyPr lIns="0" tIns="0" anchor="t" anchorCtr="0">
            <a:normAutofit/>
          </a:bodyPr>
          <a:lstStyle>
            <a:lvl1pPr>
              <a:defRPr sz="1800">
                <a:solidFill>
                  <a:schemeClr val="tx1"/>
                </a:solidFill>
                <a:latin typeface="Source Sans Pro" pitchFamily="34" charset="0"/>
              </a:defRPr>
            </a:lvl1pPr>
            <a:lvl2pPr marL="914400" indent="-457200">
              <a:buFont typeface="Arial" panose="020B0604020202020204" pitchFamily="34" charset="0"/>
              <a:buChar char="•"/>
              <a:defRPr sz="1500">
                <a:solidFill>
                  <a:schemeClr val="tx1"/>
                </a:solidFill>
              </a:defRPr>
            </a:lvl2pPr>
            <a:lvl4pPr marL="1371600" indent="0">
              <a:buNone/>
              <a:defRPr/>
            </a:lvl4pPr>
          </a:lstStyle>
          <a:p>
            <a:pPr lvl="0"/>
            <a:r>
              <a:rPr lang="en-US" dirty="0" smtClean="0"/>
              <a:t>Click to edit Master text styles</a:t>
            </a:r>
          </a:p>
          <a:p>
            <a:pPr lvl="1"/>
            <a:r>
              <a:rPr lang="en-US" dirty="0" smtClean="0"/>
              <a:t>Third level</a:t>
            </a:r>
          </a:p>
          <a:p>
            <a:pPr lvl="0"/>
            <a:endParaRPr lang="en-GB" dirty="0"/>
          </a:p>
        </p:txBody>
      </p:sp>
      <p:sp>
        <p:nvSpPr>
          <p:cNvPr id="3" name="Text Placeholder 2"/>
          <p:cNvSpPr>
            <a:spLocks noGrp="1"/>
          </p:cNvSpPr>
          <p:nvPr>
            <p:ph type="body" sz="quarter" idx="13" hasCustomPrompt="1"/>
          </p:nvPr>
        </p:nvSpPr>
        <p:spPr>
          <a:xfrm>
            <a:off x="2214000" y="6246000"/>
            <a:ext cx="2894400" cy="360362"/>
          </a:xfrm>
          <a:prstGeom prst="rect">
            <a:avLst/>
          </a:prstGeom>
        </p:spPr>
        <p:txBody>
          <a:bodyPr lIns="0" anchor="ctr" anchorCtr="0"/>
          <a:lstStyle>
            <a:lvl1pPr>
              <a:defRPr>
                <a:solidFill>
                  <a:schemeClr val="tx1"/>
                </a:solidFill>
              </a:defRPr>
            </a:lvl1pPr>
          </a:lstStyle>
          <a:p>
            <a:pPr lvl="0"/>
            <a:r>
              <a:rPr lang="en-US" dirty="0" smtClean="0"/>
              <a:t>[insert document title]</a:t>
            </a:r>
            <a:endParaRPr lang="en-GB" dirty="0"/>
          </a:p>
        </p:txBody>
      </p:sp>
      <p:sp>
        <p:nvSpPr>
          <p:cNvPr id="6" name="Footer Placeholder 5"/>
          <p:cNvSpPr>
            <a:spLocks noGrp="1"/>
          </p:cNvSpPr>
          <p:nvPr>
            <p:ph type="ftr" sz="quarter" idx="14"/>
          </p:nvPr>
        </p:nvSpPr>
        <p:spPr/>
        <p:txBody>
          <a:bodyPr/>
          <a:lstStyle/>
          <a:p>
            <a:r>
              <a:rPr lang="en-GB" smtClean="0">
                <a:solidFill>
                  <a:srgbClr val="3C3C3C"/>
                </a:solidFill>
              </a:rPr>
              <a:t>[insert protective marking - see QSP 032]</a:t>
            </a:r>
            <a:endParaRPr lang="en-GB" dirty="0">
              <a:solidFill>
                <a:srgbClr val="3C3C3C"/>
              </a:solidFill>
            </a:endParaRPr>
          </a:p>
        </p:txBody>
      </p:sp>
    </p:spTree>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20" Type="http://schemas.openxmlformats.org/officeDocument/2006/relationships/slideLayout" Target="../slideLayouts/slideLayout38.xml"/><Relationship Id="rId21" Type="http://schemas.openxmlformats.org/officeDocument/2006/relationships/slideLayout" Target="../slideLayouts/slideLayout39.xml"/><Relationship Id="rId22" Type="http://schemas.openxmlformats.org/officeDocument/2006/relationships/slideLayout" Target="../slideLayouts/slideLayout40.xml"/><Relationship Id="rId23" Type="http://schemas.openxmlformats.org/officeDocument/2006/relationships/slideLayout" Target="../slideLayouts/slideLayout41.xml"/><Relationship Id="rId24" Type="http://schemas.openxmlformats.org/officeDocument/2006/relationships/slideLayout" Target="../slideLayouts/slideLayout42.xml"/><Relationship Id="rId25" Type="http://schemas.openxmlformats.org/officeDocument/2006/relationships/slideLayout" Target="../slideLayouts/slideLayout43.xml"/><Relationship Id="rId26" Type="http://schemas.openxmlformats.org/officeDocument/2006/relationships/slideLayout" Target="../slideLayouts/slideLayout44.xml"/><Relationship Id="rId27" Type="http://schemas.openxmlformats.org/officeDocument/2006/relationships/slideLayout" Target="../slideLayouts/slideLayout45.xml"/><Relationship Id="rId28" Type="http://schemas.openxmlformats.org/officeDocument/2006/relationships/slideLayout" Target="../slideLayouts/slideLayout46.xml"/><Relationship Id="rId29" Type="http://schemas.openxmlformats.org/officeDocument/2006/relationships/slideLayout" Target="../slideLayouts/slideLayout47.xml"/><Relationship Id="rId30" Type="http://schemas.openxmlformats.org/officeDocument/2006/relationships/slideLayout" Target="../slideLayouts/slideLayout48.xml"/><Relationship Id="rId31" Type="http://schemas.openxmlformats.org/officeDocument/2006/relationships/theme" Target="../theme/theme2.xml"/><Relationship Id="rId32" Type="http://schemas.openxmlformats.org/officeDocument/2006/relationships/image" Target="../media/image1.png"/><Relationship Id="rId10" Type="http://schemas.openxmlformats.org/officeDocument/2006/relationships/slideLayout" Target="../slideLayouts/slideLayout28.xml"/><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slideLayout" Target="../slideLayouts/slideLayout33.xml"/><Relationship Id="rId16" Type="http://schemas.openxmlformats.org/officeDocument/2006/relationships/slideLayout" Target="../slideLayouts/slideLayout34.xml"/><Relationship Id="rId17" Type="http://schemas.openxmlformats.org/officeDocument/2006/relationships/slideLayout" Target="../slideLayouts/slideLayout35.xml"/><Relationship Id="rId18" Type="http://schemas.openxmlformats.org/officeDocument/2006/relationships/slideLayout" Target="../slideLayouts/slideLayout36.xml"/><Relationship Id="rId19" Type="http://schemas.openxmlformats.org/officeDocument/2006/relationships/slideLayout" Target="../slideLayouts/slideLayout37.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4" Type="http://schemas.openxmlformats.org/officeDocument/2006/relationships/slideLayout" Target="../slideLayouts/slideLayout62.xml"/><Relationship Id="rId15" Type="http://schemas.openxmlformats.org/officeDocument/2006/relationships/slideLayout" Target="../slideLayouts/slideLayout63.xml"/><Relationship Id="rId16" Type="http://schemas.openxmlformats.org/officeDocument/2006/relationships/slideLayout" Target="../slideLayouts/slideLayout64.xml"/><Relationship Id="rId17" Type="http://schemas.openxmlformats.org/officeDocument/2006/relationships/slideLayout" Target="../slideLayouts/slideLayout65.xml"/><Relationship Id="rId18" Type="http://schemas.openxmlformats.org/officeDocument/2006/relationships/slideLayout" Target="../slideLayouts/slideLayout66.xml"/><Relationship Id="rId19" Type="http://schemas.openxmlformats.org/officeDocument/2006/relationships/slideLayout" Target="../slideLayouts/slideLayout67.xml"/><Relationship Id="rId50" Type="http://schemas.openxmlformats.org/officeDocument/2006/relationships/slideLayout" Target="../slideLayouts/slideLayout98.xml"/><Relationship Id="rId51" Type="http://schemas.openxmlformats.org/officeDocument/2006/relationships/slideLayout" Target="../slideLayouts/slideLayout99.xml"/><Relationship Id="rId52" Type="http://schemas.openxmlformats.org/officeDocument/2006/relationships/slideLayout" Target="../slideLayouts/slideLayout100.xml"/><Relationship Id="rId53" Type="http://schemas.openxmlformats.org/officeDocument/2006/relationships/slideLayout" Target="../slideLayouts/slideLayout101.xml"/><Relationship Id="rId54" Type="http://schemas.openxmlformats.org/officeDocument/2006/relationships/slideLayout" Target="../slideLayouts/slideLayout102.xml"/><Relationship Id="rId55" Type="http://schemas.openxmlformats.org/officeDocument/2006/relationships/theme" Target="../theme/theme3.xml"/><Relationship Id="rId56" Type="http://schemas.openxmlformats.org/officeDocument/2006/relationships/image" Target="../media/image15.png"/><Relationship Id="rId40" Type="http://schemas.openxmlformats.org/officeDocument/2006/relationships/slideLayout" Target="../slideLayouts/slideLayout88.xml"/><Relationship Id="rId41" Type="http://schemas.openxmlformats.org/officeDocument/2006/relationships/slideLayout" Target="../slideLayouts/slideLayout89.xml"/><Relationship Id="rId42" Type="http://schemas.openxmlformats.org/officeDocument/2006/relationships/slideLayout" Target="../slideLayouts/slideLayout90.xml"/><Relationship Id="rId43" Type="http://schemas.openxmlformats.org/officeDocument/2006/relationships/slideLayout" Target="../slideLayouts/slideLayout91.xml"/><Relationship Id="rId44" Type="http://schemas.openxmlformats.org/officeDocument/2006/relationships/slideLayout" Target="../slideLayouts/slideLayout92.xml"/><Relationship Id="rId45" Type="http://schemas.openxmlformats.org/officeDocument/2006/relationships/slideLayout" Target="../slideLayouts/slideLayout93.xml"/><Relationship Id="rId46" Type="http://schemas.openxmlformats.org/officeDocument/2006/relationships/slideLayout" Target="../slideLayouts/slideLayout94.xml"/><Relationship Id="rId47" Type="http://schemas.openxmlformats.org/officeDocument/2006/relationships/slideLayout" Target="../slideLayouts/slideLayout95.xml"/><Relationship Id="rId48" Type="http://schemas.openxmlformats.org/officeDocument/2006/relationships/slideLayout" Target="../slideLayouts/slideLayout96.xml"/><Relationship Id="rId49" Type="http://schemas.openxmlformats.org/officeDocument/2006/relationships/slideLayout" Target="../slideLayouts/slideLayout97.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30" Type="http://schemas.openxmlformats.org/officeDocument/2006/relationships/slideLayout" Target="../slideLayouts/slideLayout78.xml"/><Relationship Id="rId31" Type="http://schemas.openxmlformats.org/officeDocument/2006/relationships/slideLayout" Target="../slideLayouts/slideLayout79.xml"/><Relationship Id="rId32" Type="http://schemas.openxmlformats.org/officeDocument/2006/relationships/slideLayout" Target="../slideLayouts/slideLayout80.xml"/><Relationship Id="rId33" Type="http://schemas.openxmlformats.org/officeDocument/2006/relationships/slideLayout" Target="../slideLayouts/slideLayout81.xml"/><Relationship Id="rId34" Type="http://schemas.openxmlformats.org/officeDocument/2006/relationships/slideLayout" Target="../slideLayouts/slideLayout82.xml"/><Relationship Id="rId35" Type="http://schemas.openxmlformats.org/officeDocument/2006/relationships/slideLayout" Target="../slideLayouts/slideLayout83.xml"/><Relationship Id="rId36" Type="http://schemas.openxmlformats.org/officeDocument/2006/relationships/slideLayout" Target="../slideLayouts/slideLayout84.xml"/><Relationship Id="rId37" Type="http://schemas.openxmlformats.org/officeDocument/2006/relationships/slideLayout" Target="../slideLayouts/slideLayout85.xml"/><Relationship Id="rId38" Type="http://schemas.openxmlformats.org/officeDocument/2006/relationships/slideLayout" Target="../slideLayouts/slideLayout86.xml"/><Relationship Id="rId39" Type="http://schemas.openxmlformats.org/officeDocument/2006/relationships/slideLayout" Target="../slideLayouts/slideLayout87.xml"/><Relationship Id="rId20" Type="http://schemas.openxmlformats.org/officeDocument/2006/relationships/slideLayout" Target="../slideLayouts/slideLayout68.xml"/><Relationship Id="rId21" Type="http://schemas.openxmlformats.org/officeDocument/2006/relationships/slideLayout" Target="../slideLayouts/slideLayout69.xml"/><Relationship Id="rId22" Type="http://schemas.openxmlformats.org/officeDocument/2006/relationships/slideLayout" Target="../slideLayouts/slideLayout70.xml"/><Relationship Id="rId23" Type="http://schemas.openxmlformats.org/officeDocument/2006/relationships/slideLayout" Target="../slideLayouts/slideLayout71.xml"/><Relationship Id="rId24" Type="http://schemas.openxmlformats.org/officeDocument/2006/relationships/slideLayout" Target="../slideLayouts/slideLayout72.xml"/><Relationship Id="rId25" Type="http://schemas.openxmlformats.org/officeDocument/2006/relationships/slideLayout" Target="../slideLayouts/slideLayout73.xml"/><Relationship Id="rId26" Type="http://schemas.openxmlformats.org/officeDocument/2006/relationships/slideLayout" Target="../slideLayouts/slideLayout74.xml"/><Relationship Id="rId27" Type="http://schemas.openxmlformats.org/officeDocument/2006/relationships/slideLayout" Target="../slideLayouts/slideLayout75.xml"/><Relationship Id="rId28" Type="http://schemas.openxmlformats.org/officeDocument/2006/relationships/slideLayout" Target="../slideLayouts/slideLayout76.xml"/><Relationship Id="rId29" Type="http://schemas.openxmlformats.org/officeDocument/2006/relationships/slideLayout" Target="../slideLayouts/slideLayout77.xml"/><Relationship Id="rId10" Type="http://schemas.openxmlformats.org/officeDocument/2006/relationships/slideLayout" Target="../slideLayouts/slideLayout58.xml"/><Relationship Id="rId11" Type="http://schemas.openxmlformats.org/officeDocument/2006/relationships/slideLayout" Target="../slideLayouts/slideLayout59.xml"/><Relationship Id="rId12"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ooter Placeholder 3"/>
          <p:cNvSpPr>
            <a:spLocks noGrp="1"/>
          </p:cNvSpPr>
          <p:nvPr>
            <p:ph type="ftr" sz="quarter" idx="3"/>
          </p:nvPr>
        </p:nvSpPr>
        <p:spPr>
          <a:xfrm>
            <a:off x="6638400" y="6246000"/>
            <a:ext cx="2073600" cy="360000"/>
          </a:xfrm>
          <a:prstGeom prst="rect">
            <a:avLst/>
          </a:prstGeom>
        </p:spPr>
        <p:txBody>
          <a:bodyPr vert="horz" lIns="91440" tIns="45720" rIns="0" bIns="45720" rtlCol="0" anchor="ctr"/>
          <a:lstStyle>
            <a:lvl1pPr algn="r">
              <a:defRPr sz="800">
                <a:solidFill>
                  <a:schemeClr val="tx1"/>
                </a:solidFill>
                <a:latin typeface="+mn-lt"/>
              </a:defRPr>
            </a:lvl1pPr>
          </a:lstStyle>
          <a:p>
            <a:r>
              <a:rPr lang="en-GB"/>
              <a:t>OFFICIAL</a:t>
            </a:r>
            <a:endParaRPr lang="en-GB" dirty="0"/>
          </a:p>
        </p:txBody>
      </p:sp>
    </p:spTree>
    <p:extLst>
      <p:ext uri="{BB962C8B-B14F-4D97-AF65-F5344CB8AC3E}">
        <p14:creationId xmlns:p14="http://schemas.microsoft.com/office/powerpoint/2010/main" val="1489670388"/>
      </p:ext>
    </p:extLst>
  </p:cSld>
  <p:clrMap bg1="lt1" tx1="dk1" bg2="lt2" tx2="dk2" accent1="accent1" accent2="accent2" accent3="accent3" accent4="accent4" accent5="accent5" accent6="accent6" hlink="hlink" folHlink="folHlink"/>
  <p:sldLayoutIdLst>
    <p:sldLayoutId id="2147483670" r:id="rId1"/>
    <p:sldLayoutId id="2147483699" r:id="rId2"/>
    <p:sldLayoutId id="2147483696" r:id="rId3"/>
    <p:sldLayoutId id="2147483697" r:id="rId4"/>
    <p:sldLayoutId id="2147483698" r:id="rId5"/>
    <p:sldLayoutId id="2147483656" r:id="rId6"/>
    <p:sldLayoutId id="2147483652" r:id="rId7"/>
    <p:sldLayoutId id="2147483651" r:id="rId8"/>
    <p:sldLayoutId id="2147483655" r:id="rId9"/>
    <p:sldLayoutId id="2147483700" r:id="rId10"/>
    <p:sldLayoutId id="2147483657" r:id="rId11"/>
    <p:sldLayoutId id="2147483695" r:id="rId12"/>
    <p:sldLayoutId id="2147483676" r:id="rId13"/>
    <p:sldLayoutId id="2147483734" r:id="rId14"/>
    <p:sldLayoutId id="2147483735" r:id="rId15"/>
    <p:sldLayoutId id="2147483736" r:id="rId16"/>
    <p:sldLayoutId id="2147483737" r:id="rId17"/>
    <p:sldLayoutId id="2147483738" r:id="rId18"/>
  </p:sldLayoutIdLst>
  <p:hf sldNum="0" hdr="0" dt="0"/>
  <p:txStyles>
    <p:titleStyle>
      <a:lvl1pPr algn="l" defTabSz="914400" rtl="0" eaLnBrk="1" latinLnBrk="0" hangingPunct="1">
        <a:spcBef>
          <a:spcPct val="0"/>
        </a:spcBef>
        <a:buNone/>
        <a:defRPr sz="4100" b="0" kern="1200">
          <a:solidFill>
            <a:srgbClr val="3F3C3C"/>
          </a:solidFill>
          <a:latin typeface="Source Sans Pro Semibold" pitchFamily="34" charset="0"/>
          <a:ea typeface="+mj-ea"/>
          <a:cs typeface="+mj-cs"/>
        </a:defRPr>
      </a:lvl1pPr>
    </p:titleStyle>
    <p:bodyStyle>
      <a:lvl1pPr marL="0" indent="0" algn="l" defTabSz="914400" rtl="0" eaLnBrk="1" latinLnBrk="0" hangingPunct="1">
        <a:spcBef>
          <a:spcPts val="300"/>
        </a:spcBef>
        <a:buFontTx/>
        <a:buNone/>
        <a:defRPr sz="800" kern="1200">
          <a:solidFill>
            <a:srgbClr val="3F3C3C"/>
          </a:solidFill>
          <a:latin typeface="Source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ooter Placeholder 3"/>
          <p:cNvSpPr>
            <a:spLocks noGrp="1"/>
          </p:cNvSpPr>
          <p:nvPr>
            <p:ph type="ftr" sz="quarter" idx="3"/>
          </p:nvPr>
        </p:nvSpPr>
        <p:spPr>
          <a:xfrm>
            <a:off x="6638400" y="6246000"/>
            <a:ext cx="2073600" cy="360000"/>
          </a:xfrm>
          <a:prstGeom prst="rect">
            <a:avLst/>
          </a:prstGeom>
        </p:spPr>
        <p:txBody>
          <a:bodyPr vert="horz" lIns="91440" tIns="45720" rIns="0" bIns="45720" rtlCol="0" anchor="ctr"/>
          <a:lstStyle>
            <a:lvl1pPr algn="r">
              <a:defRPr sz="800">
                <a:solidFill>
                  <a:schemeClr val="tx1"/>
                </a:solidFill>
                <a:latin typeface="+mn-lt"/>
              </a:defRPr>
            </a:lvl1pPr>
          </a:lstStyle>
          <a:p>
            <a:r>
              <a:rPr lang="en-GB"/>
              <a:t>[insert protective marking - see QSP 032]</a:t>
            </a:r>
            <a:endParaRPr lang="en-GB" dirty="0"/>
          </a:p>
        </p:txBody>
      </p:sp>
    </p:spTree>
    <p:extLst>
      <p:ext uri="{BB962C8B-B14F-4D97-AF65-F5344CB8AC3E}">
        <p14:creationId xmlns:p14="http://schemas.microsoft.com/office/powerpoint/2010/main" val="307581781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Lst>
  <p:txStyles>
    <p:titleStyle>
      <a:lvl1pPr algn="l" defTabSz="914400" rtl="0" eaLnBrk="1" latinLnBrk="0" hangingPunct="1">
        <a:spcBef>
          <a:spcPct val="0"/>
        </a:spcBef>
        <a:buNone/>
        <a:defRPr sz="4100" b="0" kern="1200">
          <a:solidFill>
            <a:srgbClr val="3F3C3C"/>
          </a:solidFill>
          <a:latin typeface="Source Sans Pro Semibold" pitchFamily="34" charset="0"/>
          <a:ea typeface="+mj-ea"/>
          <a:cs typeface="+mj-cs"/>
        </a:defRPr>
      </a:lvl1pPr>
    </p:titleStyle>
    <p:bodyStyle>
      <a:lvl1pPr marL="0" indent="0" algn="l" defTabSz="914400" rtl="0" eaLnBrk="1" latinLnBrk="0" hangingPunct="1">
        <a:spcBef>
          <a:spcPts val="300"/>
        </a:spcBef>
        <a:buFontTx/>
        <a:buNone/>
        <a:defRPr sz="800" kern="1200">
          <a:solidFill>
            <a:srgbClr val="3F3C3C"/>
          </a:solidFill>
          <a:latin typeface="Source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Footer Placeholder 3"/>
          <p:cNvSpPr>
            <a:spLocks noGrp="1"/>
          </p:cNvSpPr>
          <p:nvPr>
            <p:ph type="ftr" sz="quarter" idx="3"/>
          </p:nvPr>
        </p:nvSpPr>
        <p:spPr>
          <a:xfrm>
            <a:off x="6638400" y="6246000"/>
            <a:ext cx="2073600" cy="360000"/>
          </a:xfrm>
          <a:prstGeom prst="rect">
            <a:avLst/>
          </a:prstGeom>
        </p:spPr>
        <p:txBody>
          <a:bodyPr vert="horz" lIns="91440" tIns="45720" rIns="0" bIns="45720" rtlCol="0" anchor="ctr"/>
          <a:lstStyle>
            <a:lvl1pPr algn="r">
              <a:defRPr sz="800">
                <a:solidFill>
                  <a:schemeClr val="tx1"/>
                </a:solidFill>
                <a:latin typeface="+mn-lt"/>
              </a:defRPr>
            </a:lvl1pPr>
          </a:lstStyle>
          <a:p>
            <a:r>
              <a:rPr lang="en-GB" dirty="0" smtClean="0">
                <a:solidFill>
                  <a:srgbClr val="3C3C3C"/>
                </a:solidFill>
              </a:rPr>
              <a:t>OFFICIAL</a:t>
            </a:r>
            <a:endParaRPr lang="en-GB" dirty="0">
              <a:solidFill>
                <a:srgbClr val="3C3C3C"/>
              </a:solidFill>
            </a:endParaRPr>
          </a:p>
        </p:txBody>
      </p:sp>
    </p:spTree>
    <p:extLst>
      <p:ext uri="{BB962C8B-B14F-4D97-AF65-F5344CB8AC3E}">
        <p14:creationId xmlns:p14="http://schemas.microsoft.com/office/powerpoint/2010/main" val="147470148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Lst>
  <p:timing>
    <p:tnLst>
      <p:par>
        <p:cTn id="1" dur="indefinite" restart="never" nodeType="tmRoot"/>
      </p:par>
    </p:tnLst>
  </p:timing>
  <p:hf sldNum="0" hdr="0" dt="0"/>
  <p:txStyles>
    <p:titleStyle>
      <a:lvl1pPr algn="l" defTabSz="914400" rtl="0" eaLnBrk="1" latinLnBrk="0" hangingPunct="1">
        <a:spcBef>
          <a:spcPct val="0"/>
        </a:spcBef>
        <a:buNone/>
        <a:defRPr sz="4100" b="0" kern="1200">
          <a:solidFill>
            <a:srgbClr val="3F3C3C"/>
          </a:solidFill>
          <a:latin typeface="Source Sans Pro Semibold" pitchFamily="34" charset="0"/>
          <a:ea typeface="+mj-ea"/>
          <a:cs typeface="+mj-cs"/>
        </a:defRPr>
      </a:lvl1pPr>
    </p:titleStyle>
    <p:bodyStyle>
      <a:lvl1pPr marL="0" indent="0" algn="l" defTabSz="914400" rtl="0" eaLnBrk="1" latinLnBrk="0" hangingPunct="1">
        <a:spcBef>
          <a:spcPts val="300"/>
        </a:spcBef>
        <a:buFontTx/>
        <a:buNone/>
        <a:defRPr sz="800" kern="1200">
          <a:solidFill>
            <a:srgbClr val="3F3C3C"/>
          </a:solidFill>
          <a:latin typeface="Source Sans Pro"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10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http://www.bing.com/images/search?q=pegasus+2+leica&amp;view=detailv2&amp;&amp;id=C2E02C0CED8F6E62DA50905697B384331DFBDEF7&amp;selectedIndex=0&amp;ccid=lXNm7f8n&amp;simid=608041463011673288&amp;thid=OIP.M957366edff270c15c819ba9a0c3940c4o0" TargetMode="External"/><Relationship Id="rId5" Type="http://schemas.openxmlformats.org/officeDocument/2006/relationships/image" Target="../media/image48.jpeg"/><Relationship Id="rId6" Type="http://schemas.openxmlformats.org/officeDocument/2006/relationships/image" Target="../media/image49.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54.png"/><Relationship Id="rId9" Type="http://schemas.openxmlformats.org/officeDocument/2006/relationships/image" Target="../media/image55.jpeg"/><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chart" Target="../charts/char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68.jpg"/><Relationship Id="rId12" Type="http://schemas.openxmlformats.org/officeDocument/2006/relationships/image" Target="../media/image69.jpg"/><Relationship Id="rId13" Type="http://schemas.openxmlformats.org/officeDocument/2006/relationships/image" Target="../media/image70.jpg"/><Relationship Id="rId14" Type="http://schemas.openxmlformats.org/officeDocument/2006/relationships/image" Target="../media/image71.jpg"/><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62.jpg"/><Relationship Id="rId6" Type="http://schemas.openxmlformats.org/officeDocument/2006/relationships/image" Target="../media/image63.jpg"/><Relationship Id="rId7" Type="http://schemas.openxmlformats.org/officeDocument/2006/relationships/image" Target="../media/image64.jpeg"/><Relationship Id="rId8" Type="http://schemas.openxmlformats.org/officeDocument/2006/relationships/image" Target="../media/image65.jpg"/><Relationship Id="rId9" Type="http://schemas.openxmlformats.org/officeDocument/2006/relationships/image" Target="../media/image66.jpg"/><Relationship Id="rId10" Type="http://schemas.openxmlformats.org/officeDocument/2006/relationships/image" Target="../media/image6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hyperlink" Target="mailto:jenny.harding@os.uk" TargetMode="External"/><Relationship Id="rId4" Type="http://schemas.openxmlformats.org/officeDocument/2006/relationships/hyperlink" Target="mailto:claire.pook@os.uk" TargetMode="External"/><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15.xml"/><Relationship Id="rId2"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emf"/><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GB" dirty="0"/>
              <a:t>COST Action TD1202 Final Meeting, RGS, London, 13/10/16</a:t>
            </a:r>
          </a:p>
        </p:txBody>
      </p:sp>
      <p:sp>
        <p:nvSpPr>
          <p:cNvPr id="3" name="Footer Placeholder 2"/>
          <p:cNvSpPr>
            <a:spLocks noGrp="1"/>
          </p:cNvSpPr>
          <p:nvPr>
            <p:ph type="ftr" sz="quarter" idx="20"/>
          </p:nvPr>
        </p:nvSpPr>
        <p:spPr/>
        <p:txBody>
          <a:bodyPr/>
          <a:lstStyle/>
          <a:p>
            <a:r>
              <a:rPr lang="en-GB"/>
              <a:t>OFFICIAL</a:t>
            </a:r>
            <a:endParaRPr lang="en-GB" dirty="0"/>
          </a:p>
        </p:txBody>
      </p:sp>
      <p:sp>
        <p:nvSpPr>
          <p:cNvPr id="4" name="Title 3"/>
          <p:cNvSpPr>
            <a:spLocks noGrp="1"/>
          </p:cNvSpPr>
          <p:nvPr>
            <p:ph type="title"/>
          </p:nvPr>
        </p:nvSpPr>
        <p:spPr/>
        <p:txBody>
          <a:bodyPr/>
          <a:lstStyle/>
          <a:p>
            <a:r>
              <a:rPr lang="en-GB" dirty="0"/>
              <a:t>Data quality &amp; VGI</a:t>
            </a:r>
            <a:br>
              <a:rPr lang="en-GB" dirty="0"/>
            </a:br>
            <a:r>
              <a:rPr lang="en-GB" dirty="0"/>
              <a:t>Ordnance Survey GB</a:t>
            </a:r>
          </a:p>
        </p:txBody>
      </p:sp>
      <p:sp>
        <p:nvSpPr>
          <p:cNvPr id="5" name="Text Placeholder 4"/>
          <p:cNvSpPr>
            <a:spLocks noGrp="1"/>
          </p:cNvSpPr>
          <p:nvPr>
            <p:ph type="body" sz="quarter" idx="14"/>
          </p:nvPr>
        </p:nvSpPr>
        <p:spPr/>
        <p:txBody>
          <a:bodyPr/>
          <a:lstStyle/>
          <a:p>
            <a:r>
              <a:rPr lang="en-GB" dirty="0" smtClean="0"/>
              <a:t>Jeremy Morley</a:t>
            </a:r>
          </a:p>
          <a:p>
            <a:r>
              <a:rPr lang="en-GB" dirty="0" smtClean="0"/>
              <a:t>Jenny </a:t>
            </a:r>
            <a:r>
              <a:rPr lang="en-GB" dirty="0"/>
              <a:t>Harding &amp; Claire Pook</a:t>
            </a:r>
          </a:p>
          <a:p>
            <a:r>
              <a:rPr lang="en-GB" dirty="0" smtClean="0"/>
              <a:t>April 2017</a:t>
            </a:r>
            <a:endParaRPr lang="en-GB" dirty="0"/>
          </a:p>
        </p:txBody>
      </p:sp>
    </p:spTree>
    <p:extLst>
      <p:ext uri="{BB962C8B-B14F-4D97-AF65-F5344CB8AC3E}">
        <p14:creationId xmlns:p14="http://schemas.microsoft.com/office/powerpoint/2010/main" val="2958958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VGI CONTINUUM</a:t>
            </a:r>
            <a:endParaRPr lang="en-US" dirty="0"/>
          </a:p>
        </p:txBody>
      </p:sp>
      <p:sp>
        <p:nvSpPr>
          <p:cNvPr id="5" name="Footer Placeholder 4"/>
          <p:cNvSpPr>
            <a:spLocks noGrp="1"/>
          </p:cNvSpPr>
          <p:nvPr>
            <p:ph type="ftr" sz="quarter" idx="14"/>
          </p:nvPr>
        </p:nvSpPr>
        <p:spPr>
          <a:xfrm>
            <a:off x="7070400" y="6281936"/>
            <a:ext cx="2073600" cy="360000"/>
          </a:xfrm>
        </p:spPr>
        <p:txBody>
          <a:bodyPr/>
          <a:lstStyle/>
          <a:p>
            <a:r>
              <a:rPr lang="en-GB" dirty="0" smtClean="0"/>
              <a:t>OFFICIAL</a:t>
            </a:r>
            <a:endParaRPr lang="en-GB" dirty="0"/>
          </a:p>
        </p:txBody>
      </p:sp>
      <p:sp>
        <p:nvSpPr>
          <p:cNvPr id="6" name="Left-Right Arrow 5"/>
          <p:cNvSpPr/>
          <p:nvPr/>
        </p:nvSpPr>
        <p:spPr>
          <a:xfrm rot="16200000">
            <a:off x="-9128" y="2996952"/>
            <a:ext cx="6858000" cy="864096"/>
          </a:xfrm>
          <a:prstGeom prst="leftRight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26818" y="71968"/>
            <a:ext cx="2609832" cy="576064"/>
          </a:xfrm>
          <a:prstGeom prst="rect">
            <a:avLst/>
          </a:prstGeom>
        </p:spPr>
        <p:txBody>
          <a:bodyPr vert="horz" wrap="square" lIns="0" tIns="0" rIns="91440" bIns="0" rtlCol="0" anchor="t" anchorCtr="0">
            <a:normAutofit fontScale="92500"/>
          </a:bodyPr>
          <a:lstStyle/>
          <a:p>
            <a:r>
              <a:rPr lang="en-US" sz="2500" dirty="0" smtClean="0">
                <a:solidFill>
                  <a:srgbClr val="FC3794"/>
                </a:solidFill>
              </a:rPr>
              <a:t>Passive data mining</a:t>
            </a:r>
            <a:endParaRPr lang="en-US" sz="2500" dirty="0" smtClean="0">
              <a:solidFill>
                <a:srgbClr val="FC3794"/>
              </a:solidFill>
            </a:endParaRPr>
          </a:p>
        </p:txBody>
      </p:sp>
      <p:sp>
        <p:nvSpPr>
          <p:cNvPr id="8" name="TextBox 7"/>
          <p:cNvSpPr txBox="1"/>
          <p:nvPr/>
        </p:nvSpPr>
        <p:spPr>
          <a:xfrm>
            <a:off x="4026818" y="6281936"/>
            <a:ext cx="4652782" cy="576064"/>
          </a:xfrm>
          <a:prstGeom prst="rect">
            <a:avLst/>
          </a:prstGeom>
        </p:spPr>
        <p:txBody>
          <a:bodyPr vert="horz" wrap="square" lIns="0" tIns="0" rIns="91440" bIns="0" rtlCol="0" anchor="t" anchorCtr="0">
            <a:normAutofit fontScale="92500"/>
          </a:bodyPr>
          <a:lstStyle/>
          <a:p>
            <a:r>
              <a:rPr lang="en-US" sz="2500" dirty="0" smtClean="0">
                <a:solidFill>
                  <a:srgbClr val="84003F"/>
                </a:solidFill>
              </a:rPr>
              <a:t>Crowd </a:t>
            </a:r>
            <a:r>
              <a:rPr lang="en-US" sz="2500" smtClean="0">
                <a:solidFill>
                  <a:srgbClr val="84003F"/>
                </a:solidFill>
              </a:rPr>
              <a:t>defines and owns </a:t>
            </a:r>
            <a:r>
              <a:rPr lang="en-US" sz="2500" dirty="0" smtClean="0">
                <a:solidFill>
                  <a:srgbClr val="84003F"/>
                </a:solidFill>
              </a:rPr>
              <a:t>the problem</a:t>
            </a:r>
          </a:p>
          <a:p>
            <a:endParaRPr lang="en-US" sz="2500" dirty="0" smtClean="0">
              <a:solidFill>
                <a:srgbClr val="84003F"/>
              </a:solidFill>
            </a:endParaRPr>
          </a:p>
        </p:txBody>
      </p:sp>
      <p:grpSp>
        <p:nvGrpSpPr>
          <p:cNvPr id="14" name="Group 13"/>
          <p:cNvGrpSpPr/>
          <p:nvPr/>
        </p:nvGrpSpPr>
        <p:grpSpPr>
          <a:xfrm>
            <a:off x="4026818" y="1106963"/>
            <a:ext cx="2609832" cy="1611059"/>
            <a:chOff x="4026818" y="1106963"/>
            <a:chExt cx="2609832" cy="1611059"/>
          </a:xfrm>
        </p:grpSpPr>
        <p:sp>
          <p:nvSpPr>
            <p:cNvPr id="9" name="TextBox 8"/>
            <p:cNvSpPr txBox="1"/>
            <p:nvPr/>
          </p:nvSpPr>
          <p:spPr>
            <a:xfrm>
              <a:off x="4026818" y="1106963"/>
              <a:ext cx="2609832" cy="576064"/>
            </a:xfrm>
            <a:prstGeom prst="rect">
              <a:avLst/>
            </a:prstGeom>
          </p:spPr>
          <p:txBody>
            <a:bodyPr vert="horz" wrap="square" lIns="0" tIns="0" rIns="91440" bIns="0" rtlCol="0" anchor="t" anchorCtr="0">
              <a:normAutofit/>
            </a:bodyPr>
            <a:lstStyle/>
            <a:p>
              <a:r>
                <a:rPr lang="en-US" sz="2500" dirty="0" smtClean="0">
                  <a:solidFill>
                    <a:srgbClr val="E01E7A"/>
                  </a:solidFill>
                </a:rPr>
                <a:t>Crowd uploaders</a:t>
              </a:r>
              <a:endParaRPr lang="en-US" sz="2500" dirty="0" smtClean="0">
                <a:solidFill>
                  <a:srgbClr val="E01E7A"/>
                </a:solidFill>
              </a:endParaRPr>
            </a:p>
          </p:txBody>
        </p:sp>
        <p:sp>
          <p:nvSpPr>
            <p:cNvPr id="10" name="TextBox 9"/>
            <p:cNvSpPr txBox="1"/>
            <p:nvPr/>
          </p:nvSpPr>
          <p:spPr>
            <a:xfrm>
              <a:off x="4026818" y="2141958"/>
              <a:ext cx="2609832" cy="576064"/>
            </a:xfrm>
            <a:prstGeom prst="rect">
              <a:avLst/>
            </a:prstGeom>
          </p:spPr>
          <p:txBody>
            <a:bodyPr vert="horz" wrap="square" lIns="0" tIns="0" rIns="91440" bIns="0" rtlCol="0" anchor="t" anchorCtr="0">
              <a:normAutofit/>
            </a:bodyPr>
            <a:lstStyle/>
            <a:p>
              <a:r>
                <a:rPr lang="en-US" sz="2500" smtClean="0">
                  <a:solidFill>
                    <a:srgbClr val="E01E7A"/>
                  </a:solidFill>
                </a:rPr>
                <a:t>Crowd sensors</a:t>
              </a:r>
              <a:endParaRPr lang="en-US" sz="2500" dirty="0" smtClean="0">
                <a:solidFill>
                  <a:srgbClr val="E01E7A"/>
                </a:solidFill>
              </a:endParaRPr>
            </a:p>
          </p:txBody>
        </p:sp>
      </p:grpSp>
      <p:sp>
        <p:nvSpPr>
          <p:cNvPr id="11" name="TextBox 10"/>
          <p:cNvSpPr txBox="1"/>
          <p:nvPr/>
        </p:nvSpPr>
        <p:spPr>
          <a:xfrm>
            <a:off x="4026818" y="3176953"/>
            <a:ext cx="3043582" cy="576064"/>
          </a:xfrm>
          <a:prstGeom prst="rect">
            <a:avLst/>
          </a:prstGeom>
        </p:spPr>
        <p:txBody>
          <a:bodyPr vert="horz" wrap="square" lIns="0" tIns="0" rIns="91440" bIns="0" rtlCol="0" anchor="t" anchorCtr="0">
            <a:normAutofit/>
          </a:bodyPr>
          <a:lstStyle/>
          <a:p>
            <a:r>
              <a:rPr lang="en-US" sz="2500" dirty="0" smtClean="0">
                <a:solidFill>
                  <a:srgbClr val="C60762"/>
                </a:solidFill>
              </a:rPr>
              <a:t>Crowd contributors</a:t>
            </a:r>
            <a:endParaRPr lang="en-US" sz="2500" dirty="0" smtClean="0">
              <a:solidFill>
                <a:srgbClr val="C60762"/>
              </a:solidFill>
            </a:endParaRPr>
          </a:p>
        </p:txBody>
      </p:sp>
      <p:sp>
        <p:nvSpPr>
          <p:cNvPr id="12" name="TextBox 11"/>
          <p:cNvSpPr txBox="1"/>
          <p:nvPr/>
        </p:nvSpPr>
        <p:spPr>
          <a:xfrm>
            <a:off x="4000264" y="4211948"/>
            <a:ext cx="4388160" cy="576064"/>
          </a:xfrm>
          <a:prstGeom prst="rect">
            <a:avLst/>
          </a:prstGeom>
        </p:spPr>
        <p:txBody>
          <a:bodyPr vert="horz" wrap="square" lIns="0" tIns="0" rIns="91440" bIns="0" rtlCol="0" anchor="t" anchorCtr="0">
            <a:normAutofit/>
          </a:bodyPr>
          <a:lstStyle/>
          <a:p>
            <a:r>
              <a:rPr lang="en-US" sz="2500" dirty="0" smtClean="0">
                <a:solidFill>
                  <a:srgbClr val="B00054"/>
                </a:solidFill>
              </a:rPr>
              <a:t>Crowd </a:t>
            </a:r>
            <a:r>
              <a:rPr lang="en-US" sz="2500" smtClean="0">
                <a:solidFill>
                  <a:srgbClr val="B00054"/>
                </a:solidFill>
              </a:rPr>
              <a:t>visual processors</a:t>
            </a:r>
            <a:endParaRPr lang="en-US" sz="2500" dirty="0" smtClean="0">
              <a:solidFill>
                <a:srgbClr val="B00054"/>
              </a:solidFill>
            </a:endParaRPr>
          </a:p>
        </p:txBody>
      </p:sp>
      <p:sp>
        <p:nvSpPr>
          <p:cNvPr id="13" name="TextBox 12"/>
          <p:cNvSpPr txBox="1"/>
          <p:nvPr/>
        </p:nvSpPr>
        <p:spPr>
          <a:xfrm>
            <a:off x="4000264" y="5246943"/>
            <a:ext cx="5143736" cy="576064"/>
          </a:xfrm>
          <a:prstGeom prst="rect">
            <a:avLst/>
          </a:prstGeom>
        </p:spPr>
        <p:txBody>
          <a:bodyPr vert="horz" wrap="square" lIns="0" tIns="0" rIns="91440" bIns="0" rtlCol="0" anchor="t" anchorCtr="0">
            <a:normAutofit/>
          </a:bodyPr>
          <a:lstStyle/>
          <a:p>
            <a:r>
              <a:rPr lang="en-US" sz="2500" dirty="0" smtClean="0">
                <a:solidFill>
                  <a:srgbClr val="9A0049"/>
                </a:solidFill>
              </a:rPr>
              <a:t>Crowd scientists </a:t>
            </a:r>
            <a:r>
              <a:rPr lang="en-US" sz="2500" smtClean="0">
                <a:solidFill>
                  <a:srgbClr val="9A0049"/>
                </a:solidFill>
              </a:rPr>
              <a:t>/ analysts / engineers</a:t>
            </a:r>
            <a:endParaRPr lang="en-US" sz="2500" dirty="0" smtClean="0">
              <a:solidFill>
                <a:srgbClr val="9A0049"/>
              </a:solidFill>
            </a:endParaRPr>
          </a:p>
        </p:txBody>
      </p:sp>
    </p:spTree>
    <p:extLst>
      <p:ext uri="{BB962C8B-B14F-4D97-AF65-F5344CB8AC3E}">
        <p14:creationId xmlns:p14="http://schemas.microsoft.com/office/powerpoint/2010/main" val="23139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VGI </a:t>
            </a:r>
            <a:r>
              <a:rPr lang="mr-IN" dirty="0" smtClean="0"/>
              <a:t>–</a:t>
            </a:r>
            <a:r>
              <a:rPr lang="en-US" dirty="0" smtClean="0"/>
              <a:t> ELEMENTS of SUCCESS</a:t>
            </a:r>
            <a:endParaRPr lang="en-US" dirty="0"/>
          </a:p>
        </p:txBody>
      </p:sp>
      <p:sp>
        <p:nvSpPr>
          <p:cNvPr id="4" name="Text Placeholder 3"/>
          <p:cNvSpPr>
            <a:spLocks noGrp="1"/>
          </p:cNvSpPr>
          <p:nvPr>
            <p:ph type="body" sz="quarter" idx="13"/>
          </p:nvPr>
        </p:nvSpPr>
        <p:spPr/>
        <p:txBody>
          <a:bodyPr/>
          <a:lstStyle/>
          <a:p>
            <a:endParaRPr lang="en-US"/>
          </a:p>
        </p:txBody>
      </p:sp>
      <p:sp>
        <p:nvSpPr>
          <p:cNvPr id="5" name="Footer Placeholder 4"/>
          <p:cNvSpPr>
            <a:spLocks noGrp="1"/>
          </p:cNvSpPr>
          <p:nvPr>
            <p:ph type="ftr" sz="quarter" idx="14"/>
          </p:nvPr>
        </p:nvSpPr>
        <p:spPr/>
        <p:txBody>
          <a:bodyPr/>
          <a:lstStyle/>
          <a:p>
            <a:r>
              <a:rPr lang="en-GB" dirty="0" smtClean="0"/>
              <a:t>OFFICIAL</a:t>
            </a:r>
            <a:endParaRPr lang="en-GB" dirty="0"/>
          </a:p>
        </p:txBody>
      </p:sp>
      <p:grpSp>
        <p:nvGrpSpPr>
          <p:cNvPr id="12" name="Group 11"/>
          <p:cNvGrpSpPr/>
          <p:nvPr/>
        </p:nvGrpSpPr>
        <p:grpSpPr>
          <a:xfrm>
            <a:off x="450000" y="1196752"/>
            <a:ext cx="3401920" cy="4248472"/>
            <a:chOff x="450000" y="1340768"/>
            <a:chExt cx="3401920" cy="4248472"/>
          </a:xfrm>
        </p:grpSpPr>
        <p:sp>
          <p:nvSpPr>
            <p:cNvPr id="6" name="Rounded Rectangle 5"/>
            <p:cNvSpPr/>
            <p:nvPr/>
          </p:nvSpPr>
          <p:spPr>
            <a:xfrm>
              <a:off x="450000" y="1340768"/>
              <a:ext cx="3401920" cy="424847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0000" y="2852936"/>
              <a:ext cx="3401920" cy="1584176"/>
            </a:xfrm>
            <a:prstGeom prst="rect">
              <a:avLst/>
            </a:prstGeom>
          </p:spPr>
          <p:txBody>
            <a:bodyPr vert="horz" wrap="square" lIns="0" tIns="0" rIns="91440" bIns="0" rtlCol="0" anchor="t" anchorCtr="0">
              <a:normAutofit/>
            </a:bodyPr>
            <a:lstStyle/>
            <a:p>
              <a:pPr algn="ctr"/>
              <a:r>
                <a:rPr lang="en-US" sz="2500" dirty="0" smtClean="0"/>
                <a:t>ADVERTISING</a:t>
              </a:r>
              <a:br>
                <a:rPr lang="en-US" sz="2500" dirty="0" smtClean="0"/>
              </a:br>
              <a:r>
                <a:rPr lang="en-US" sz="2500" dirty="0" smtClean="0"/>
                <a:t/>
              </a:r>
              <a:br>
                <a:rPr lang="en-US" sz="2500" dirty="0" smtClean="0"/>
              </a:br>
              <a:r>
                <a:rPr lang="en-US" sz="2500" dirty="0" smtClean="0"/>
                <a:t>Do people hear about the project?</a:t>
              </a:r>
              <a:endParaRPr lang="en-US" sz="2500" dirty="0" smtClean="0"/>
            </a:p>
          </p:txBody>
        </p:sp>
      </p:grpSp>
      <p:grpSp>
        <p:nvGrpSpPr>
          <p:cNvPr id="13" name="Group 12"/>
          <p:cNvGrpSpPr/>
          <p:nvPr/>
        </p:nvGrpSpPr>
        <p:grpSpPr>
          <a:xfrm>
            <a:off x="2863840" y="1400437"/>
            <a:ext cx="3401920" cy="4248472"/>
            <a:chOff x="2863840" y="1338131"/>
            <a:chExt cx="3401920" cy="4248472"/>
          </a:xfrm>
        </p:grpSpPr>
        <p:sp>
          <p:nvSpPr>
            <p:cNvPr id="7" name="Rounded Rectangle 6"/>
            <p:cNvSpPr/>
            <p:nvPr/>
          </p:nvSpPr>
          <p:spPr>
            <a:xfrm>
              <a:off x="2863840" y="1338131"/>
              <a:ext cx="3401920" cy="424847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63840" y="2876601"/>
              <a:ext cx="3401920" cy="1584176"/>
            </a:xfrm>
            <a:prstGeom prst="rect">
              <a:avLst/>
            </a:prstGeom>
          </p:spPr>
          <p:txBody>
            <a:bodyPr vert="horz" wrap="square" lIns="0" tIns="0" rIns="91440" bIns="0" rtlCol="0" anchor="t" anchorCtr="0">
              <a:normAutofit/>
            </a:bodyPr>
            <a:lstStyle/>
            <a:p>
              <a:pPr algn="ctr"/>
              <a:r>
                <a:rPr lang="en-US" sz="2500" dirty="0" smtClean="0"/>
                <a:t>MOTIVATION</a:t>
              </a:r>
              <a:br>
                <a:rPr lang="en-US" sz="2500" dirty="0" smtClean="0"/>
              </a:br>
              <a:r>
                <a:rPr lang="en-US" sz="2500" dirty="0" smtClean="0"/>
                <a:t/>
              </a:r>
              <a:br>
                <a:rPr lang="en-US" sz="2500" dirty="0" smtClean="0"/>
              </a:br>
              <a:r>
                <a:rPr lang="en-US" sz="2500" dirty="0" smtClean="0"/>
                <a:t>Are they interested in the proposition?</a:t>
              </a:r>
              <a:endParaRPr lang="en-US" sz="2500" dirty="0" smtClean="0"/>
            </a:p>
          </p:txBody>
        </p:sp>
      </p:grpSp>
      <p:grpSp>
        <p:nvGrpSpPr>
          <p:cNvPr id="14" name="Group 13"/>
          <p:cNvGrpSpPr/>
          <p:nvPr/>
        </p:nvGrpSpPr>
        <p:grpSpPr>
          <a:xfrm>
            <a:off x="5508104" y="1626975"/>
            <a:ext cx="3401920" cy="4248472"/>
            <a:chOff x="5508104" y="1314466"/>
            <a:chExt cx="3401920" cy="4248472"/>
          </a:xfrm>
        </p:grpSpPr>
        <p:sp>
          <p:nvSpPr>
            <p:cNvPr id="8" name="Rounded Rectangle 7"/>
            <p:cNvSpPr/>
            <p:nvPr/>
          </p:nvSpPr>
          <p:spPr>
            <a:xfrm>
              <a:off x="5508104" y="1314466"/>
              <a:ext cx="3401920" cy="424847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08104" y="2876601"/>
              <a:ext cx="3401920" cy="1584176"/>
            </a:xfrm>
            <a:prstGeom prst="rect">
              <a:avLst/>
            </a:prstGeom>
          </p:spPr>
          <p:txBody>
            <a:bodyPr vert="horz" wrap="square" lIns="0" tIns="0" rIns="91440" bIns="0" rtlCol="0" anchor="t" anchorCtr="0">
              <a:normAutofit/>
            </a:bodyPr>
            <a:lstStyle/>
            <a:p>
              <a:pPr algn="ctr"/>
              <a:r>
                <a:rPr lang="en-US" sz="2500" dirty="0" smtClean="0"/>
                <a:t>HUMAN FACTORS</a:t>
              </a:r>
              <a:br>
                <a:rPr lang="en-US" sz="2500" dirty="0" smtClean="0"/>
              </a:br>
              <a:r>
                <a:rPr lang="en-US" sz="2500" dirty="0" smtClean="0"/>
                <a:t/>
              </a:r>
              <a:br>
                <a:rPr lang="en-US" sz="2500" dirty="0" smtClean="0"/>
              </a:br>
              <a:r>
                <a:rPr lang="en-US" sz="2500" dirty="0" smtClean="0"/>
                <a:t>Is the system usable, maybe even fun?</a:t>
              </a:r>
              <a:endParaRPr lang="en-US" sz="2500" dirty="0" smtClean="0"/>
            </a:p>
          </p:txBody>
        </p:sp>
      </p:grpSp>
    </p:spTree>
    <p:extLst>
      <p:ext uri="{BB962C8B-B14F-4D97-AF65-F5344CB8AC3E}">
        <p14:creationId xmlns:p14="http://schemas.microsoft.com/office/powerpoint/2010/main" val="117591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6942348" y="4462614"/>
            <a:ext cx="2160240" cy="936104"/>
          </a:xfrm>
          <a:prstGeom prst="ellipse">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Crowd-sourcing &amp; land rights in crofting communities</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Edinburgh</a:t>
            </a:r>
            <a:endParaRPr lang="en-US" sz="1100" dirty="0">
              <a:solidFill>
                <a:srgbClr val="3C3C3C"/>
              </a:solidFill>
              <a:latin typeface="Calibri" panose="020F0502020204030204" pitchFamily="34" charset="0"/>
            </a:endParaRPr>
          </a:p>
        </p:txBody>
      </p:sp>
      <p:sp>
        <p:nvSpPr>
          <p:cNvPr id="44" name="Oval 43"/>
          <p:cNvSpPr/>
          <p:nvPr/>
        </p:nvSpPr>
        <p:spPr>
          <a:xfrm>
            <a:off x="359024" y="2733671"/>
            <a:ext cx="2160240" cy="93610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solidFill>
                  <a:srgbClr val="3C3C3C"/>
                </a:solidFill>
                <a:latin typeface="Calibri" panose="020F0502020204030204" pitchFamily="34" charset="0"/>
              </a:rPr>
              <a:t>GeoBIM</a:t>
            </a:r>
            <a:r>
              <a:rPr lang="en-US" sz="1200" dirty="0">
                <a:solidFill>
                  <a:srgbClr val="3C3C3C"/>
                </a:solidFill>
                <a:latin typeface="Calibri" panose="020F0502020204030204" pitchFamily="34" charset="0"/>
              </a:rPr>
              <a:t/>
            </a:r>
            <a:br>
              <a:rPr lang="en-US" sz="1200" dirty="0">
                <a:solidFill>
                  <a:srgbClr val="3C3C3C"/>
                </a:solidFill>
                <a:latin typeface="Calibri" panose="020F0502020204030204" pitchFamily="34" charset="0"/>
              </a:rPr>
            </a:br>
            <a:r>
              <a:rPr lang="en-US" sz="1200" dirty="0" smtClean="0">
                <a:solidFill>
                  <a:srgbClr val="3C3C3C"/>
                </a:solidFill>
                <a:latin typeface="Calibri" panose="020F0502020204030204" pitchFamily="34" charset="0"/>
              </a:rPr>
              <a:t>Newcastle</a:t>
            </a:r>
          </a:p>
        </p:txBody>
      </p:sp>
      <p:sp>
        <p:nvSpPr>
          <p:cNvPr id="2" name="Title 1"/>
          <p:cNvSpPr>
            <a:spLocks noGrp="1"/>
          </p:cNvSpPr>
          <p:nvPr>
            <p:ph type="title"/>
          </p:nvPr>
        </p:nvSpPr>
        <p:spPr>
          <a:xfrm>
            <a:off x="504046" y="359309"/>
            <a:ext cx="8229600" cy="404704"/>
          </a:xfrm>
        </p:spPr>
        <p:txBody>
          <a:bodyPr/>
          <a:lstStyle/>
          <a:p>
            <a:r>
              <a:rPr lang="en-US" dirty="0" smtClean="0"/>
              <a:t>COVERAGE OF Our Current P</a:t>
            </a:r>
            <a:r>
              <a:rPr lang="en-US" sz="1800" dirty="0" smtClean="0"/>
              <a:t>h</a:t>
            </a:r>
            <a:r>
              <a:rPr lang="en-US" dirty="0" smtClean="0"/>
              <a:t>D</a:t>
            </a:r>
            <a:r>
              <a:rPr lang="en-US" sz="1800" dirty="0" smtClean="0"/>
              <a:t>s</a:t>
            </a:r>
            <a:endParaRPr lang="en-US" sz="1800" dirty="0"/>
          </a:p>
        </p:txBody>
      </p:sp>
      <p:sp>
        <p:nvSpPr>
          <p:cNvPr id="4" name="Footer Placeholder 3"/>
          <p:cNvSpPr>
            <a:spLocks noGrp="1"/>
          </p:cNvSpPr>
          <p:nvPr>
            <p:ph type="ftr" sz="quarter" idx="14"/>
          </p:nvPr>
        </p:nvSpPr>
        <p:spPr/>
        <p:txBody>
          <a:bodyPr/>
          <a:lstStyle/>
          <a:p>
            <a:r>
              <a:rPr lang="en-GB" smtClean="0">
                <a:solidFill>
                  <a:srgbClr val="3C3C3C"/>
                </a:solidFill>
              </a:rPr>
              <a:t>OFFICIAL</a:t>
            </a:r>
            <a:endParaRPr lang="en-GB" dirty="0">
              <a:solidFill>
                <a:srgbClr val="3C3C3C"/>
              </a:solidFill>
            </a:endParaRPr>
          </a:p>
        </p:txBody>
      </p:sp>
      <p:sp>
        <p:nvSpPr>
          <p:cNvPr id="5" name="Oval 4"/>
          <p:cNvSpPr/>
          <p:nvPr/>
        </p:nvSpPr>
        <p:spPr>
          <a:xfrm>
            <a:off x="3395144" y="4278368"/>
            <a:ext cx="2160240" cy="936104"/>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000" dirty="0">
                <a:solidFill>
                  <a:srgbClr val="000000"/>
                </a:solidFill>
                <a:latin typeface="Calibri" panose="020F0502020204030204" pitchFamily="34" charset="0"/>
                <a:ea typeface="Lucida Grande"/>
                <a:cs typeface="Lucida Grande"/>
              </a:rPr>
              <a:t>Negotiating Environments - tracking environmental and mediated information </a:t>
            </a:r>
            <a:r>
              <a:rPr lang="en-US" sz="1000" dirty="0" smtClean="0">
                <a:solidFill>
                  <a:srgbClr val="000000"/>
                </a:solidFill>
                <a:latin typeface="Calibri" panose="020F0502020204030204" pitchFamily="34" charset="0"/>
                <a:ea typeface="Lucida Grande"/>
                <a:cs typeface="Lucida Grande"/>
              </a:rPr>
              <a:t>use</a:t>
            </a:r>
            <a:br>
              <a:rPr lang="en-US" sz="1000" dirty="0" smtClean="0">
                <a:solidFill>
                  <a:srgbClr val="000000"/>
                </a:solidFill>
                <a:latin typeface="Calibri" panose="020F0502020204030204" pitchFamily="34" charset="0"/>
                <a:ea typeface="Lucida Grande"/>
                <a:cs typeface="Lucida Grande"/>
              </a:rPr>
            </a:br>
            <a:r>
              <a:rPr lang="en-US" sz="1000" dirty="0" smtClean="0">
                <a:solidFill>
                  <a:srgbClr val="000000"/>
                </a:solidFill>
                <a:latin typeface="Calibri" panose="020F0502020204030204" pitchFamily="34" charset="0"/>
                <a:ea typeface="Lucida Grande"/>
                <a:cs typeface="Lucida Grande"/>
              </a:rPr>
              <a:t/>
            </a:r>
            <a:br>
              <a:rPr lang="en-US" sz="1000" dirty="0" smtClean="0">
                <a:solidFill>
                  <a:srgbClr val="000000"/>
                </a:solidFill>
                <a:latin typeface="Calibri" panose="020F0502020204030204" pitchFamily="34" charset="0"/>
                <a:ea typeface="Lucida Grande"/>
                <a:cs typeface="Lucida Grande"/>
              </a:rPr>
            </a:br>
            <a:r>
              <a:rPr lang="en-US" sz="1000" dirty="0" smtClean="0">
                <a:solidFill>
                  <a:srgbClr val="000000"/>
                </a:solidFill>
                <a:latin typeface="Calibri" panose="020F0502020204030204" pitchFamily="34" charset="0"/>
                <a:ea typeface="Lucida Grande"/>
                <a:cs typeface="Lucida Grande"/>
              </a:rPr>
              <a:t>Swansea</a:t>
            </a:r>
            <a:endParaRPr lang="en-US" sz="1000" dirty="0">
              <a:solidFill>
                <a:srgbClr val="3C3C3C"/>
              </a:solidFill>
              <a:latin typeface="Calibri" panose="020F0502020204030204" pitchFamily="34" charset="0"/>
            </a:endParaRPr>
          </a:p>
        </p:txBody>
      </p:sp>
      <p:sp>
        <p:nvSpPr>
          <p:cNvPr id="20" name="Oval 19"/>
          <p:cNvSpPr/>
          <p:nvPr/>
        </p:nvSpPr>
        <p:spPr>
          <a:xfrm>
            <a:off x="0" y="957705"/>
            <a:ext cx="2160240" cy="93610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solidFill>
                  <a:srgbClr val="000000"/>
                </a:solidFill>
                <a:latin typeface="Calibri" panose="020F0502020204030204" pitchFamily="34" charset="0"/>
                <a:ea typeface="Arial"/>
                <a:cs typeface="Arial"/>
              </a:rPr>
              <a:t>Enriching 3D Building </a:t>
            </a:r>
            <a:r>
              <a:rPr lang="en-US" sz="1200" dirty="0" smtClean="0">
                <a:solidFill>
                  <a:srgbClr val="000000"/>
                </a:solidFill>
                <a:latin typeface="Calibri" panose="020F0502020204030204" pitchFamily="34" charset="0"/>
                <a:ea typeface="Arial"/>
                <a:cs typeface="Arial"/>
              </a:rPr>
              <a:t>Models</a:t>
            </a:r>
            <a:br>
              <a:rPr lang="en-US" sz="1200" dirty="0" smtClean="0">
                <a:solidFill>
                  <a:srgbClr val="000000"/>
                </a:solidFill>
                <a:latin typeface="Calibri" panose="020F0502020204030204" pitchFamily="34" charset="0"/>
                <a:ea typeface="Arial"/>
                <a:cs typeface="Arial"/>
              </a:rPr>
            </a:br>
            <a:r>
              <a:rPr lang="en-US" sz="1200" dirty="0" smtClean="0">
                <a:solidFill>
                  <a:srgbClr val="000000"/>
                </a:solidFill>
                <a:latin typeface="Calibri" panose="020F0502020204030204" pitchFamily="34" charset="0"/>
                <a:ea typeface="Arial"/>
                <a:cs typeface="Arial"/>
              </a:rPr>
              <a:t/>
            </a:r>
            <a:br>
              <a:rPr lang="en-US" sz="1200" dirty="0" smtClean="0">
                <a:solidFill>
                  <a:srgbClr val="000000"/>
                </a:solidFill>
                <a:latin typeface="Calibri" panose="020F0502020204030204" pitchFamily="34" charset="0"/>
                <a:ea typeface="Arial"/>
                <a:cs typeface="Arial"/>
              </a:rPr>
            </a:br>
            <a:r>
              <a:rPr lang="en-US" sz="1200" dirty="0" smtClean="0">
                <a:solidFill>
                  <a:srgbClr val="000000"/>
                </a:solidFill>
                <a:latin typeface="Calibri" panose="020F0502020204030204" pitchFamily="34" charset="0"/>
                <a:ea typeface="Arial"/>
                <a:cs typeface="Arial"/>
              </a:rPr>
              <a:t>Cardiff</a:t>
            </a:r>
            <a:endParaRPr lang="en-US" sz="1200" dirty="0">
              <a:solidFill>
                <a:srgbClr val="3C3C3C"/>
              </a:solidFill>
              <a:latin typeface="Calibri" panose="020F0502020204030204" pitchFamily="34" charset="0"/>
            </a:endParaRPr>
          </a:p>
        </p:txBody>
      </p:sp>
      <p:sp>
        <p:nvSpPr>
          <p:cNvPr id="21" name="Oval 20"/>
          <p:cNvSpPr/>
          <p:nvPr/>
        </p:nvSpPr>
        <p:spPr>
          <a:xfrm>
            <a:off x="6211621" y="2790876"/>
            <a:ext cx="2160240" cy="936104"/>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a:solidFill>
                  <a:srgbClr val="000000"/>
                </a:solidFill>
                <a:latin typeface="Calibri" panose="020F0502020204030204" pitchFamily="34" charset="0"/>
                <a:ea typeface="Arial"/>
                <a:cs typeface="Arial"/>
              </a:rPr>
              <a:t>Situational Relevance of Mobile Maps and </a:t>
            </a:r>
            <a:r>
              <a:rPr lang="en-US" sz="1100" dirty="0" smtClean="0">
                <a:solidFill>
                  <a:srgbClr val="000000"/>
                </a:solidFill>
                <a:latin typeface="Calibri" panose="020F0502020204030204" pitchFamily="34" charset="0"/>
                <a:ea typeface="Arial"/>
                <a:cs typeface="Arial"/>
              </a:rPr>
              <a:t>Media</a:t>
            </a:r>
            <a:br>
              <a:rPr lang="en-US" sz="1100" dirty="0" smtClean="0">
                <a:solidFill>
                  <a:srgbClr val="000000"/>
                </a:solidFill>
                <a:latin typeface="Calibri" panose="020F0502020204030204" pitchFamily="34" charset="0"/>
                <a:ea typeface="Arial"/>
                <a:cs typeface="Arial"/>
              </a:rPr>
            </a:br>
            <a:r>
              <a:rPr lang="en-US" sz="1100" dirty="0" smtClean="0">
                <a:solidFill>
                  <a:srgbClr val="000000"/>
                </a:solidFill>
                <a:latin typeface="Calibri" panose="020F0502020204030204" pitchFamily="34" charset="0"/>
                <a:ea typeface="Arial"/>
                <a:cs typeface="Arial"/>
              </a:rPr>
              <a:t/>
            </a:r>
            <a:br>
              <a:rPr lang="en-US" sz="1100" dirty="0" smtClean="0">
                <a:solidFill>
                  <a:srgbClr val="000000"/>
                </a:solidFill>
                <a:latin typeface="Calibri" panose="020F0502020204030204" pitchFamily="34" charset="0"/>
                <a:ea typeface="Arial"/>
                <a:cs typeface="Arial"/>
              </a:rPr>
            </a:br>
            <a:r>
              <a:rPr lang="en-US" sz="1100" dirty="0" smtClean="0">
                <a:solidFill>
                  <a:srgbClr val="000000"/>
                </a:solidFill>
                <a:latin typeface="Calibri" panose="020F0502020204030204" pitchFamily="34" charset="0"/>
                <a:ea typeface="Arial"/>
                <a:cs typeface="Arial"/>
              </a:rPr>
              <a:t>Nottingham</a:t>
            </a:r>
            <a:endParaRPr lang="en-US" sz="1100" dirty="0">
              <a:solidFill>
                <a:srgbClr val="3C3C3C"/>
              </a:solidFill>
              <a:latin typeface="Calibri" panose="020F0502020204030204" pitchFamily="34" charset="0"/>
            </a:endParaRPr>
          </a:p>
        </p:txBody>
      </p:sp>
      <p:sp>
        <p:nvSpPr>
          <p:cNvPr id="22" name="Oval 21"/>
          <p:cNvSpPr/>
          <p:nvPr/>
        </p:nvSpPr>
        <p:spPr>
          <a:xfrm>
            <a:off x="4738247" y="3482195"/>
            <a:ext cx="2160240" cy="936104"/>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a:solidFill>
                  <a:srgbClr val="000000"/>
                </a:solidFill>
                <a:latin typeface="Calibri" panose="020F0502020204030204" pitchFamily="34" charset="0"/>
                <a:ea typeface="Lucida Grande"/>
                <a:cs typeface="Lucida Grande"/>
              </a:rPr>
              <a:t>Geo-spatial Technology and Sensory </a:t>
            </a:r>
            <a:r>
              <a:rPr lang="en-US" sz="1200" dirty="0" smtClean="0">
                <a:solidFill>
                  <a:srgbClr val="000000"/>
                </a:solidFill>
                <a:latin typeface="Calibri" panose="020F0502020204030204" pitchFamily="34" charset="0"/>
                <a:ea typeface="Lucida Grande"/>
                <a:cs typeface="Lucida Grande"/>
              </a:rPr>
              <a:t>Geographies</a:t>
            </a:r>
            <a:br>
              <a:rPr lang="en-US" sz="1200" dirty="0" smtClean="0">
                <a:solidFill>
                  <a:srgbClr val="000000"/>
                </a:solidFill>
                <a:latin typeface="Calibri" panose="020F0502020204030204" pitchFamily="34" charset="0"/>
                <a:ea typeface="Lucida Grande"/>
                <a:cs typeface="Lucida Grande"/>
              </a:rPr>
            </a:br>
            <a:r>
              <a:rPr lang="en-US" sz="1200" dirty="0" smtClean="0">
                <a:solidFill>
                  <a:srgbClr val="000000"/>
                </a:solidFill>
                <a:latin typeface="Calibri" panose="020F0502020204030204" pitchFamily="34" charset="0"/>
                <a:ea typeface="Lucida Grande"/>
                <a:cs typeface="Lucida Grande"/>
              </a:rPr>
              <a:t/>
            </a:r>
            <a:br>
              <a:rPr lang="en-US" sz="1200" dirty="0" smtClean="0">
                <a:solidFill>
                  <a:srgbClr val="000000"/>
                </a:solidFill>
                <a:latin typeface="Calibri" panose="020F0502020204030204" pitchFamily="34" charset="0"/>
                <a:ea typeface="Lucida Grande"/>
                <a:cs typeface="Lucida Grande"/>
              </a:rPr>
            </a:br>
            <a:r>
              <a:rPr lang="en-US" sz="1200" dirty="0" smtClean="0">
                <a:solidFill>
                  <a:srgbClr val="000000"/>
                </a:solidFill>
                <a:latin typeface="Calibri" panose="020F0502020204030204" pitchFamily="34" charset="0"/>
                <a:ea typeface="Lucida Grande"/>
                <a:cs typeface="Lucida Grande"/>
              </a:rPr>
              <a:t>Royal Holloway</a:t>
            </a:r>
            <a:endParaRPr lang="en-US" sz="1200" dirty="0">
              <a:solidFill>
                <a:srgbClr val="3C3C3C"/>
              </a:solidFill>
              <a:latin typeface="Calibri" panose="020F0502020204030204" pitchFamily="34" charset="0"/>
            </a:endParaRPr>
          </a:p>
        </p:txBody>
      </p:sp>
      <p:sp>
        <p:nvSpPr>
          <p:cNvPr id="24" name="Oval 23"/>
          <p:cNvSpPr/>
          <p:nvPr/>
        </p:nvSpPr>
        <p:spPr>
          <a:xfrm>
            <a:off x="179512" y="1844824"/>
            <a:ext cx="2160240" cy="93610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smtClean="0">
                <a:solidFill>
                  <a:srgbClr val="3C3C3C"/>
                </a:solidFill>
                <a:latin typeface="Calibri" panose="020F0502020204030204" pitchFamily="34" charset="0"/>
              </a:rPr>
              <a:t>3D data requirements &amp; quality</a:t>
            </a:r>
            <a:br>
              <a:rPr lang="en-US" sz="1200" dirty="0" smtClean="0">
                <a:solidFill>
                  <a:srgbClr val="3C3C3C"/>
                </a:solidFill>
                <a:latin typeface="Calibri" panose="020F0502020204030204" pitchFamily="34" charset="0"/>
              </a:rPr>
            </a:br>
            <a:r>
              <a:rPr lang="en-US" sz="1200" dirty="0" smtClean="0">
                <a:solidFill>
                  <a:srgbClr val="3C3C3C"/>
                </a:solidFill>
                <a:latin typeface="Calibri" panose="020F0502020204030204" pitchFamily="34" charset="0"/>
              </a:rPr>
              <a:t/>
            </a:r>
            <a:br>
              <a:rPr lang="en-US" sz="1200" dirty="0" smtClean="0">
                <a:solidFill>
                  <a:srgbClr val="3C3C3C"/>
                </a:solidFill>
                <a:latin typeface="Calibri" panose="020F0502020204030204" pitchFamily="34" charset="0"/>
              </a:rPr>
            </a:br>
            <a:r>
              <a:rPr lang="en-US" sz="1200" dirty="0" smtClean="0">
                <a:solidFill>
                  <a:srgbClr val="3C3C3C"/>
                </a:solidFill>
                <a:latin typeface="Calibri" panose="020F0502020204030204" pitchFamily="34" charset="0"/>
              </a:rPr>
              <a:t>UCL</a:t>
            </a:r>
            <a:endParaRPr lang="en-US" sz="1200" dirty="0">
              <a:solidFill>
                <a:srgbClr val="3C3C3C"/>
              </a:solidFill>
              <a:latin typeface="Calibri" panose="020F0502020204030204" pitchFamily="34" charset="0"/>
            </a:endParaRPr>
          </a:p>
        </p:txBody>
      </p:sp>
      <p:sp>
        <p:nvSpPr>
          <p:cNvPr id="25" name="Oval 24"/>
          <p:cNvSpPr/>
          <p:nvPr/>
        </p:nvSpPr>
        <p:spPr>
          <a:xfrm>
            <a:off x="4212600" y="1998788"/>
            <a:ext cx="2160240" cy="936104"/>
          </a:xfrm>
          <a:prstGeom prst="ellipse">
            <a:avLst/>
          </a:prstGeom>
          <a:solidFill>
            <a:schemeClr val="tx2">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Temporal activity </a:t>
            </a:r>
            <a:r>
              <a:rPr lang="en-US" sz="1100" dirty="0" err="1" smtClean="0">
                <a:solidFill>
                  <a:srgbClr val="3C3C3C"/>
                </a:solidFill>
                <a:latin typeface="Calibri" panose="020F0502020204030204" pitchFamily="34" charset="0"/>
              </a:rPr>
              <a:t>modelling</a:t>
            </a:r>
            <a:r>
              <a:rPr lang="en-US" sz="1100" dirty="0" smtClean="0">
                <a:solidFill>
                  <a:srgbClr val="3C3C3C"/>
                </a:solidFill>
                <a:latin typeface="Calibri" panose="020F0502020204030204" pitchFamily="34" charset="0"/>
              </a:rPr>
              <a:t> of cartographic objects</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Southampton</a:t>
            </a:r>
            <a:endParaRPr lang="en-US" sz="1100" dirty="0">
              <a:solidFill>
                <a:srgbClr val="3C3C3C"/>
              </a:solidFill>
              <a:latin typeface="Calibri" panose="020F0502020204030204" pitchFamily="34" charset="0"/>
            </a:endParaRPr>
          </a:p>
        </p:txBody>
      </p:sp>
      <p:sp>
        <p:nvSpPr>
          <p:cNvPr id="26" name="Oval 25"/>
          <p:cNvSpPr/>
          <p:nvPr/>
        </p:nvSpPr>
        <p:spPr>
          <a:xfrm>
            <a:off x="1763688" y="2132856"/>
            <a:ext cx="2160240" cy="93610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smtClean="0">
                <a:solidFill>
                  <a:srgbClr val="3C3C3C"/>
                </a:solidFill>
                <a:latin typeface="Calibri" panose="020F0502020204030204" pitchFamily="34" charset="0"/>
              </a:rPr>
              <a:t>Exploiting </a:t>
            </a:r>
            <a:r>
              <a:rPr lang="en-US" sz="1200" dirty="0" err="1" smtClean="0">
                <a:solidFill>
                  <a:srgbClr val="3C3C3C"/>
                </a:solidFill>
                <a:latin typeface="Calibri" panose="020F0502020204030204" pitchFamily="34" charset="0"/>
              </a:rPr>
              <a:t>multiray</a:t>
            </a:r>
            <a:r>
              <a:rPr lang="en-US" sz="1200" dirty="0" smtClean="0">
                <a:solidFill>
                  <a:srgbClr val="3C3C3C"/>
                </a:solidFill>
                <a:latin typeface="Calibri" panose="020F0502020204030204" pitchFamily="34" charset="0"/>
              </a:rPr>
              <a:t> photogram. for urban 3D</a:t>
            </a:r>
            <a:br>
              <a:rPr lang="en-US" sz="1200" dirty="0" smtClean="0">
                <a:solidFill>
                  <a:srgbClr val="3C3C3C"/>
                </a:solidFill>
                <a:latin typeface="Calibri" panose="020F0502020204030204" pitchFamily="34" charset="0"/>
              </a:rPr>
            </a:br>
            <a:r>
              <a:rPr lang="en-US" sz="1200" dirty="0" smtClean="0">
                <a:solidFill>
                  <a:srgbClr val="3C3C3C"/>
                </a:solidFill>
                <a:latin typeface="Calibri" panose="020F0502020204030204" pitchFamily="34" charset="0"/>
              </a:rPr>
              <a:t>Newcastle</a:t>
            </a:r>
            <a:endParaRPr lang="en-US" sz="1200" dirty="0">
              <a:solidFill>
                <a:srgbClr val="3C3C3C"/>
              </a:solidFill>
              <a:latin typeface="Calibri" panose="020F0502020204030204" pitchFamily="34" charset="0"/>
            </a:endParaRPr>
          </a:p>
        </p:txBody>
      </p:sp>
      <p:sp>
        <p:nvSpPr>
          <p:cNvPr id="29" name="Oval 28"/>
          <p:cNvSpPr/>
          <p:nvPr/>
        </p:nvSpPr>
        <p:spPr>
          <a:xfrm>
            <a:off x="576064" y="4080338"/>
            <a:ext cx="2160240" cy="936104"/>
          </a:xfrm>
          <a:prstGeom prst="ellipse">
            <a:avLst/>
          </a:prstGeom>
          <a:solidFill>
            <a:schemeClr val="tx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smtClean="0">
                <a:solidFill>
                  <a:srgbClr val="3C3C3C"/>
                </a:solidFill>
                <a:latin typeface="Calibri" panose="020F0502020204030204" pitchFamily="34" charset="0"/>
              </a:rPr>
              <a:t>Deep Learning</a:t>
            </a:r>
            <a:br>
              <a:rPr lang="en-US" sz="1200" dirty="0" smtClean="0">
                <a:solidFill>
                  <a:srgbClr val="3C3C3C"/>
                </a:solidFill>
                <a:latin typeface="Calibri" panose="020F0502020204030204" pitchFamily="34" charset="0"/>
              </a:rPr>
            </a:br>
            <a:r>
              <a:rPr lang="en-US" sz="1200" dirty="0" smtClean="0">
                <a:solidFill>
                  <a:srgbClr val="3C3C3C"/>
                </a:solidFill>
                <a:latin typeface="Calibri" panose="020F0502020204030204" pitchFamily="34" charset="0"/>
              </a:rPr>
              <a:t/>
            </a:r>
            <a:br>
              <a:rPr lang="en-US" sz="1200" dirty="0" smtClean="0">
                <a:solidFill>
                  <a:srgbClr val="3C3C3C"/>
                </a:solidFill>
                <a:latin typeface="Calibri" panose="020F0502020204030204" pitchFamily="34" charset="0"/>
              </a:rPr>
            </a:br>
            <a:r>
              <a:rPr lang="en-US" sz="1200" dirty="0" smtClean="0">
                <a:solidFill>
                  <a:srgbClr val="3C3C3C"/>
                </a:solidFill>
                <a:latin typeface="Calibri" panose="020F0502020204030204" pitchFamily="34" charset="0"/>
              </a:rPr>
              <a:t>Lancaster</a:t>
            </a:r>
            <a:endParaRPr lang="en-US" sz="1200" dirty="0">
              <a:solidFill>
                <a:srgbClr val="3C3C3C"/>
              </a:solidFill>
              <a:latin typeface="Calibri" panose="020F0502020204030204" pitchFamily="34" charset="0"/>
            </a:endParaRPr>
          </a:p>
        </p:txBody>
      </p:sp>
      <p:sp>
        <p:nvSpPr>
          <p:cNvPr id="30" name="Oval 29"/>
          <p:cNvSpPr/>
          <p:nvPr/>
        </p:nvSpPr>
        <p:spPr>
          <a:xfrm>
            <a:off x="4583059" y="5538508"/>
            <a:ext cx="2160240" cy="936104"/>
          </a:xfrm>
          <a:prstGeom prst="ellipse">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Vernacular geography &amp; personal data</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Nottingham</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Horizon CDT</a:t>
            </a:r>
            <a:endParaRPr lang="en-US" sz="1100" dirty="0">
              <a:solidFill>
                <a:srgbClr val="3C3C3C"/>
              </a:solidFill>
              <a:latin typeface="Calibri" panose="020F0502020204030204" pitchFamily="34" charset="0"/>
            </a:endParaRPr>
          </a:p>
        </p:txBody>
      </p:sp>
      <p:sp>
        <p:nvSpPr>
          <p:cNvPr id="31" name="Oval 30"/>
          <p:cNvSpPr/>
          <p:nvPr/>
        </p:nvSpPr>
        <p:spPr>
          <a:xfrm>
            <a:off x="6779086" y="1782466"/>
            <a:ext cx="2160240" cy="936104"/>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a:solidFill>
                  <a:srgbClr val="000000"/>
                </a:solidFill>
                <a:latin typeface="Calibri" panose="020F0502020204030204" pitchFamily="34" charset="0"/>
                <a:ea typeface="Geneva"/>
                <a:cs typeface="Geneva"/>
              </a:rPr>
              <a:t>Automated map content selection for </a:t>
            </a:r>
            <a:r>
              <a:rPr lang="en-US" sz="1100" dirty="0" smtClean="0">
                <a:solidFill>
                  <a:srgbClr val="000000"/>
                </a:solidFill>
                <a:latin typeface="Calibri" panose="020F0502020204030204" pitchFamily="34" charset="0"/>
                <a:ea typeface="Geneva"/>
                <a:cs typeface="Geneva"/>
              </a:rPr>
              <a:t>multi-modal travel</a:t>
            </a:r>
            <a:br>
              <a:rPr lang="en-US" sz="1100" dirty="0" smtClean="0">
                <a:solidFill>
                  <a:srgbClr val="000000"/>
                </a:solidFill>
                <a:latin typeface="Calibri" panose="020F0502020204030204" pitchFamily="34" charset="0"/>
                <a:ea typeface="Geneva"/>
                <a:cs typeface="Geneva"/>
              </a:rPr>
            </a:br>
            <a:r>
              <a:rPr lang="en-US" sz="1100" dirty="0" smtClean="0">
                <a:solidFill>
                  <a:srgbClr val="000000"/>
                </a:solidFill>
                <a:latin typeface="Calibri" panose="020F0502020204030204" pitchFamily="34" charset="0"/>
                <a:ea typeface="Geneva"/>
                <a:cs typeface="Geneva"/>
              </a:rPr>
              <a:t/>
            </a:r>
            <a:br>
              <a:rPr lang="en-US" sz="1100" dirty="0" smtClean="0">
                <a:solidFill>
                  <a:srgbClr val="000000"/>
                </a:solidFill>
                <a:latin typeface="Calibri" panose="020F0502020204030204" pitchFamily="34" charset="0"/>
                <a:ea typeface="Geneva"/>
                <a:cs typeface="Geneva"/>
              </a:rPr>
            </a:br>
            <a:r>
              <a:rPr lang="en-US" sz="1100" dirty="0" smtClean="0">
                <a:solidFill>
                  <a:srgbClr val="000000"/>
                </a:solidFill>
                <a:latin typeface="Calibri" panose="020F0502020204030204" pitchFamily="34" charset="0"/>
                <a:ea typeface="Geneva"/>
                <a:cs typeface="Geneva"/>
              </a:rPr>
              <a:t>Edinburgh</a:t>
            </a:r>
            <a:endParaRPr lang="en-US" sz="1100" dirty="0">
              <a:solidFill>
                <a:srgbClr val="3C3C3C"/>
              </a:solidFill>
              <a:latin typeface="Calibri" panose="020F0502020204030204" pitchFamily="34" charset="0"/>
            </a:endParaRPr>
          </a:p>
        </p:txBody>
      </p:sp>
      <p:sp>
        <p:nvSpPr>
          <p:cNvPr id="32" name="Oval 31"/>
          <p:cNvSpPr/>
          <p:nvPr/>
        </p:nvSpPr>
        <p:spPr>
          <a:xfrm>
            <a:off x="3243149" y="2851802"/>
            <a:ext cx="2160240" cy="936104"/>
          </a:xfrm>
          <a:prstGeom prst="ellipse">
            <a:avLst/>
          </a:prstGeom>
          <a:solidFill>
            <a:schemeClr val="tx2">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Detecting Transient Geographies</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Southampton</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Web Sciences</a:t>
            </a:r>
            <a:endParaRPr lang="en-US" sz="1100" dirty="0">
              <a:solidFill>
                <a:srgbClr val="3C3C3C"/>
              </a:solidFill>
              <a:latin typeface="Calibri" panose="020F0502020204030204" pitchFamily="34" charset="0"/>
            </a:endParaRPr>
          </a:p>
        </p:txBody>
      </p:sp>
      <p:sp>
        <p:nvSpPr>
          <p:cNvPr id="33" name="Oval 32"/>
          <p:cNvSpPr/>
          <p:nvPr/>
        </p:nvSpPr>
        <p:spPr>
          <a:xfrm>
            <a:off x="1907704" y="1196752"/>
            <a:ext cx="2160240" cy="93610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solidFill>
                  <a:srgbClr val="000000"/>
                </a:solidFill>
                <a:latin typeface="Calibri" panose="020F0502020204030204" pitchFamily="34" charset="0"/>
                <a:ea typeface="Arial"/>
                <a:cs typeface="Arial"/>
              </a:rPr>
              <a:t>Realtime</a:t>
            </a:r>
            <a:r>
              <a:rPr lang="en-US" sz="1200" dirty="0">
                <a:solidFill>
                  <a:srgbClr val="000000"/>
                </a:solidFill>
                <a:latin typeface="Calibri" panose="020F0502020204030204" pitchFamily="34" charset="0"/>
                <a:ea typeface="Arial"/>
                <a:cs typeface="Arial"/>
              </a:rPr>
              <a:t> Urban Data Spaces</a:t>
            </a:r>
            <a:br>
              <a:rPr lang="en-US" sz="1200" dirty="0">
                <a:solidFill>
                  <a:srgbClr val="000000"/>
                </a:solidFill>
                <a:latin typeface="Calibri" panose="020F0502020204030204" pitchFamily="34" charset="0"/>
                <a:ea typeface="Arial"/>
                <a:cs typeface="Arial"/>
              </a:rPr>
            </a:br>
            <a:r>
              <a:rPr lang="en-US" sz="1200" dirty="0">
                <a:solidFill>
                  <a:srgbClr val="000000"/>
                </a:solidFill>
                <a:latin typeface="Calibri" panose="020F0502020204030204" pitchFamily="34" charset="0"/>
                <a:ea typeface="Arial"/>
                <a:cs typeface="Arial"/>
              </a:rPr>
              <a:t/>
            </a:r>
            <a:br>
              <a:rPr lang="en-US" sz="1200" dirty="0">
                <a:solidFill>
                  <a:srgbClr val="000000"/>
                </a:solidFill>
                <a:latin typeface="Calibri" panose="020F0502020204030204" pitchFamily="34" charset="0"/>
                <a:ea typeface="Arial"/>
                <a:cs typeface="Arial"/>
              </a:rPr>
            </a:br>
            <a:r>
              <a:rPr lang="en-US" sz="1200" dirty="0">
                <a:solidFill>
                  <a:srgbClr val="000000"/>
                </a:solidFill>
                <a:latin typeface="Calibri" panose="020F0502020204030204" pitchFamily="34" charset="0"/>
                <a:ea typeface="Arial"/>
                <a:cs typeface="Arial"/>
              </a:rPr>
              <a:t>UCL CASA</a:t>
            </a:r>
          </a:p>
        </p:txBody>
      </p:sp>
      <p:sp>
        <p:nvSpPr>
          <p:cNvPr id="34" name="Oval 33"/>
          <p:cNvSpPr/>
          <p:nvPr/>
        </p:nvSpPr>
        <p:spPr>
          <a:xfrm>
            <a:off x="6444642" y="5424202"/>
            <a:ext cx="2160240" cy="936104"/>
          </a:xfrm>
          <a:prstGeom prst="ellipse">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a:solidFill>
                  <a:srgbClr val="000000"/>
                </a:solidFill>
                <a:latin typeface="Calibri" panose="020F0502020204030204" pitchFamily="34" charset="0"/>
                <a:ea typeface="Geneva"/>
                <a:cs typeface="Geneva"/>
              </a:rPr>
              <a:t>Mapping Vernacular Geographies in Places of Super-Diversity</a:t>
            </a:r>
            <a:r>
              <a:rPr lang="en-US" sz="1100" dirty="0" smtClean="0">
                <a:solidFill>
                  <a:srgbClr val="000000"/>
                </a:solidFill>
                <a:latin typeface="Calibri" panose="020F0502020204030204" pitchFamily="34" charset="0"/>
                <a:ea typeface="Lucida Grande"/>
                <a:cs typeface="Lucida Grande"/>
              </a:rPr>
              <a:t/>
            </a:r>
            <a:br>
              <a:rPr lang="en-US" sz="1100" dirty="0" smtClean="0">
                <a:solidFill>
                  <a:srgbClr val="000000"/>
                </a:solidFill>
                <a:latin typeface="Calibri" panose="020F0502020204030204" pitchFamily="34" charset="0"/>
                <a:ea typeface="Lucida Grande"/>
                <a:cs typeface="Lucida Grande"/>
              </a:rPr>
            </a:br>
            <a:r>
              <a:rPr lang="en-US" sz="1100" dirty="0" smtClean="0">
                <a:solidFill>
                  <a:srgbClr val="000000"/>
                </a:solidFill>
                <a:latin typeface="Calibri" panose="020F0502020204030204" pitchFamily="34" charset="0"/>
                <a:ea typeface="Lucida Grande"/>
                <a:cs typeface="Lucida Grande"/>
              </a:rPr>
              <a:t/>
            </a:r>
            <a:br>
              <a:rPr lang="en-US" sz="1100" dirty="0" smtClean="0">
                <a:solidFill>
                  <a:srgbClr val="000000"/>
                </a:solidFill>
                <a:latin typeface="Calibri" panose="020F0502020204030204" pitchFamily="34" charset="0"/>
                <a:ea typeface="Lucida Grande"/>
                <a:cs typeface="Lucida Grande"/>
              </a:rPr>
            </a:br>
            <a:r>
              <a:rPr lang="en-US" sz="1100" dirty="0" smtClean="0">
                <a:solidFill>
                  <a:srgbClr val="000000"/>
                </a:solidFill>
                <a:latin typeface="Calibri" panose="020F0502020204030204" pitchFamily="34" charset="0"/>
                <a:ea typeface="Lucida Grande"/>
                <a:cs typeface="Lucida Grande"/>
              </a:rPr>
              <a:t>Royal Holloway</a:t>
            </a:r>
            <a:endParaRPr lang="en-US" sz="1100" dirty="0">
              <a:solidFill>
                <a:srgbClr val="3C3C3C"/>
              </a:solidFill>
              <a:latin typeface="Calibri" panose="020F0502020204030204" pitchFamily="34" charset="0"/>
            </a:endParaRPr>
          </a:p>
        </p:txBody>
      </p:sp>
      <p:sp>
        <p:nvSpPr>
          <p:cNvPr id="36" name="Oval 35"/>
          <p:cNvSpPr/>
          <p:nvPr/>
        </p:nvSpPr>
        <p:spPr>
          <a:xfrm>
            <a:off x="5326697" y="4643304"/>
            <a:ext cx="2160240" cy="936104"/>
          </a:xfrm>
          <a:prstGeom prst="ellipse">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dirty="0">
                <a:solidFill>
                  <a:srgbClr val="000000"/>
                </a:solidFill>
                <a:latin typeface="Calibri" panose="020F0502020204030204" pitchFamily="34" charset="0"/>
                <a:ea typeface="Geneva"/>
                <a:cs typeface="Geneva"/>
              </a:rPr>
              <a:t> </a:t>
            </a:r>
            <a:r>
              <a:rPr lang="en-US" sz="900" dirty="0" smtClean="0">
                <a:solidFill>
                  <a:srgbClr val="000000"/>
                </a:solidFill>
                <a:latin typeface="Calibri" panose="020F0502020204030204" pitchFamily="34" charset="0"/>
                <a:ea typeface="Geneva"/>
                <a:cs typeface="Geneva"/>
              </a:rPr>
              <a:t>Role &amp; uses </a:t>
            </a:r>
            <a:r>
              <a:rPr lang="en-US" sz="900" dirty="0">
                <a:solidFill>
                  <a:srgbClr val="000000"/>
                </a:solidFill>
                <a:latin typeface="Calibri" panose="020F0502020204030204" pitchFamily="34" charset="0"/>
                <a:ea typeface="Geneva"/>
                <a:cs typeface="Geneva"/>
              </a:rPr>
              <a:t>of location </a:t>
            </a:r>
            <a:r>
              <a:rPr lang="en-US" sz="900" dirty="0" smtClean="0">
                <a:solidFill>
                  <a:srgbClr val="000000"/>
                </a:solidFill>
                <a:latin typeface="Calibri" panose="020F0502020204030204" pitchFamily="34" charset="0"/>
                <a:ea typeface="Geneva"/>
                <a:cs typeface="Geneva"/>
              </a:rPr>
              <a:t>&amp; vernacular </a:t>
            </a:r>
            <a:r>
              <a:rPr lang="en-US" sz="900" dirty="0">
                <a:solidFill>
                  <a:srgbClr val="000000"/>
                </a:solidFill>
                <a:latin typeface="Calibri" panose="020F0502020204030204" pitchFamily="34" charset="0"/>
                <a:ea typeface="Geneva"/>
                <a:cs typeface="Geneva"/>
              </a:rPr>
              <a:t>geography within identities of people and communities</a:t>
            </a:r>
            <a:r>
              <a:rPr lang="en-US" sz="900" dirty="0" smtClean="0">
                <a:solidFill>
                  <a:srgbClr val="000000"/>
                </a:solidFill>
                <a:latin typeface="Calibri" panose="020F0502020204030204" pitchFamily="34" charset="0"/>
                <a:ea typeface="Lucida Grande"/>
                <a:cs typeface="Lucida Grande"/>
              </a:rPr>
              <a:t/>
            </a:r>
            <a:br>
              <a:rPr lang="en-US" sz="900" dirty="0" smtClean="0">
                <a:solidFill>
                  <a:srgbClr val="000000"/>
                </a:solidFill>
                <a:latin typeface="Calibri" panose="020F0502020204030204" pitchFamily="34" charset="0"/>
                <a:ea typeface="Lucida Grande"/>
                <a:cs typeface="Lucida Grande"/>
              </a:rPr>
            </a:br>
            <a:r>
              <a:rPr lang="en-US" sz="900" dirty="0" smtClean="0">
                <a:solidFill>
                  <a:srgbClr val="000000"/>
                </a:solidFill>
                <a:latin typeface="Calibri" panose="020F0502020204030204" pitchFamily="34" charset="0"/>
                <a:ea typeface="Lucida Grande"/>
                <a:cs typeface="Lucida Grande"/>
              </a:rPr>
              <a:t/>
            </a:r>
            <a:br>
              <a:rPr lang="en-US" sz="900" dirty="0" smtClean="0">
                <a:solidFill>
                  <a:srgbClr val="000000"/>
                </a:solidFill>
                <a:latin typeface="Calibri" panose="020F0502020204030204" pitchFamily="34" charset="0"/>
                <a:ea typeface="Lucida Grande"/>
                <a:cs typeface="Lucida Grande"/>
              </a:rPr>
            </a:br>
            <a:r>
              <a:rPr lang="en-US" sz="900" dirty="0" smtClean="0">
                <a:solidFill>
                  <a:srgbClr val="000000"/>
                </a:solidFill>
                <a:latin typeface="Calibri" panose="020F0502020204030204" pitchFamily="34" charset="0"/>
                <a:ea typeface="Lucida Grande"/>
                <a:cs typeface="Lucida Grande"/>
              </a:rPr>
              <a:t>Nottingham</a:t>
            </a:r>
            <a:endParaRPr lang="en-US" sz="900" dirty="0">
              <a:solidFill>
                <a:srgbClr val="3C3C3C"/>
              </a:solidFill>
              <a:latin typeface="Calibri" panose="020F0502020204030204" pitchFamily="34" charset="0"/>
            </a:endParaRPr>
          </a:p>
        </p:txBody>
      </p:sp>
      <p:sp>
        <p:nvSpPr>
          <p:cNvPr id="3" name="TextBox 2"/>
          <p:cNvSpPr txBox="1"/>
          <p:nvPr/>
        </p:nvSpPr>
        <p:spPr>
          <a:xfrm>
            <a:off x="2121648" y="842511"/>
            <a:ext cx="362120" cy="419067"/>
          </a:xfrm>
          <a:prstGeom prst="rect">
            <a:avLst/>
          </a:prstGeom>
        </p:spPr>
        <p:txBody>
          <a:bodyPr vert="horz" wrap="none" lIns="0" tIns="0" rIns="91440" bIns="0" rtlCol="0" anchor="t" anchorCtr="0">
            <a:normAutofit/>
          </a:bodyPr>
          <a:lstStyle/>
          <a:p>
            <a:r>
              <a:rPr lang="en-US" sz="2000" dirty="0" smtClean="0">
                <a:solidFill>
                  <a:srgbClr val="3C3C3C"/>
                </a:solidFill>
              </a:rPr>
              <a:t>3D</a:t>
            </a:r>
          </a:p>
        </p:txBody>
      </p:sp>
      <p:sp>
        <p:nvSpPr>
          <p:cNvPr id="27" name="TextBox 26"/>
          <p:cNvSpPr txBox="1"/>
          <p:nvPr/>
        </p:nvSpPr>
        <p:spPr>
          <a:xfrm>
            <a:off x="5377827" y="663947"/>
            <a:ext cx="1227788" cy="419067"/>
          </a:xfrm>
          <a:prstGeom prst="rect">
            <a:avLst/>
          </a:prstGeom>
        </p:spPr>
        <p:txBody>
          <a:bodyPr vert="horz" wrap="none" lIns="0" tIns="0" rIns="91440" bIns="0" rtlCol="0" anchor="t" anchorCtr="0">
            <a:normAutofit/>
          </a:bodyPr>
          <a:lstStyle/>
          <a:p>
            <a:pPr algn="ctr"/>
            <a:r>
              <a:rPr lang="en-US" sz="2000" dirty="0" smtClean="0">
                <a:solidFill>
                  <a:srgbClr val="3C3C3C"/>
                </a:solidFill>
              </a:rPr>
              <a:t>Analytics</a:t>
            </a:r>
          </a:p>
        </p:txBody>
      </p:sp>
      <p:sp>
        <p:nvSpPr>
          <p:cNvPr id="35" name="TextBox 34"/>
          <p:cNvSpPr txBox="1"/>
          <p:nvPr/>
        </p:nvSpPr>
        <p:spPr>
          <a:xfrm>
            <a:off x="7321142" y="982490"/>
            <a:ext cx="1804390" cy="615872"/>
          </a:xfrm>
          <a:prstGeom prst="rect">
            <a:avLst/>
          </a:prstGeom>
        </p:spPr>
        <p:txBody>
          <a:bodyPr vert="horz" wrap="none" lIns="0" tIns="0" rIns="91440" bIns="0" rtlCol="0" anchor="t" anchorCtr="0">
            <a:normAutofit/>
          </a:bodyPr>
          <a:lstStyle/>
          <a:p>
            <a:pPr algn="ctr"/>
            <a:r>
              <a:rPr lang="en-US" sz="2000" dirty="0" smtClean="0">
                <a:solidFill>
                  <a:srgbClr val="3C3C3C"/>
                </a:solidFill>
              </a:rPr>
              <a:t>Design for</a:t>
            </a:r>
            <a:br>
              <a:rPr lang="en-US" sz="2000" dirty="0" smtClean="0">
                <a:solidFill>
                  <a:srgbClr val="3C3C3C"/>
                </a:solidFill>
              </a:rPr>
            </a:br>
            <a:r>
              <a:rPr lang="en-US" sz="2000" dirty="0" smtClean="0">
                <a:solidFill>
                  <a:srgbClr val="3C3C3C"/>
                </a:solidFill>
              </a:rPr>
              <a:t>human use</a:t>
            </a:r>
          </a:p>
        </p:txBody>
      </p:sp>
      <p:sp>
        <p:nvSpPr>
          <p:cNvPr id="7" name="TextBox 6"/>
          <p:cNvSpPr txBox="1"/>
          <p:nvPr/>
        </p:nvSpPr>
        <p:spPr>
          <a:xfrm>
            <a:off x="6970622" y="3870996"/>
            <a:ext cx="1266257" cy="648072"/>
          </a:xfrm>
          <a:prstGeom prst="rect">
            <a:avLst/>
          </a:prstGeom>
        </p:spPr>
        <p:txBody>
          <a:bodyPr vert="horz" wrap="square" lIns="0" tIns="0" rIns="91440" bIns="0" rtlCol="0" anchor="t" anchorCtr="0">
            <a:normAutofit/>
          </a:bodyPr>
          <a:lstStyle/>
          <a:p>
            <a:pPr algn="ctr"/>
            <a:r>
              <a:rPr lang="en-US" sz="2000" dirty="0" smtClean="0">
                <a:solidFill>
                  <a:srgbClr val="3C3C3C"/>
                </a:solidFill>
              </a:rPr>
              <a:t>Places &amp; spaces</a:t>
            </a:r>
          </a:p>
        </p:txBody>
      </p:sp>
      <p:sp>
        <p:nvSpPr>
          <p:cNvPr id="38" name="Oval 37"/>
          <p:cNvSpPr/>
          <p:nvPr/>
        </p:nvSpPr>
        <p:spPr>
          <a:xfrm>
            <a:off x="4742993" y="1020423"/>
            <a:ext cx="2160240" cy="936104"/>
          </a:xfrm>
          <a:prstGeom prst="ellipse">
            <a:avLst/>
          </a:prstGeom>
          <a:solidFill>
            <a:schemeClr val="tx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solidFill>
                  <a:srgbClr val="3C3C3C"/>
                </a:solidFill>
                <a:latin typeface="Calibri" panose="020F0502020204030204" pitchFamily="34" charset="0"/>
              </a:rPr>
              <a:t>Natural Language - spatial location </a:t>
            </a:r>
            <a:r>
              <a:rPr lang="en-US" sz="1200" dirty="0" smtClean="0">
                <a:solidFill>
                  <a:srgbClr val="3C3C3C"/>
                </a:solidFill>
                <a:latin typeface="Calibri" panose="020F0502020204030204" pitchFamily="34" charset="0"/>
              </a:rPr>
              <a:t>descriptions</a:t>
            </a:r>
            <a:br>
              <a:rPr lang="en-US" sz="1200" dirty="0" smtClean="0">
                <a:solidFill>
                  <a:srgbClr val="3C3C3C"/>
                </a:solidFill>
                <a:latin typeface="Calibri" panose="020F0502020204030204" pitchFamily="34" charset="0"/>
              </a:rPr>
            </a:br>
            <a:r>
              <a:rPr lang="en-US" sz="1200" dirty="0" smtClean="0">
                <a:solidFill>
                  <a:srgbClr val="3C3C3C"/>
                </a:solidFill>
                <a:latin typeface="Calibri" panose="020F0502020204030204" pitchFamily="34" charset="0"/>
              </a:rPr>
              <a:t/>
            </a:r>
            <a:br>
              <a:rPr lang="en-US" sz="1200" dirty="0" smtClean="0">
                <a:solidFill>
                  <a:srgbClr val="3C3C3C"/>
                </a:solidFill>
                <a:latin typeface="Calibri" panose="020F0502020204030204" pitchFamily="34" charset="0"/>
              </a:rPr>
            </a:br>
            <a:r>
              <a:rPr lang="en-US" sz="1200" dirty="0" smtClean="0">
                <a:solidFill>
                  <a:srgbClr val="3C3C3C"/>
                </a:solidFill>
                <a:latin typeface="Calibri" panose="020F0502020204030204" pitchFamily="34" charset="0"/>
              </a:rPr>
              <a:t>Massey (NZ)</a:t>
            </a:r>
            <a:endParaRPr lang="en-US" sz="1200" dirty="0">
              <a:solidFill>
                <a:srgbClr val="3C3C3C"/>
              </a:solidFill>
              <a:latin typeface="Calibri" panose="020F0502020204030204" pitchFamily="34" charset="0"/>
            </a:endParaRPr>
          </a:p>
        </p:txBody>
      </p:sp>
      <p:sp>
        <p:nvSpPr>
          <p:cNvPr id="39" name="Oval 38"/>
          <p:cNvSpPr/>
          <p:nvPr/>
        </p:nvSpPr>
        <p:spPr>
          <a:xfrm>
            <a:off x="2505886" y="5110277"/>
            <a:ext cx="2160240" cy="936104"/>
          </a:xfrm>
          <a:prstGeom prst="ellipse">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solidFill>
                  <a:srgbClr val="000000"/>
                </a:solidFill>
                <a:latin typeface="Calibri" panose="020F0502020204030204" pitchFamily="34" charset="0"/>
                <a:ea typeface="Geneva"/>
                <a:cs typeface="Geneva"/>
              </a:rPr>
              <a:t>Human-Machine Interfaces for navigation of autonomous </a:t>
            </a:r>
            <a:r>
              <a:rPr lang="en-US" sz="1100" dirty="0">
                <a:solidFill>
                  <a:srgbClr val="000000"/>
                </a:solidFill>
                <a:latin typeface="Calibri" panose="020F0502020204030204" pitchFamily="34" charset="0"/>
                <a:ea typeface="Geneva"/>
                <a:cs typeface="Geneva"/>
              </a:rPr>
              <a:t>v</a:t>
            </a:r>
            <a:r>
              <a:rPr lang="en-US" sz="1100" dirty="0" smtClean="0">
                <a:solidFill>
                  <a:srgbClr val="000000"/>
                </a:solidFill>
                <a:latin typeface="Calibri" panose="020F0502020204030204" pitchFamily="34" charset="0"/>
                <a:ea typeface="Geneva"/>
                <a:cs typeface="Geneva"/>
              </a:rPr>
              <a:t>ehicles</a:t>
            </a:r>
            <a:br>
              <a:rPr lang="en-US" sz="1100" dirty="0" smtClean="0">
                <a:solidFill>
                  <a:srgbClr val="000000"/>
                </a:solidFill>
                <a:latin typeface="Calibri" panose="020F0502020204030204" pitchFamily="34" charset="0"/>
                <a:ea typeface="Geneva"/>
                <a:cs typeface="Geneva"/>
              </a:rPr>
            </a:br>
            <a:r>
              <a:rPr lang="en-US" sz="1100" dirty="0" smtClean="0">
                <a:solidFill>
                  <a:srgbClr val="000000"/>
                </a:solidFill>
                <a:latin typeface="Calibri" panose="020F0502020204030204" pitchFamily="34" charset="0"/>
                <a:ea typeface="Geneva"/>
                <a:cs typeface="Geneva"/>
              </a:rPr>
              <a:t>Nottingham</a:t>
            </a:r>
            <a:endParaRPr lang="en-US" sz="1100" dirty="0">
              <a:solidFill>
                <a:srgbClr val="3C3C3C"/>
              </a:solidFill>
              <a:latin typeface="Calibri" panose="020F0502020204030204" pitchFamily="34" charset="0"/>
            </a:endParaRPr>
          </a:p>
        </p:txBody>
      </p:sp>
      <p:sp>
        <p:nvSpPr>
          <p:cNvPr id="40" name="Oval 39"/>
          <p:cNvSpPr/>
          <p:nvPr/>
        </p:nvSpPr>
        <p:spPr>
          <a:xfrm>
            <a:off x="0" y="4971471"/>
            <a:ext cx="2160240" cy="936104"/>
          </a:xfrm>
          <a:prstGeom prst="ellipse">
            <a:avLst/>
          </a:prstGeom>
          <a:solidFill>
            <a:schemeClr val="tx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Machine learning to derive vernacular geography from social media</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RHUL</a:t>
            </a:r>
            <a:endParaRPr lang="en-US" sz="1100" dirty="0">
              <a:solidFill>
                <a:srgbClr val="3C3C3C"/>
              </a:solidFill>
              <a:latin typeface="Calibri" panose="020F0502020204030204" pitchFamily="34" charset="0"/>
            </a:endParaRPr>
          </a:p>
        </p:txBody>
      </p:sp>
      <p:sp>
        <p:nvSpPr>
          <p:cNvPr id="41" name="Oval 40"/>
          <p:cNvSpPr/>
          <p:nvPr/>
        </p:nvSpPr>
        <p:spPr>
          <a:xfrm>
            <a:off x="1884538" y="3453922"/>
            <a:ext cx="2160240" cy="936104"/>
          </a:xfrm>
          <a:prstGeom prst="ellipse">
            <a:avLst/>
          </a:prstGeom>
          <a:solidFill>
            <a:schemeClr val="tx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Geography of events from social media</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Swansea + SME (</a:t>
            </a:r>
            <a:r>
              <a:rPr lang="en-US" sz="1100" dirty="0" err="1" smtClean="0">
                <a:solidFill>
                  <a:srgbClr val="3C3C3C"/>
                </a:solidFill>
                <a:latin typeface="Calibri" panose="020F0502020204030204" pitchFamily="34" charset="0"/>
              </a:rPr>
              <a:t>Blurrt</a:t>
            </a:r>
            <a:r>
              <a:rPr lang="en-US" sz="1100" dirty="0" smtClean="0">
                <a:solidFill>
                  <a:srgbClr val="3C3C3C"/>
                </a:solidFill>
                <a:latin typeface="Calibri" panose="020F0502020204030204" pitchFamily="34" charset="0"/>
              </a:rPr>
              <a:t>)</a:t>
            </a:r>
            <a:endParaRPr lang="en-US" sz="1100" dirty="0">
              <a:solidFill>
                <a:srgbClr val="3C3C3C"/>
              </a:solidFill>
              <a:latin typeface="Calibri" panose="020F0502020204030204" pitchFamily="34" charset="0"/>
            </a:endParaRPr>
          </a:p>
        </p:txBody>
      </p:sp>
    </p:spTree>
    <p:extLst>
      <p:ext uri="{BB962C8B-B14F-4D97-AF65-F5344CB8AC3E}">
        <p14:creationId xmlns:p14="http://schemas.microsoft.com/office/powerpoint/2010/main" val="1199037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6942348" y="4462614"/>
            <a:ext cx="2160240" cy="936104"/>
          </a:xfrm>
          <a:prstGeom prst="ellipse">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Crowd-sourcing &amp; land rights in crofting communities</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Edinburgh</a:t>
            </a:r>
            <a:endParaRPr lang="en-US" sz="1100" dirty="0">
              <a:solidFill>
                <a:srgbClr val="3C3C3C"/>
              </a:solidFill>
              <a:latin typeface="Calibri" panose="020F0502020204030204" pitchFamily="34" charset="0"/>
            </a:endParaRPr>
          </a:p>
        </p:txBody>
      </p:sp>
      <p:sp>
        <p:nvSpPr>
          <p:cNvPr id="2" name="Title 1"/>
          <p:cNvSpPr>
            <a:spLocks noGrp="1"/>
          </p:cNvSpPr>
          <p:nvPr>
            <p:ph type="title"/>
          </p:nvPr>
        </p:nvSpPr>
        <p:spPr>
          <a:xfrm>
            <a:off x="504046" y="359309"/>
            <a:ext cx="8229600" cy="404704"/>
          </a:xfrm>
        </p:spPr>
        <p:txBody>
          <a:bodyPr/>
          <a:lstStyle/>
          <a:p>
            <a:r>
              <a:rPr lang="en-US" dirty="0" smtClean="0"/>
              <a:t>COVERAGE OF Our Current P</a:t>
            </a:r>
            <a:r>
              <a:rPr lang="en-US" sz="1800" dirty="0" smtClean="0"/>
              <a:t>h</a:t>
            </a:r>
            <a:r>
              <a:rPr lang="en-US" dirty="0" smtClean="0"/>
              <a:t>D</a:t>
            </a:r>
            <a:r>
              <a:rPr lang="en-US" sz="1800" dirty="0" smtClean="0"/>
              <a:t>s</a:t>
            </a:r>
            <a:endParaRPr lang="en-US" sz="1800" dirty="0"/>
          </a:p>
        </p:txBody>
      </p:sp>
      <p:sp>
        <p:nvSpPr>
          <p:cNvPr id="4" name="Footer Placeholder 3"/>
          <p:cNvSpPr>
            <a:spLocks noGrp="1"/>
          </p:cNvSpPr>
          <p:nvPr>
            <p:ph type="ftr" sz="quarter" idx="14"/>
          </p:nvPr>
        </p:nvSpPr>
        <p:spPr/>
        <p:txBody>
          <a:bodyPr/>
          <a:lstStyle/>
          <a:p>
            <a:r>
              <a:rPr lang="en-GB" smtClean="0">
                <a:solidFill>
                  <a:srgbClr val="3C3C3C"/>
                </a:solidFill>
              </a:rPr>
              <a:t>OFFICIAL</a:t>
            </a:r>
            <a:endParaRPr lang="en-GB" dirty="0">
              <a:solidFill>
                <a:srgbClr val="3C3C3C"/>
              </a:solidFill>
            </a:endParaRPr>
          </a:p>
        </p:txBody>
      </p:sp>
      <p:sp>
        <p:nvSpPr>
          <p:cNvPr id="20" name="Oval 19"/>
          <p:cNvSpPr/>
          <p:nvPr/>
        </p:nvSpPr>
        <p:spPr>
          <a:xfrm>
            <a:off x="0" y="957705"/>
            <a:ext cx="2160240" cy="93610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solidFill>
                  <a:srgbClr val="000000"/>
                </a:solidFill>
                <a:latin typeface="Calibri" panose="020F0502020204030204" pitchFamily="34" charset="0"/>
                <a:ea typeface="Arial"/>
                <a:cs typeface="Arial"/>
              </a:rPr>
              <a:t>Enriching 3D Building </a:t>
            </a:r>
            <a:r>
              <a:rPr lang="en-US" sz="1200" dirty="0" smtClean="0">
                <a:solidFill>
                  <a:srgbClr val="000000"/>
                </a:solidFill>
                <a:latin typeface="Calibri" panose="020F0502020204030204" pitchFamily="34" charset="0"/>
                <a:ea typeface="Arial"/>
                <a:cs typeface="Arial"/>
              </a:rPr>
              <a:t>Models</a:t>
            </a:r>
            <a:br>
              <a:rPr lang="en-US" sz="1200" dirty="0" smtClean="0">
                <a:solidFill>
                  <a:srgbClr val="000000"/>
                </a:solidFill>
                <a:latin typeface="Calibri" panose="020F0502020204030204" pitchFamily="34" charset="0"/>
                <a:ea typeface="Arial"/>
                <a:cs typeface="Arial"/>
              </a:rPr>
            </a:br>
            <a:r>
              <a:rPr lang="en-US" sz="1200" dirty="0" smtClean="0">
                <a:solidFill>
                  <a:srgbClr val="000000"/>
                </a:solidFill>
                <a:latin typeface="Calibri" panose="020F0502020204030204" pitchFamily="34" charset="0"/>
                <a:ea typeface="Arial"/>
                <a:cs typeface="Arial"/>
              </a:rPr>
              <a:t/>
            </a:r>
            <a:br>
              <a:rPr lang="en-US" sz="1200" dirty="0" smtClean="0">
                <a:solidFill>
                  <a:srgbClr val="000000"/>
                </a:solidFill>
                <a:latin typeface="Calibri" panose="020F0502020204030204" pitchFamily="34" charset="0"/>
                <a:ea typeface="Arial"/>
                <a:cs typeface="Arial"/>
              </a:rPr>
            </a:br>
            <a:r>
              <a:rPr lang="en-US" sz="1200" dirty="0" smtClean="0">
                <a:solidFill>
                  <a:srgbClr val="000000"/>
                </a:solidFill>
                <a:latin typeface="Calibri" panose="020F0502020204030204" pitchFamily="34" charset="0"/>
                <a:ea typeface="Arial"/>
                <a:cs typeface="Arial"/>
              </a:rPr>
              <a:t>Cardiff</a:t>
            </a:r>
            <a:endParaRPr lang="en-US" sz="1200" dirty="0">
              <a:solidFill>
                <a:srgbClr val="3C3C3C"/>
              </a:solidFill>
              <a:latin typeface="Calibri" panose="020F0502020204030204" pitchFamily="34" charset="0"/>
            </a:endParaRPr>
          </a:p>
        </p:txBody>
      </p:sp>
      <p:sp>
        <p:nvSpPr>
          <p:cNvPr id="30" name="Oval 29"/>
          <p:cNvSpPr/>
          <p:nvPr/>
        </p:nvSpPr>
        <p:spPr>
          <a:xfrm>
            <a:off x="4583059" y="5538508"/>
            <a:ext cx="2160240" cy="936104"/>
          </a:xfrm>
          <a:prstGeom prst="ellipse">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Vernacular geography &amp; personal data</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Nottingham</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Horizon CDT</a:t>
            </a:r>
            <a:endParaRPr lang="en-US" sz="1100" dirty="0">
              <a:solidFill>
                <a:srgbClr val="3C3C3C"/>
              </a:solidFill>
              <a:latin typeface="Calibri" panose="020F0502020204030204" pitchFamily="34" charset="0"/>
            </a:endParaRPr>
          </a:p>
        </p:txBody>
      </p:sp>
      <p:sp>
        <p:nvSpPr>
          <p:cNvPr id="32" name="Oval 31"/>
          <p:cNvSpPr/>
          <p:nvPr/>
        </p:nvSpPr>
        <p:spPr>
          <a:xfrm>
            <a:off x="3243149" y="2851802"/>
            <a:ext cx="2160240" cy="936104"/>
          </a:xfrm>
          <a:prstGeom prst="ellipse">
            <a:avLst/>
          </a:prstGeom>
          <a:solidFill>
            <a:schemeClr val="tx2">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Detecting Transient Geographies</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Southampton</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Web Sciences</a:t>
            </a:r>
            <a:endParaRPr lang="en-US" sz="1100" dirty="0">
              <a:solidFill>
                <a:srgbClr val="3C3C3C"/>
              </a:solidFill>
              <a:latin typeface="Calibri" panose="020F0502020204030204" pitchFamily="34" charset="0"/>
            </a:endParaRPr>
          </a:p>
        </p:txBody>
      </p:sp>
      <p:sp>
        <p:nvSpPr>
          <p:cNvPr id="36" name="Oval 35"/>
          <p:cNvSpPr/>
          <p:nvPr/>
        </p:nvSpPr>
        <p:spPr>
          <a:xfrm>
            <a:off x="5326697" y="4643304"/>
            <a:ext cx="2160240" cy="936104"/>
          </a:xfrm>
          <a:prstGeom prst="ellipse">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900" dirty="0">
                <a:solidFill>
                  <a:srgbClr val="000000"/>
                </a:solidFill>
                <a:latin typeface="Calibri" panose="020F0502020204030204" pitchFamily="34" charset="0"/>
                <a:ea typeface="Geneva"/>
                <a:cs typeface="Geneva"/>
              </a:rPr>
              <a:t> </a:t>
            </a:r>
            <a:r>
              <a:rPr lang="en-US" sz="900" dirty="0" smtClean="0">
                <a:solidFill>
                  <a:srgbClr val="000000"/>
                </a:solidFill>
                <a:latin typeface="Calibri" panose="020F0502020204030204" pitchFamily="34" charset="0"/>
                <a:ea typeface="Geneva"/>
                <a:cs typeface="Geneva"/>
              </a:rPr>
              <a:t>Role &amp; uses </a:t>
            </a:r>
            <a:r>
              <a:rPr lang="en-US" sz="900" dirty="0">
                <a:solidFill>
                  <a:srgbClr val="000000"/>
                </a:solidFill>
                <a:latin typeface="Calibri" panose="020F0502020204030204" pitchFamily="34" charset="0"/>
                <a:ea typeface="Geneva"/>
                <a:cs typeface="Geneva"/>
              </a:rPr>
              <a:t>of location </a:t>
            </a:r>
            <a:r>
              <a:rPr lang="en-US" sz="900" dirty="0" smtClean="0">
                <a:solidFill>
                  <a:srgbClr val="000000"/>
                </a:solidFill>
                <a:latin typeface="Calibri" panose="020F0502020204030204" pitchFamily="34" charset="0"/>
                <a:ea typeface="Geneva"/>
                <a:cs typeface="Geneva"/>
              </a:rPr>
              <a:t>&amp; vernacular </a:t>
            </a:r>
            <a:r>
              <a:rPr lang="en-US" sz="900" dirty="0">
                <a:solidFill>
                  <a:srgbClr val="000000"/>
                </a:solidFill>
                <a:latin typeface="Calibri" panose="020F0502020204030204" pitchFamily="34" charset="0"/>
                <a:ea typeface="Geneva"/>
                <a:cs typeface="Geneva"/>
              </a:rPr>
              <a:t>geography within identities of people and communities</a:t>
            </a:r>
            <a:r>
              <a:rPr lang="en-US" sz="900" dirty="0" smtClean="0">
                <a:solidFill>
                  <a:srgbClr val="000000"/>
                </a:solidFill>
                <a:latin typeface="Calibri" panose="020F0502020204030204" pitchFamily="34" charset="0"/>
                <a:ea typeface="Lucida Grande"/>
                <a:cs typeface="Lucida Grande"/>
              </a:rPr>
              <a:t/>
            </a:r>
            <a:br>
              <a:rPr lang="en-US" sz="900" dirty="0" smtClean="0">
                <a:solidFill>
                  <a:srgbClr val="000000"/>
                </a:solidFill>
                <a:latin typeface="Calibri" panose="020F0502020204030204" pitchFamily="34" charset="0"/>
                <a:ea typeface="Lucida Grande"/>
                <a:cs typeface="Lucida Grande"/>
              </a:rPr>
            </a:br>
            <a:r>
              <a:rPr lang="en-US" sz="900" dirty="0" smtClean="0">
                <a:solidFill>
                  <a:srgbClr val="000000"/>
                </a:solidFill>
                <a:latin typeface="Calibri" panose="020F0502020204030204" pitchFamily="34" charset="0"/>
                <a:ea typeface="Lucida Grande"/>
                <a:cs typeface="Lucida Grande"/>
              </a:rPr>
              <a:t/>
            </a:r>
            <a:br>
              <a:rPr lang="en-US" sz="900" dirty="0" smtClean="0">
                <a:solidFill>
                  <a:srgbClr val="000000"/>
                </a:solidFill>
                <a:latin typeface="Calibri" panose="020F0502020204030204" pitchFamily="34" charset="0"/>
                <a:ea typeface="Lucida Grande"/>
                <a:cs typeface="Lucida Grande"/>
              </a:rPr>
            </a:br>
            <a:r>
              <a:rPr lang="en-US" sz="900" dirty="0" smtClean="0">
                <a:solidFill>
                  <a:srgbClr val="000000"/>
                </a:solidFill>
                <a:latin typeface="Calibri" panose="020F0502020204030204" pitchFamily="34" charset="0"/>
                <a:ea typeface="Lucida Grande"/>
                <a:cs typeface="Lucida Grande"/>
              </a:rPr>
              <a:t>Nottingham</a:t>
            </a:r>
            <a:endParaRPr lang="en-US" sz="900" dirty="0">
              <a:solidFill>
                <a:srgbClr val="3C3C3C"/>
              </a:solidFill>
              <a:latin typeface="Calibri" panose="020F0502020204030204" pitchFamily="34" charset="0"/>
            </a:endParaRPr>
          </a:p>
        </p:txBody>
      </p:sp>
      <p:sp>
        <p:nvSpPr>
          <p:cNvPr id="3" name="TextBox 2"/>
          <p:cNvSpPr txBox="1"/>
          <p:nvPr/>
        </p:nvSpPr>
        <p:spPr>
          <a:xfrm>
            <a:off x="2121648" y="842511"/>
            <a:ext cx="362120" cy="419067"/>
          </a:xfrm>
          <a:prstGeom prst="rect">
            <a:avLst/>
          </a:prstGeom>
        </p:spPr>
        <p:txBody>
          <a:bodyPr vert="horz" wrap="none" lIns="0" tIns="0" rIns="91440" bIns="0" rtlCol="0" anchor="t" anchorCtr="0">
            <a:normAutofit/>
          </a:bodyPr>
          <a:lstStyle/>
          <a:p>
            <a:r>
              <a:rPr lang="en-US" sz="2000" dirty="0" smtClean="0">
                <a:solidFill>
                  <a:srgbClr val="3C3C3C"/>
                </a:solidFill>
              </a:rPr>
              <a:t>3D</a:t>
            </a:r>
          </a:p>
        </p:txBody>
      </p:sp>
      <p:sp>
        <p:nvSpPr>
          <p:cNvPr id="27" name="TextBox 26"/>
          <p:cNvSpPr txBox="1"/>
          <p:nvPr/>
        </p:nvSpPr>
        <p:spPr>
          <a:xfrm>
            <a:off x="4712803" y="2301347"/>
            <a:ext cx="1227788" cy="419067"/>
          </a:xfrm>
          <a:prstGeom prst="rect">
            <a:avLst/>
          </a:prstGeom>
        </p:spPr>
        <p:txBody>
          <a:bodyPr vert="horz" wrap="none" lIns="0" tIns="0" rIns="91440" bIns="0" rtlCol="0" anchor="t" anchorCtr="0">
            <a:normAutofit/>
          </a:bodyPr>
          <a:lstStyle/>
          <a:p>
            <a:pPr algn="ctr"/>
            <a:r>
              <a:rPr lang="en-US" sz="2000" dirty="0" smtClean="0">
                <a:solidFill>
                  <a:srgbClr val="3C3C3C"/>
                </a:solidFill>
              </a:rPr>
              <a:t>Analytics</a:t>
            </a:r>
          </a:p>
        </p:txBody>
      </p:sp>
      <p:sp>
        <p:nvSpPr>
          <p:cNvPr id="7" name="TextBox 6"/>
          <p:cNvSpPr txBox="1"/>
          <p:nvPr/>
        </p:nvSpPr>
        <p:spPr>
          <a:xfrm>
            <a:off x="6970622" y="3870996"/>
            <a:ext cx="1266257" cy="648072"/>
          </a:xfrm>
          <a:prstGeom prst="rect">
            <a:avLst/>
          </a:prstGeom>
        </p:spPr>
        <p:txBody>
          <a:bodyPr vert="horz" wrap="square" lIns="0" tIns="0" rIns="91440" bIns="0" rtlCol="0" anchor="t" anchorCtr="0">
            <a:normAutofit/>
          </a:bodyPr>
          <a:lstStyle/>
          <a:p>
            <a:pPr algn="ctr"/>
            <a:r>
              <a:rPr lang="en-US" sz="2000" dirty="0" smtClean="0">
                <a:solidFill>
                  <a:srgbClr val="3C3C3C"/>
                </a:solidFill>
              </a:rPr>
              <a:t>Places &amp; spaces</a:t>
            </a:r>
          </a:p>
        </p:txBody>
      </p:sp>
      <p:sp>
        <p:nvSpPr>
          <p:cNvPr id="40" name="Oval 39"/>
          <p:cNvSpPr/>
          <p:nvPr/>
        </p:nvSpPr>
        <p:spPr>
          <a:xfrm>
            <a:off x="0" y="4971471"/>
            <a:ext cx="2160240" cy="936104"/>
          </a:xfrm>
          <a:prstGeom prst="ellipse">
            <a:avLst/>
          </a:prstGeom>
          <a:solidFill>
            <a:schemeClr val="tx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Machine learning to derive vernacular geography from social media</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RHUL</a:t>
            </a:r>
            <a:endParaRPr lang="en-US" sz="1100" dirty="0">
              <a:solidFill>
                <a:srgbClr val="3C3C3C"/>
              </a:solidFill>
              <a:latin typeface="Calibri" panose="020F0502020204030204" pitchFamily="34" charset="0"/>
            </a:endParaRPr>
          </a:p>
        </p:txBody>
      </p:sp>
      <p:sp>
        <p:nvSpPr>
          <p:cNvPr id="41" name="Oval 40"/>
          <p:cNvSpPr/>
          <p:nvPr/>
        </p:nvSpPr>
        <p:spPr>
          <a:xfrm>
            <a:off x="1884538" y="3453922"/>
            <a:ext cx="2160240" cy="936104"/>
          </a:xfrm>
          <a:prstGeom prst="ellipse">
            <a:avLst/>
          </a:prstGeom>
          <a:solidFill>
            <a:schemeClr val="tx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100" dirty="0" smtClean="0">
                <a:solidFill>
                  <a:srgbClr val="3C3C3C"/>
                </a:solidFill>
                <a:latin typeface="Calibri" panose="020F0502020204030204" pitchFamily="34" charset="0"/>
              </a:rPr>
              <a:t>Geography of events from social media</a:t>
            </a:r>
            <a:br>
              <a:rPr lang="en-US" sz="1100" dirty="0" smtClean="0">
                <a:solidFill>
                  <a:srgbClr val="3C3C3C"/>
                </a:solidFill>
                <a:latin typeface="Calibri" panose="020F0502020204030204" pitchFamily="34" charset="0"/>
              </a:rPr>
            </a:br>
            <a:r>
              <a:rPr lang="en-US" sz="1100" dirty="0" smtClean="0">
                <a:solidFill>
                  <a:srgbClr val="3C3C3C"/>
                </a:solidFill>
                <a:latin typeface="Calibri" panose="020F0502020204030204" pitchFamily="34" charset="0"/>
              </a:rPr>
              <a:t>Swansea + SME (</a:t>
            </a:r>
            <a:r>
              <a:rPr lang="en-US" sz="1100" dirty="0" err="1" smtClean="0">
                <a:solidFill>
                  <a:srgbClr val="3C3C3C"/>
                </a:solidFill>
                <a:latin typeface="Calibri" panose="020F0502020204030204" pitchFamily="34" charset="0"/>
              </a:rPr>
              <a:t>Blurrt</a:t>
            </a:r>
            <a:r>
              <a:rPr lang="en-US" sz="1100" dirty="0" smtClean="0">
                <a:solidFill>
                  <a:srgbClr val="3C3C3C"/>
                </a:solidFill>
                <a:latin typeface="Calibri" panose="020F0502020204030204" pitchFamily="34" charset="0"/>
              </a:rPr>
              <a:t>)</a:t>
            </a:r>
            <a:endParaRPr lang="en-US" sz="1100" dirty="0">
              <a:solidFill>
                <a:srgbClr val="3C3C3C"/>
              </a:solidFill>
              <a:latin typeface="Calibri" panose="020F0502020204030204" pitchFamily="34" charset="0"/>
            </a:endParaRPr>
          </a:p>
        </p:txBody>
      </p:sp>
    </p:spTree>
    <p:extLst>
      <p:ext uri="{BB962C8B-B14F-4D97-AF65-F5344CB8AC3E}">
        <p14:creationId xmlns:p14="http://schemas.microsoft.com/office/powerpoint/2010/main" val="573391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OS Maps </a:t>
            </a:r>
            <a:r>
              <a:rPr lang="mr-IN" dirty="0" smtClean="0"/>
              <a:t>–</a:t>
            </a:r>
            <a:r>
              <a:rPr lang="en-GB" dirty="0" smtClean="0"/>
              <a:t/>
            </a:r>
            <a:br>
              <a:rPr lang="en-GB" dirty="0" smtClean="0"/>
            </a:br>
            <a:r>
              <a:rPr lang="en-GB" dirty="0" smtClean="0"/>
              <a:t>contributed </a:t>
            </a:r>
            <a:r>
              <a:rPr lang="en-GB" dirty="0"/>
              <a:t>routes</a:t>
            </a:r>
          </a:p>
        </p:txBody>
      </p:sp>
      <p:sp>
        <p:nvSpPr>
          <p:cNvPr id="3" name="Text Placeholder 2"/>
          <p:cNvSpPr>
            <a:spLocks noGrp="1"/>
          </p:cNvSpPr>
          <p:nvPr>
            <p:ph type="body" sz="quarter" idx="12"/>
          </p:nvPr>
        </p:nvSpPr>
        <p:spPr>
          <a:xfrm>
            <a:off x="450000" y="1296000"/>
            <a:ext cx="8229600" cy="4437256"/>
          </a:xfrm>
        </p:spPr>
        <p:txBody>
          <a:bodyPr/>
          <a:lstStyle/>
          <a:p>
            <a:r>
              <a:rPr lang="en-GB" dirty="0" smtClean="0"/>
              <a:t>Routes shared in OS Maps app</a:t>
            </a:r>
            <a:endParaRPr lang="en-GB" dirty="0"/>
          </a:p>
          <a:p>
            <a:endParaRPr lang="en-GB" dirty="0"/>
          </a:p>
          <a:p>
            <a:endParaRPr lang="en-GB" dirty="0"/>
          </a:p>
          <a:p>
            <a:endParaRPr lang="en-GB" dirty="0"/>
          </a:p>
          <a:p>
            <a:endParaRPr lang="en-GB" dirty="0"/>
          </a:p>
          <a:p>
            <a:endParaRPr lang="en-GB" dirty="0"/>
          </a:p>
          <a:p>
            <a:endParaRPr lang="en-GB" dirty="0"/>
          </a:p>
          <a:p>
            <a:r>
              <a:rPr lang="en-GB" dirty="0"/>
              <a:t>500 000</a:t>
            </a:r>
            <a:r>
              <a:rPr lang="en-GB" baseline="30000" dirty="0"/>
              <a:t>+</a:t>
            </a:r>
            <a:r>
              <a:rPr lang="en-GB" dirty="0"/>
              <a:t> routes </a:t>
            </a:r>
            <a:r>
              <a:rPr lang="en-GB" dirty="0" smtClean="0"/>
              <a:t>submitted</a:t>
            </a:r>
            <a:br>
              <a:rPr lang="en-GB" dirty="0" smtClean="0"/>
            </a:br>
            <a:r>
              <a:rPr lang="en-GB" dirty="0" smtClean="0"/>
              <a:t>for </a:t>
            </a:r>
            <a:r>
              <a:rPr lang="en-GB" dirty="0"/>
              <a:t>shared use</a:t>
            </a:r>
          </a:p>
          <a:p>
            <a:endParaRPr lang="en-GB" dirty="0"/>
          </a:p>
          <a:p>
            <a:r>
              <a:rPr lang="en-GB" dirty="0"/>
              <a:t>Mix of traced routes </a:t>
            </a:r>
            <a:r>
              <a:rPr lang="en-GB" dirty="0" smtClean="0"/>
              <a:t>and</a:t>
            </a:r>
            <a:br>
              <a:rPr lang="en-GB" dirty="0" smtClean="0"/>
            </a:br>
            <a:r>
              <a:rPr lang="en-GB" dirty="0" smtClean="0"/>
              <a:t>uploaded </a:t>
            </a:r>
            <a:r>
              <a:rPr lang="en-GB" dirty="0"/>
              <a:t>GPS tracks</a:t>
            </a:r>
          </a:p>
          <a:p>
            <a:endParaRPr lang="en-GB" dirty="0"/>
          </a:p>
        </p:txBody>
      </p:sp>
      <p:sp>
        <p:nvSpPr>
          <p:cNvPr id="5" name="Footer Placeholder 4"/>
          <p:cNvSpPr>
            <a:spLocks noGrp="1"/>
          </p:cNvSpPr>
          <p:nvPr>
            <p:ph type="ftr" sz="quarter" idx="14"/>
          </p:nvPr>
        </p:nvSpPr>
        <p:spPr/>
        <p:txBody>
          <a:bodyPr/>
          <a:lstStyle/>
          <a:p>
            <a:r>
              <a:rPr lang="en-GB"/>
              <a:t>OFFICIAL</a:t>
            </a:r>
            <a:endParaRPr lang="en-GB" dirty="0"/>
          </a:p>
        </p:txBody>
      </p:sp>
      <p:pic>
        <p:nvPicPr>
          <p:cNvPr id="6" name="Picture 5" descr="C:\Users\JHarding\AppData\Local\Microsoft\Windows\Temporary Internet Files\Content.IE5\NHA7T7C4\28066838151_2dd0736073_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0"/>
            <a:ext cx="5148064" cy="6844178"/>
          </a:xfrm>
          <a:prstGeom prst="rect">
            <a:avLst/>
          </a:prstGeom>
          <a:noFill/>
          <a:ln w="3175">
            <a:solidFill>
              <a:schemeClr val="tx1"/>
            </a:solidFill>
          </a:ln>
          <a:effectLst>
            <a:outerShdw blurRad="50800" dist="38100" dir="2700000" algn="tl" rotWithShape="0">
              <a:prstClr val="black">
                <a:alpha val="40000"/>
              </a:prstClr>
            </a:outerShdw>
          </a:effectLst>
        </p:spPr>
      </p:pic>
      <p:pic>
        <p:nvPicPr>
          <p:cNvPr id="1026" name="Picture 2" descr="Image of devices running OS M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478" y="1700808"/>
            <a:ext cx="3749850" cy="124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198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Tell OS – </a:t>
            </a:r>
            <a:r>
              <a:rPr lang="en-GB" cap="none" dirty="0"/>
              <a:t>reporting of errors/omissions </a:t>
            </a:r>
          </a:p>
        </p:txBody>
      </p:sp>
      <p:sp>
        <p:nvSpPr>
          <p:cNvPr id="3" name="Text Placeholder 2"/>
          <p:cNvSpPr>
            <a:spLocks noGrp="1"/>
          </p:cNvSpPr>
          <p:nvPr>
            <p:ph type="body" sz="quarter" idx="12"/>
          </p:nvPr>
        </p:nvSpPr>
        <p:spPr>
          <a:xfrm>
            <a:off x="230832" y="1223992"/>
            <a:ext cx="8229600" cy="4437256"/>
          </a:xfrm>
        </p:spPr>
        <p:txBody>
          <a:bodyPr>
            <a:normAutofit/>
          </a:bodyPr>
          <a:lstStyle/>
          <a:p>
            <a:pPr fontAlgn="base"/>
            <a:r>
              <a:rPr lang="en-GB" dirty="0"/>
              <a:t>Tool:  A web map interface to enable reporting of </a:t>
            </a:r>
            <a:r>
              <a:rPr lang="en-GB" dirty="0" smtClean="0"/>
              <a:t>errors/omissions</a:t>
            </a:r>
          </a:p>
          <a:p>
            <a:pPr fontAlgn="base"/>
            <a:endParaRPr lang="en-GB" dirty="0"/>
          </a:p>
          <a:p>
            <a:pPr fontAlgn="base"/>
            <a:r>
              <a:rPr lang="en-GB" dirty="0"/>
              <a:t>Open to public sector users</a:t>
            </a:r>
          </a:p>
          <a:p>
            <a:pPr fontAlgn="base"/>
            <a:endParaRPr lang="en-GB" dirty="0"/>
          </a:p>
          <a:p>
            <a:pPr fontAlgn="base"/>
            <a:r>
              <a:rPr lang="en-GB" dirty="0"/>
              <a:t>Good use levels – </a:t>
            </a:r>
          </a:p>
          <a:p>
            <a:pPr fontAlgn="base"/>
            <a:r>
              <a:rPr lang="en-GB" dirty="0"/>
              <a:t>c200 reports/month</a:t>
            </a:r>
          </a:p>
          <a:p>
            <a:pPr fontAlgn="base"/>
            <a:endParaRPr lang="en-GB" dirty="0"/>
          </a:p>
          <a:p>
            <a:pPr fontAlgn="base"/>
            <a:r>
              <a:rPr lang="en-GB" dirty="0"/>
              <a:t>Process:</a:t>
            </a:r>
          </a:p>
          <a:p>
            <a:pPr marL="285750" indent="-285750" fontAlgn="base">
              <a:buFont typeface="Arial" panose="020B0604020202020204" pitchFamily="34" charset="0"/>
              <a:buChar char="•"/>
            </a:pPr>
            <a:r>
              <a:rPr lang="en-GB" dirty="0"/>
              <a:t>Select product</a:t>
            </a:r>
          </a:p>
          <a:p>
            <a:pPr marL="285750" indent="-285750" fontAlgn="base">
              <a:buFont typeface="Arial" panose="020B0604020202020204" pitchFamily="34" charset="0"/>
              <a:buChar char="•"/>
            </a:pPr>
            <a:r>
              <a:rPr lang="en-GB" dirty="0"/>
              <a:t>Find location</a:t>
            </a:r>
          </a:p>
          <a:p>
            <a:pPr marL="285750" indent="-285750" fontAlgn="base">
              <a:buFont typeface="Arial" panose="020B0604020202020204" pitchFamily="34" charset="0"/>
              <a:buChar char="•"/>
            </a:pPr>
            <a:r>
              <a:rPr lang="en-GB" dirty="0"/>
              <a:t>Submit data…… </a:t>
            </a:r>
          </a:p>
          <a:p>
            <a:endParaRPr lang="en-GB" dirty="0"/>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58215"/>
            <a:ext cx="5305494" cy="40863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484" y="1756395"/>
            <a:ext cx="6214269" cy="51016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0573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cap="none" dirty="0"/>
              <a:t>TELL OS</a:t>
            </a:r>
          </a:p>
        </p:txBody>
      </p:sp>
      <p:sp>
        <p:nvSpPr>
          <p:cNvPr id="3" name="Text Placeholder 2"/>
          <p:cNvSpPr>
            <a:spLocks noGrp="1"/>
          </p:cNvSpPr>
          <p:nvPr>
            <p:ph type="body" sz="quarter" idx="12"/>
          </p:nvPr>
        </p:nvSpPr>
        <p:spPr/>
        <p:txBody>
          <a:bodyPr/>
          <a:lstStyle/>
          <a:p>
            <a:pPr fontAlgn="base"/>
            <a:endParaRPr lang="en-GB" dirty="0"/>
          </a:p>
          <a:p>
            <a:pPr fontAlgn="base"/>
            <a:endParaRPr lang="en-GB" dirty="0"/>
          </a:p>
          <a:p>
            <a:endParaRPr lang="en-GB" dirty="0"/>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059103"/>
            <a:ext cx="6059790" cy="48792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611560" y="1072388"/>
            <a:ext cx="2304256" cy="4865930"/>
          </a:xfrm>
          <a:prstGeom prst="rect">
            <a:avLst/>
          </a:prstGeom>
        </p:spPr>
        <p:txBody>
          <a:bodyPr vert="horz" wrap="square" lIns="0" tIns="0" rIns="91440" bIns="0" rtlCol="0" anchor="t" anchorCtr="0">
            <a:normAutofit/>
          </a:bodyPr>
          <a:lstStyle/>
          <a:p>
            <a:endParaRPr lang="en-GB" sz="2500" dirty="0"/>
          </a:p>
        </p:txBody>
      </p:sp>
      <p:sp>
        <p:nvSpPr>
          <p:cNvPr id="9" name="TextBox 8"/>
          <p:cNvSpPr txBox="1"/>
          <p:nvPr/>
        </p:nvSpPr>
        <p:spPr>
          <a:xfrm>
            <a:off x="611560" y="1916832"/>
            <a:ext cx="2304256" cy="3672408"/>
          </a:xfrm>
          <a:prstGeom prst="rect">
            <a:avLst/>
          </a:prstGeom>
        </p:spPr>
        <p:txBody>
          <a:bodyPr vert="horz" wrap="square" lIns="0" tIns="0" rIns="91440" bIns="0" rtlCol="0" anchor="t" anchorCtr="0">
            <a:normAutofit/>
          </a:bodyPr>
          <a:lstStyle/>
          <a:p>
            <a:pPr marL="285750" indent="-285750" fontAlgn="base">
              <a:buFont typeface="Arial" panose="020B0604020202020204" pitchFamily="34" charset="0"/>
              <a:buChar char="•"/>
            </a:pPr>
            <a:r>
              <a:rPr lang="en-GB" dirty="0"/>
              <a:t>Contribution acknowledged +action taken</a:t>
            </a:r>
          </a:p>
          <a:p>
            <a:pPr marL="285750" indent="-285750" fontAlgn="base">
              <a:buFont typeface="Arial" panose="020B0604020202020204" pitchFamily="34" charset="0"/>
              <a:buChar char="•"/>
            </a:pPr>
            <a:endParaRPr lang="en-GB" dirty="0"/>
          </a:p>
          <a:p>
            <a:pPr marL="285750" indent="-285750" fontAlgn="base">
              <a:buFont typeface="Arial" panose="020B0604020202020204" pitchFamily="34" charset="0"/>
              <a:buChar char="•"/>
            </a:pPr>
            <a:r>
              <a:rPr lang="en-GB" dirty="0"/>
              <a:t>Data stored and feeds into job</a:t>
            </a:r>
            <a:br>
              <a:rPr lang="en-GB" dirty="0"/>
            </a:br>
            <a:r>
              <a:rPr lang="en-GB" dirty="0"/>
              <a:t>operations planning</a:t>
            </a:r>
          </a:p>
          <a:p>
            <a:pPr marL="285750" indent="-285750" fontAlgn="base">
              <a:buFont typeface="Arial" panose="020B0604020202020204" pitchFamily="34" charset="0"/>
              <a:buChar char="•"/>
            </a:pPr>
            <a:endParaRPr lang="en-GB" dirty="0"/>
          </a:p>
          <a:p>
            <a:pPr marL="285750" indent="-285750" fontAlgn="base">
              <a:buFont typeface="Arial" panose="020B0604020202020204" pitchFamily="34" charset="0"/>
              <a:buChar char="•"/>
            </a:pPr>
            <a:r>
              <a:rPr lang="en-GB" dirty="0"/>
              <a:t>Reported points viewable</a:t>
            </a:r>
            <a:br>
              <a:rPr lang="en-GB" dirty="0"/>
            </a:br>
            <a:r>
              <a:rPr lang="en-GB" dirty="0"/>
              <a:t>by users</a:t>
            </a:r>
          </a:p>
          <a:p>
            <a:endParaRPr lang="en-GB" sz="2500" dirty="0"/>
          </a:p>
        </p:txBody>
      </p:sp>
    </p:spTree>
    <p:extLst>
      <p:ext uri="{BB962C8B-B14F-4D97-AF65-F5344CB8AC3E}">
        <p14:creationId xmlns:p14="http://schemas.microsoft.com/office/powerpoint/2010/main" val="410169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MCA ‘</a:t>
            </a:r>
            <a:r>
              <a:rPr lang="en-GB" dirty="0" err="1"/>
              <a:t>Fintan</a:t>
            </a:r>
            <a:r>
              <a:rPr lang="en-GB" dirty="0"/>
              <a:t>’ –  </a:t>
            </a:r>
            <a:r>
              <a:rPr lang="en-GB" cap="none" dirty="0"/>
              <a:t>expert VGI on local names</a:t>
            </a:r>
            <a:endParaRPr lang="en-GB" dirty="0"/>
          </a:p>
        </p:txBody>
      </p:sp>
      <p:sp>
        <p:nvSpPr>
          <p:cNvPr id="3" name="Text Placeholder 2"/>
          <p:cNvSpPr>
            <a:spLocks noGrp="1"/>
          </p:cNvSpPr>
          <p:nvPr>
            <p:ph type="body" sz="quarter" idx="12"/>
          </p:nvPr>
        </p:nvSpPr>
        <p:spPr>
          <a:xfrm>
            <a:off x="450000" y="863952"/>
            <a:ext cx="8229600" cy="4437256"/>
          </a:xfrm>
        </p:spPr>
        <p:txBody>
          <a:bodyPr>
            <a:normAutofit/>
          </a:bodyPr>
          <a:lstStyle/>
          <a:p>
            <a:r>
              <a:rPr lang="en-GB" dirty="0"/>
              <a:t>Web map service application for coastguard knowledge of local names</a:t>
            </a:r>
          </a:p>
          <a:p>
            <a:endParaRPr lang="en-GB" dirty="0"/>
          </a:p>
          <a:p>
            <a:r>
              <a:rPr lang="en-GB" dirty="0"/>
              <a:t>Users: operators in </a:t>
            </a:r>
            <a:r>
              <a:rPr lang="en-GB" dirty="0" smtClean="0"/>
              <a:t>centralised control </a:t>
            </a:r>
            <a:r>
              <a:rPr lang="en-GB" dirty="0"/>
              <a:t>room for </a:t>
            </a:r>
            <a:r>
              <a:rPr lang="en-GB" dirty="0" smtClean="0"/>
              <a:t> search and rescue </a:t>
            </a:r>
            <a:r>
              <a:rPr lang="en-GB" dirty="0"/>
              <a:t>services</a:t>
            </a:r>
          </a:p>
          <a:p>
            <a:endParaRPr lang="en-GB" dirty="0"/>
          </a:p>
          <a:p>
            <a:r>
              <a:rPr lang="en-GB" dirty="0"/>
              <a:t>Also includes names </a:t>
            </a:r>
            <a:r>
              <a:rPr lang="en-GB" dirty="0" smtClean="0"/>
              <a:t>contributed by </a:t>
            </a:r>
            <a:r>
              <a:rPr lang="en-GB" dirty="0"/>
              <a:t>volunteer Coastguard </a:t>
            </a:r>
            <a:r>
              <a:rPr lang="en-GB" dirty="0" smtClean="0"/>
              <a:t> Officers</a:t>
            </a:r>
            <a:endParaRPr lang="en-GB" dirty="0"/>
          </a:p>
          <a:p>
            <a:endParaRPr lang="en-GB" dirty="0"/>
          </a:p>
          <a:p>
            <a:r>
              <a:rPr lang="en-GB" dirty="0"/>
              <a:t>Database </a:t>
            </a:r>
            <a:r>
              <a:rPr lang="en-GB" dirty="0" smtClean="0"/>
              <a:t>contains around </a:t>
            </a:r>
            <a:r>
              <a:rPr lang="en-GB" dirty="0"/>
              <a:t>6100 names with point, </a:t>
            </a:r>
            <a:r>
              <a:rPr lang="en-GB" dirty="0" smtClean="0"/>
              <a:t> line </a:t>
            </a:r>
            <a:r>
              <a:rPr lang="en-GB" dirty="0"/>
              <a:t>or </a:t>
            </a:r>
            <a:r>
              <a:rPr lang="en-GB" dirty="0" smtClean="0"/>
              <a:t>polygon location geometry </a:t>
            </a:r>
            <a:endParaRPr lang="en-GB" dirty="0"/>
          </a:p>
          <a:p>
            <a:endParaRPr lang="en-GB" dirty="0"/>
          </a:p>
          <a:p>
            <a:endParaRPr lang="en-GB" dirty="0"/>
          </a:p>
          <a:p>
            <a:endParaRPr lang="en-GB" dirty="0"/>
          </a:p>
        </p:txBody>
      </p:sp>
      <p:sp>
        <p:nvSpPr>
          <p:cNvPr id="5" name="Footer Placeholder 4"/>
          <p:cNvSpPr>
            <a:spLocks noGrp="1"/>
          </p:cNvSpPr>
          <p:nvPr>
            <p:ph type="ftr" sz="quarter" idx="14"/>
          </p:nvPr>
        </p:nvSpPr>
        <p:spPr/>
        <p:txBody>
          <a:bodyPr/>
          <a:lstStyle/>
          <a:p>
            <a:r>
              <a:rPr lang="en-GB"/>
              <a:t>OFFICIAL</a:t>
            </a:r>
            <a:endParaRPr lang="en-GB"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3040098"/>
            <a:ext cx="6141639" cy="383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041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panose="020F0502020204030204" pitchFamily="34" charset="0"/>
              </a:rPr>
              <a:t>Crowd-sourcing &amp; land rights in crofting communities</a:t>
            </a:r>
            <a:br>
              <a:rPr lang="en-US" dirty="0">
                <a:latin typeface="Calibri" panose="020F0502020204030204" pitchFamily="34" charset="0"/>
              </a:rPr>
            </a:br>
            <a:r>
              <a:rPr lang="en-US" dirty="0">
                <a:latin typeface="Calibri" panose="020F0502020204030204" pitchFamily="34" charset="0"/>
              </a:rPr>
              <a:t>Edinburgh</a:t>
            </a:r>
          </a:p>
        </p:txBody>
      </p:sp>
      <p:sp>
        <p:nvSpPr>
          <p:cNvPr id="4" name="Text Placeholder 3"/>
          <p:cNvSpPr>
            <a:spLocks noGrp="1"/>
          </p:cNvSpPr>
          <p:nvPr>
            <p:ph type="body" sz="quarter" idx="13"/>
          </p:nvPr>
        </p:nvSpPr>
        <p:spPr/>
        <p:txBody>
          <a:bodyPr/>
          <a:lstStyle/>
          <a:p>
            <a:endParaRPr lang="en-US"/>
          </a:p>
        </p:txBody>
      </p:sp>
      <p:sp>
        <p:nvSpPr>
          <p:cNvPr id="5" name="Footer Placeholder 4"/>
          <p:cNvSpPr>
            <a:spLocks noGrp="1"/>
          </p:cNvSpPr>
          <p:nvPr>
            <p:ph type="ftr" sz="quarter" idx="14"/>
          </p:nvPr>
        </p:nvSpPr>
        <p:spPr>
          <a:xfrm>
            <a:off x="7020272" y="6516588"/>
            <a:ext cx="2073600" cy="360000"/>
          </a:xfrm>
        </p:spPr>
        <p:txBody>
          <a:bodyPr/>
          <a:lstStyle/>
          <a:p>
            <a:r>
              <a:rPr lang="en-GB" dirty="0"/>
              <a:t>OFFICIAL</a:t>
            </a:r>
          </a:p>
        </p:txBody>
      </p:sp>
      <p:pic>
        <p:nvPicPr>
          <p:cNvPr id="6" name="Picture 5"/>
          <p:cNvPicPr/>
          <p:nvPr/>
        </p:nvPicPr>
        <p:blipFill rotWithShape="1">
          <a:blip r:embed="rId3"/>
          <a:srcRect l="1848" r="1498" b="685"/>
          <a:stretch/>
        </p:blipFill>
        <p:spPr bwMode="auto">
          <a:xfrm>
            <a:off x="179512" y="1109814"/>
            <a:ext cx="5363210" cy="4791075"/>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4788024" y="5144805"/>
            <a:ext cx="2066400" cy="1512168"/>
          </a:xfrm>
          <a:prstGeom prst="rect">
            <a:avLst/>
          </a:prstGeom>
          <a:ln>
            <a:noFill/>
          </a:ln>
        </p:spPr>
      </p:pic>
      <p:pic>
        <p:nvPicPr>
          <p:cNvPr id="11" name="Picture 10"/>
          <p:cNvPicPr/>
          <p:nvPr/>
        </p:nvPicPr>
        <p:blipFill rotWithShape="1">
          <a:blip r:embed="rId5" cstate="print">
            <a:extLst>
              <a:ext uri="{28A0092B-C50C-407E-A947-70E740481C1C}">
                <a14:useLocalDpi xmlns:a14="http://schemas.microsoft.com/office/drawing/2010/main" val="0"/>
              </a:ext>
            </a:extLst>
          </a:blip>
          <a:srcRect l="4918" t="8579" r="4738" b="3550"/>
          <a:stretch/>
        </p:blipFill>
        <p:spPr bwMode="auto">
          <a:xfrm>
            <a:off x="5724128" y="908720"/>
            <a:ext cx="3168351" cy="4357316"/>
          </a:xfrm>
          <a:prstGeom prst="rect">
            <a:avLst/>
          </a:prstGeom>
          <a:ln>
            <a:noFill/>
          </a:ln>
          <a:extLst>
            <a:ext uri="{53640926-AAD7-44D8-BBD7-CCE9431645EC}">
              <a14:shadowObscured xmlns:a14="http://schemas.microsoft.com/office/drawing/2010/main"/>
            </a:ext>
          </a:extLst>
        </p:spPr>
      </p:pic>
      <p:sp>
        <p:nvSpPr>
          <p:cNvPr id="12" name="Rectangle 11"/>
          <p:cNvSpPr/>
          <p:nvPr/>
        </p:nvSpPr>
        <p:spPr>
          <a:xfrm>
            <a:off x="7524027" y="5499229"/>
            <a:ext cx="1674754" cy="954107"/>
          </a:xfrm>
          <a:prstGeom prst="rect">
            <a:avLst/>
          </a:prstGeom>
        </p:spPr>
        <p:txBody>
          <a:bodyPr wrap="none">
            <a:spAutoFit/>
          </a:bodyPr>
          <a:lstStyle/>
          <a:p>
            <a:pPr algn="r"/>
            <a:r>
              <a:rPr lang="en-GB" sz="1400" dirty="0">
                <a:solidFill>
                  <a:srgbClr val="000000"/>
                </a:solidFill>
                <a:latin typeface="Calibri Light" charset="0"/>
                <a:ea typeface="Calibri Light" charset="0"/>
                <a:cs typeface="Calibri Light" charset="0"/>
              </a:rPr>
              <a:t>Courtesy of</a:t>
            </a:r>
            <a:br>
              <a:rPr lang="en-GB" sz="1400" dirty="0">
                <a:solidFill>
                  <a:srgbClr val="000000"/>
                </a:solidFill>
                <a:latin typeface="Calibri Light" charset="0"/>
                <a:ea typeface="Calibri Light" charset="0"/>
                <a:cs typeface="Calibri Light" charset="0"/>
              </a:rPr>
            </a:br>
            <a:r>
              <a:rPr lang="en-GB" sz="1400" dirty="0">
                <a:solidFill>
                  <a:srgbClr val="000000"/>
                </a:solidFill>
                <a:latin typeface="Calibri Light" charset="0"/>
                <a:ea typeface="Calibri Light" charset="0"/>
                <a:cs typeface="Calibri Light" charset="0"/>
              </a:rPr>
              <a:t> Rica DUCHATEAU</a:t>
            </a:r>
            <a:br>
              <a:rPr lang="en-GB" sz="1400" dirty="0">
                <a:solidFill>
                  <a:srgbClr val="000000"/>
                </a:solidFill>
                <a:latin typeface="Calibri Light" charset="0"/>
                <a:ea typeface="Calibri Light" charset="0"/>
                <a:cs typeface="Calibri Light" charset="0"/>
              </a:rPr>
            </a:br>
            <a:r>
              <a:rPr lang="en-GB" sz="1400" dirty="0">
                <a:solidFill>
                  <a:srgbClr val="000000"/>
                </a:solidFill>
                <a:latin typeface="Calibri Light" charset="0"/>
                <a:ea typeface="Calibri Light" charset="0"/>
                <a:cs typeface="Calibri Light" charset="0"/>
              </a:rPr>
              <a:t>William MACKANESS</a:t>
            </a:r>
            <a:br>
              <a:rPr lang="en-GB" sz="1400" dirty="0">
                <a:solidFill>
                  <a:srgbClr val="000000"/>
                </a:solidFill>
                <a:latin typeface="Calibri Light" charset="0"/>
                <a:ea typeface="Calibri Light" charset="0"/>
                <a:cs typeface="Calibri Light" charset="0"/>
              </a:rPr>
            </a:br>
            <a:r>
              <a:rPr lang="en-GB" sz="1400" dirty="0">
                <a:solidFill>
                  <a:srgbClr val="000000"/>
                </a:solidFill>
                <a:latin typeface="Calibri Light" charset="0"/>
                <a:ea typeface="Calibri Light" charset="0"/>
                <a:cs typeface="Calibri Light" charset="0"/>
              </a:rPr>
              <a:t>Edinburgh </a:t>
            </a:r>
            <a:r>
              <a:rPr lang="en-GB" sz="1400" dirty="0" err="1">
                <a:solidFill>
                  <a:srgbClr val="000000"/>
                </a:solidFill>
                <a:latin typeface="Calibri Light" charset="0"/>
                <a:ea typeface="Calibri Light" charset="0"/>
                <a:cs typeface="Calibri Light" charset="0"/>
              </a:rPr>
              <a:t>Uni</a:t>
            </a:r>
            <a:endParaRPr lang="en-US" sz="1400" dirty="0">
              <a:latin typeface="Calibri Light" charset="0"/>
              <a:ea typeface="Calibri Light" charset="0"/>
              <a:cs typeface="Calibri Light" charset="0"/>
            </a:endParaRPr>
          </a:p>
        </p:txBody>
      </p:sp>
    </p:spTree>
    <p:extLst>
      <p:ext uri="{BB962C8B-B14F-4D97-AF65-F5344CB8AC3E}">
        <p14:creationId xmlns:p14="http://schemas.microsoft.com/office/powerpoint/2010/main" val="5587762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Zooniverse</a:t>
            </a:r>
            <a:r>
              <a:rPr lang="en-GB" dirty="0"/>
              <a:t> project</a:t>
            </a:r>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pic>
        <p:nvPicPr>
          <p:cNvPr id="8" name="Picture 7"/>
          <p:cNvPicPr/>
          <p:nvPr/>
        </p:nvPicPr>
        <p:blipFill>
          <a:blip r:embed="rId3"/>
          <a:stretch>
            <a:fillRect/>
          </a:stretch>
        </p:blipFill>
        <p:spPr>
          <a:xfrm>
            <a:off x="517511" y="1628801"/>
            <a:ext cx="8094578" cy="3747422"/>
          </a:xfrm>
          <a:prstGeom prst="rect">
            <a:avLst/>
          </a:prstGeom>
        </p:spPr>
      </p:pic>
    </p:spTree>
    <p:extLst>
      <p:ext uri="{BB962C8B-B14F-4D97-AF65-F5344CB8AC3E}">
        <p14:creationId xmlns:p14="http://schemas.microsoft.com/office/powerpoint/2010/main" val="1606647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Outline</a:t>
            </a:r>
          </a:p>
        </p:txBody>
      </p:sp>
      <p:sp>
        <p:nvSpPr>
          <p:cNvPr id="3" name="Text Placeholder 2"/>
          <p:cNvSpPr>
            <a:spLocks noGrp="1"/>
          </p:cNvSpPr>
          <p:nvPr>
            <p:ph type="body" sz="quarter" idx="12"/>
          </p:nvPr>
        </p:nvSpPr>
        <p:spPr/>
        <p:txBody>
          <a:bodyPr/>
          <a:lstStyle/>
          <a:p>
            <a:endParaRPr lang="en-GB" dirty="0"/>
          </a:p>
          <a:p>
            <a:endParaRPr lang="en-GB" dirty="0"/>
          </a:p>
          <a:p>
            <a:r>
              <a:rPr lang="en-GB" dirty="0"/>
              <a:t>Context - Data quality and Ordnance Survey workflow</a:t>
            </a:r>
          </a:p>
          <a:p>
            <a:endParaRPr lang="en-GB" dirty="0"/>
          </a:p>
          <a:p>
            <a:r>
              <a:rPr lang="en-GB" dirty="0"/>
              <a:t>VGI and quality in current products and applications</a:t>
            </a:r>
          </a:p>
          <a:p>
            <a:endParaRPr lang="en-GB" dirty="0"/>
          </a:p>
          <a:p>
            <a:r>
              <a:rPr lang="en-GB" dirty="0"/>
              <a:t>Research – applying VGI approaches</a:t>
            </a:r>
          </a:p>
          <a:p>
            <a:endParaRPr lang="en-GB" dirty="0"/>
          </a:p>
          <a:p>
            <a:endParaRPr lang="en-GB" dirty="0"/>
          </a:p>
          <a:p>
            <a:endParaRPr lang="en-GB" dirty="0"/>
          </a:p>
          <a:p>
            <a:endParaRPr lang="en-GB" dirty="0"/>
          </a:p>
          <a:p>
            <a:endParaRPr lang="en-GB" dirty="0"/>
          </a:p>
          <a:p>
            <a:endParaRPr lang="en-GB" dirty="0"/>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67337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360363"/>
            <a:ext cx="8229600" cy="404812"/>
          </a:xfrm>
        </p:spPr>
        <p:txBody>
          <a:bodyPr/>
          <a:lstStyle/>
          <a:p>
            <a:pPr eaLnBrk="1" fontAlgn="auto" hangingPunct="1">
              <a:spcAft>
                <a:spcPts val="0"/>
              </a:spcAft>
              <a:defRPr/>
            </a:pPr>
            <a:r>
              <a:rPr lang="en-GB" dirty="0">
                <a:solidFill>
                  <a:srgbClr val="7030A0"/>
                </a:solidFill>
              </a:rPr>
              <a:t>Applications chosen for trial</a:t>
            </a:r>
          </a:p>
        </p:txBody>
      </p:sp>
      <p:sp>
        <p:nvSpPr>
          <p:cNvPr id="36867" name="Text Placeholder 2"/>
          <p:cNvSpPr>
            <a:spLocks noGrp="1"/>
          </p:cNvSpPr>
          <p:nvPr>
            <p:ph type="body" sz="quarter" idx="12"/>
          </p:nvPr>
        </p:nvSpPr>
        <p:spPr bwMode="auto">
          <a:xfrm>
            <a:off x="449263" y="1295400"/>
            <a:ext cx="8229600" cy="4437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compatLnSpc="1">
            <a:prstTxWarp prst="textNoShape">
              <a:avLst/>
            </a:prstTxWarp>
          </a:bodyPr>
          <a:lstStyle/>
          <a:p>
            <a:pPr marL="285750" indent="-285750" eaLnBrk="1" hangingPunct="1">
              <a:buFontTx/>
              <a:buChar char="•"/>
            </a:pPr>
            <a:r>
              <a:rPr lang="en-GB" altLang="en-US"/>
              <a:t>Street furniture</a:t>
            </a:r>
          </a:p>
          <a:p>
            <a:pPr marL="285750" indent="-285750" eaLnBrk="1" hangingPunct="1">
              <a:buFontTx/>
              <a:buChar char="•"/>
            </a:pPr>
            <a:endParaRPr lang="en-GB" altLang="en-US"/>
          </a:p>
          <a:p>
            <a:pPr marL="285750" indent="-285750" eaLnBrk="1" hangingPunct="1">
              <a:buFontTx/>
              <a:buChar char="•"/>
            </a:pPr>
            <a:endParaRPr lang="en-GB" altLang="en-US"/>
          </a:p>
          <a:p>
            <a:pPr marL="285750" indent="-285750" eaLnBrk="1" hangingPunct="1">
              <a:buFontTx/>
              <a:buChar char="•"/>
            </a:pPr>
            <a:endParaRPr lang="en-GB" altLang="en-US"/>
          </a:p>
          <a:p>
            <a:pPr marL="285750" indent="-285750" eaLnBrk="1" hangingPunct="1">
              <a:buFontTx/>
              <a:buChar char="•"/>
            </a:pPr>
            <a:endParaRPr lang="en-GB" altLang="en-US"/>
          </a:p>
          <a:p>
            <a:pPr marL="285750" indent="-285750" eaLnBrk="1" hangingPunct="1">
              <a:buFontTx/>
              <a:buChar char="•"/>
            </a:pPr>
            <a:endParaRPr lang="en-GB" altLang="en-US"/>
          </a:p>
          <a:p>
            <a:pPr marL="285750" indent="-285750" eaLnBrk="1" hangingPunct="1">
              <a:buFontTx/>
              <a:buChar char="•"/>
            </a:pPr>
            <a:endParaRPr lang="en-GB" altLang="en-US"/>
          </a:p>
          <a:p>
            <a:pPr marL="285750" indent="-285750" eaLnBrk="1" hangingPunct="1">
              <a:buFontTx/>
              <a:buChar char="•"/>
            </a:pPr>
            <a:endParaRPr lang="en-GB" altLang="en-US"/>
          </a:p>
          <a:p>
            <a:pPr marL="285750" indent="-285750" eaLnBrk="1" hangingPunct="1">
              <a:buFontTx/>
              <a:buChar char="•"/>
            </a:pPr>
            <a:r>
              <a:rPr lang="en-GB" altLang="en-US"/>
              <a:t>Business names</a:t>
            </a:r>
          </a:p>
          <a:p>
            <a:pPr marL="285750" indent="-285750" eaLnBrk="1" hangingPunct="1">
              <a:buFontTx/>
              <a:buChar char="•"/>
            </a:pPr>
            <a:endParaRPr lang="en-GB" altLang="en-US"/>
          </a:p>
          <a:p>
            <a:pPr marL="285750" indent="-285750" eaLnBrk="1" hangingPunct="1">
              <a:buFontTx/>
              <a:buChar char="•"/>
            </a:pPr>
            <a:endParaRPr lang="en-GB" altLang="en-US"/>
          </a:p>
          <a:p>
            <a:pPr marL="285750" indent="-285750" eaLnBrk="1" hangingPunct="1">
              <a:buFontTx/>
              <a:buChar char="•"/>
            </a:pPr>
            <a:endParaRPr lang="en-GB" altLang="en-US"/>
          </a:p>
          <a:p>
            <a:pPr marL="285750" indent="-285750" eaLnBrk="1" hangingPunct="1">
              <a:buFontTx/>
              <a:buChar char="•"/>
            </a:pPr>
            <a:endParaRPr lang="en-GB" altLang="en-US"/>
          </a:p>
        </p:txBody>
      </p:sp>
      <p:sp>
        <p:nvSpPr>
          <p:cNvPr id="36868" name="Text Placeholder 3"/>
          <p:cNvSpPr>
            <a:spLocks noGrp="1"/>
          </p:cNvSpPr>
          <p:nvPr>
            <p:ph type="body" sz="quarter" idx="13"/>
          </p:nvPr>
        </p:nvSpPr>
        <p:spPr bwMode="auto">
          <a:xfrm>
            <a:off x="2214563" y="6245225"/>
            <a:ext cx="2894012"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endParaRPr lang="en-GB" altLang="en-US"/>
          </a:p>
        </p:txBody>
      </p:sp>
      <p:sp>
        <p:nvSpPr>
          <p:cNvPr id="36869"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eaLnBrk="0" fontAlgn="base" hangingPunct="0">
              <a:spcBef>
                <a:spcPct val="0"/>
              </a:spcBef>
              <a:spcAft>
                <a:spcPct val="0"/>
              </a:spcAft>
              <a:defRPr>
                <a:solidFill>
                  <a:schemeClr val="tx1"/>
                </a:solidFill>
                <a:latin typeface="Source Sans Pro" panose="020B0503030403020204" pitchFamily="34" charset="0"/>
              </a:defRPr>
            </a:lvl6pPr>
            <a:lvl7pPr marL="2971800" indent="-228600" eaLnBrk="0" fontAlgn="base" hangingPunct="0">
              <a:spcBef>
                <a:spcPct val="0"/>
              </a:spcBef>
              <a:spcAft>
                <a:spcPct val="0"/>
              </a:spcAft>
              <a:defRPr>
                <a:solidFill>
                  <a:schemeClr val="tx1"/>
                </a:solidFill>
                <a:latin typeface="Source Sans Pro" panose="020B0503030403020204" pitchFamily="34" charset="0"/>
              </a:defRPr>
            </a:lvl7pPr>
            <a:lvl8pPr marL="3429000" indent="-228600" eaLnBrk="0" fontAlgn="base" hangingPunct="0">
              <a:spcBef>
                <a:spcPct val="0"/>
              </a:spcBef>
              <a:spcAft>
                <a:spcPct val="0"/>
              </a:spcAft>
              <a:defRPr>
                <a:solidFill>
                  <a:schemeClr val="tx1"/>
                </a:solidFill>
                <a:latin typeface="Source Sans Pro" panose="020B0503030403020204" pitchFamily="34" charset="0"/>
              </a:defRPr>
            </a:lvl8pPr>
            <a:lvl9pPr marL="3886200" indent="-228600" eaLnBrk="0" fontAlgn="base" hangingPunct="0">
              <a:spcBef>
                <a:spcPct val="0"/>
              </a:spcBef>
              <a:spcAft>
                <a:spcPct val="0"/>
              </a:spcAft>
              <a:defRPr>
                <a:solidFill>
                  <a:schemeClr val="tx1"/>
                </a:solidFill>
                <a:latin typeface="Source Sans Pro" panose="020B0503030403020204" pitchFamily="34" charset="0"/>
              </a:defRPr>
            </a:lvl9pPr>
          </a:lstStyle>
          <a:p>
            <a:pPr fontAlgn="base">
              <a:spcBef>
                <a:spcPct val="0"/>
              </a:spcBef>
              <a:spcAft>
                <a:spcPct val="0"/>
              </a:spcAft>
            </a:pPr>
            <a:r>
              <a:rPr lang="en-GB" altLang="en-US"/>
              <a:t>[insert protective marking - see QSP 032]</a:t>
            </a:r>
          </a:p>
        </p:txBody>
      </p:sp>
      <p:pic>
        <p:nvPicPr>
          <p:cNvPr id="6" name="Picture 5"/>
          <p:cNvPicPr/>
          <p:nvPr/>
        </p:nvPicPr>
        <p:blipFill>
          <a:blip r:embed="rId3"/>
          <a:stretch>
            <a:fillRect/>
          </a:stretch>
        </p:blipFill>
        <p:spPr>
          <a:xfrm>
            <a:off x="755650" y="1628775"/>
            <a:ext cx="1871663" cy="1800225"/>
          </a:xfrm>
          <a:prstGeom prst="rect">
            <a:avLst/>
          </a:prstGeom>
          <a:ln>
            <a:solidFill>
              <a:schemeClr val="bg1">
                <a:lumMod val="65000"/>
              </a:schemeClr>
            </a:solidFill>
          </a:ln>
        </p:spPr>
      </p:pic>
      <p:pic>
        <p:nvPicPr>
          <p:cNvPr id="7" name="Picture 6"/>
          <p:cNvPicPr/>
          <p:nvPr/>
        </p:nvPicPr>
        <p:blipFill>
          <a:blip r:embed="rId4"/>
          <a:stretch>
            <a:fillRect/>
          </a:stretch>
        </p:blipFill>
        <p:spPr>
          <a:xfrm>
            <a:off x="2771775" y="1628775"/>
            <a:ext cx="1728788" cy="1800225"/>
          </a:xfrm>
          <a:prstGeom prst="rect">
            <a:avLst/>
          </a:prstGeom>
          <a:ln>
            <a:solidFill>
              <a:schemeClr val="bg1">
                <a:lumMod val="65000"/>
              </a:schemeClr>
            </a:solidFill>
          </a:ln>
        </p:spPr>
      </p:pic>
      <p:pic>
        <p:nvPicPr>
          <p:cNvPr id="8" name="Picture 7"/>
          <p:cNvPicPr/>
          <p:nvPr/>
        </p:nvPicPr>
        <p:blipFill>
          <a:blip r:embed="rId5"/>
          <a:stretch>
            <a:fillRect/>
          </a:stretch>
        </p:blipFill>
        <p:spPr>
          <a:xfrm>
            <a:off x="4643438" y="1628775"/>
            <a:ext cx="1728787" cy="1800225"/>
          </a:xfrm>
          <a:prstGeom prst="rect">
            <a:avLst/>
          </a:prstGeom>
          <a:ln>
            <a:solidFill>
              <a:schemeClr val="bg1">
                <a:lumMod val="65000"/>
              </a:schemeClr>
            </a:solidFill>
          </a:ln>
        </p:spPr>
      </p:pic>
      <p:pic>
        <p:nvPicPr>
          <p:cNvPr id="36873" name="Picture 8"/>
          <p:cNvPicPr>
            <a:picLocks noChangeAspect="1" noChangeArrowheads="1"/>
          </p:cNvPicPr>
          <p:nvPr/>
        </p:nvPicPr>
        <p:blipFill>
          <a:blip r:embed="rId6">
            <a:extLst>
              <a:ext uri="{28A0092B-C50C-407E-A947-70E740481C1C}">
                <a14:useLocalDpi xmlns:a14="http://schemas.microsoft.com/office/drawing/2010/main" val="0"/>
              </a:ext>
            </a:extLst>
          </a:blip>
          <a:srcRect l="8334" r="8305" b="9091"/>
          <a:stretch>
            <a:fillRect/>
          </a:stretch>
        </p:blipFill>
        <p:spPr bwMode="auto">
          <a:xfrm>
            <a:off x="755650" y="4149725"/>
            <a:ext cx="18716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9"/>
          <p:cNvPicPr>
            <a:picLocks noChangeAspect="1" noChangeArrowheads="1"/>
          </p:cNvPicPr>
          <p:nvPr/>
        </p:nvPicPr>
        <p:blipFill>
          <a:blip r:embed="rId7">
            <a:extLst>
              <a:ext uri="{28A0092B-C50C-407E-A947-70E740481C1C}">
                <a14:useLocalDpi xmlns:a14="http://schemas.microsoft.com/office/drawing/2010/main" val="0"/>
              </a:ext>
            </a:extLst>
          </a:blip>
          <a:srcRect l="3815" r="6070"/>
          <a:stretch>
            <a:fillRect/>
          </a:stretch>
        </p:blipFill>
        <p:spPr bwMode="auto">
          <a:xfrm>
            <a:off x="2757488" y="4149725"/>
            <a:ext cx="17430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0"/>
          <p:cNvPicPr>
            <a:picLocks noChangeAspect="1" noChangeArrowheads="1"/>
          </p:cNvPicPr>
          <p:nvPr/>
        </p:nvPicPr>
        <p:blipFill>
          <a:blip r:embed="rId8">
            <a:extLst>
              <a:ext uri="{28A0092B-C50C-407E-A947-70E740481C1C}">
                <a14:useLocalDpi xmlns:a14="http://schemas.microsoft.com/office/drawing/2010/main" val="0"/>
              </a:ext>
            </a:extLst>
          </a:blip>
          <a:srcRect l="8653" r="6534"/>
          <a:stretch>
            <a:fillRect/>
          </a:stretch>
        </p:blipFill>
        <p:spPr bwMode="auto">
          <a:xfrm>
            <a:off x="4629150" y="4149725"/>
            <a:ext cx="18669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621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360363"/>
            <a:ext cx="8229600" cy="404812"/>
          </a:xfrm>
        </p:spPr>
        <p:txBody>
          <a:bodyPr/>
          <a:lstStyle/>
          <a:p>
            <a:pPr eaLnBrk="1" fontAlgn="auto" hangingPunct="1">
              <a:spcAft>
                <a:spcPts val="0"/>
              </a:spcAft>
              <a:defRPr/>
            </a:pPr>
            <a:r>
              <a:rPr lang="en-GB" dirty="0">
                <a:solidFill>
                  <a:srgbClr val="7030A0"/>
                </a:solidFill>
              </a:rPr>
              <a:t>Available Ground-Based Imagery</a:t>
            </a:r>
          </a:p>
        </p:txBody>
      </p:sp>
      <p:sp>
        <p:nvSpPr>
          <p:cNvPr id="37892" name="Text Placeholder 3"/>
          <p:cNvSpPr>
            <a:spLocks noGrp="1"/>
          </p:cNvSpPr>
          <p:nvPr>
            <p:ph type="body" sz="quarter" idx="13"/>
          </p:nvPr>
        </p:nvSpPr>
        <p:spPr bwMode="auto">
          <a:xfrm>
            <a:off x="2214563" y="6245225"/>
            <a:ext cx="2894012"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endParaRPr lang="en-GB" altLang="en-US"/>
          </a:p>
        </p:txBody>
      </p:sp>
      <p:sp>
        <p:nvSpPr>
          <p:cNvPr id="37893"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eaLnBrk="0" fontAlgn="base" hangingPunct="0">
              <a:spcBef>
                <a:spcPct val="0"/>
              </a:spcBef>
              <a:spcAft>
                <a:spcPct val="0"/>
              </a:spcAft>
              <a:defRPr>
                <a:solidFill>
                  <a:schemeClr val="tx1"/>
                </a:solidFill>
                <a:latin typeface="Source Sans Pro" panose="020B0503030403020204" pitchFamily="34" charset="0"/>
              </a:defRPr>
            </a:lvl6pPr>
            <a:lvl7pPr marL="2971800" indent="-228600" eaLnBrk="0" fontAlgn="base" hangingPunct="0">
              <a:spcBef>
                <a:spcPct val="0"/>
              </a:spcBef>
              <a:spcAft>
                <a:spcPct val="0"/>
              </a:spcAft>
              <a:defRPr>
                <a:solidFill>
                  <a:schemeClr val="tx1"/>
                </a:solidFill>
                <a:latin typeface="Source Sans Pro" panose="020B0503030403020204" pitchFamily="34" charset="0"/>
              </a:defRPr>
            </a:lvl7pPr>
            <a:lvl8pPr marL="3429000" indent="-228600" eaLnBrk="0" fontAlgn="base" hangingPunct="0">
              <a:spcBef>
                <a:spcPct val="0"/>
              </a:spcBef>
              <a:spcAft>
                <a:spcPct val="0"/>
              </a:spcAft>
              <a:defRPr>
                <a:solidFill>
                  <a:schemeClr val="tx1"/>
                </a:solidFill>
                <a:latin typeface="Source Sans Pro" panose="020B0503030403020204" pitchFamily="34" charset="0"/>
              </a:defRPr>
            </a:lvl8pPr>
            <a:lvl9pPr marL="3886200" indent="-228600" eaLnBrk="0" fontAlgn="base" hangingPunct="0">
              <a:spcBef>
                <a:spcPct val="0"/>
              </a:spcBef>
              <a:spcAft>
                <a:spcPct val="0"/>
              </a:spcAft>
              <a:defRPr>
                <a:solidFill>
                  <a:schemeClr val="tx1"/>
                </a:solidFill>
                <a:latin typeface="Source Sans Pro" panose="020B0503030403020204" pitchFamily="34" charset="0"/>
              </a:defRPr>
            </a:lvl9pPr>
          </a:lstStyle>
          <a:p>
            <a:pPr fontAlgn="base">
              <a:spcBef>
                <a:spcPct val="0"/>
              </a:spcBef>
              <a:spcAft>
                <a:spcPct val="0"/>
              </a:spcAft>
            </a:pPr>
            <a:r>
              <a:rPr lang="en-GB" altLang="en-US"/>
              <a:t>[insert protective marking - see QSP 032]</a:t>
            </a:r>
          </a:p>
        </p:txBody>
      </p:sp>
      <p:pic>
        <p:nvPicPr>
          <p:cNvPr id="3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8" y="1176338"/>
            <a:ext cx="602615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 descr="http://tse1.mm.bing.net/th?&amp;id=OIP.M957366edff270c15c819ba9a0c3940c4o0&amp;w=300&amp;h=262&amp;c=0&amp;pid=1.9&amp;rs=0&amp;p=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863" y="971550"/>
            <a:ext cx="2260600" cy="191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3716338"/>
            <a:ext cx="244951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1572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360363"/>
            <a:ext cx="8229600" cy="404812"/>
          </a:xfrm>
        </p:spPr>
        <p:txBody>
          <a:bodyPr/>
          <a:lstStyle/>
          <a:p>
            <a:pPr eaLnBrk="1" fontAlgn="auto" hangingPunct="1">
              <a:spcAft>
                <a:spcPts val="0"/>
              </a:spcAft>
              <a:defRPr/>
            </a:pPr>
            <a:r>
              <a:rPr lang="en-GB" dirty="0">
                <a:solidFill>
                  <a:srgbClr val="7030A0"/>
                </a:solidFill>
              </a:rPr>
              <a:t>How it works</a:t>
            </a:r>
            <a:endParaRPr lang="en-GB" dirty="0"/>
          </a:p>
        </p:txBody>
      </p:sp>
      <p:sp>
        <p:nvSpPr>
          <p:cNvPr id="39939" name="Text Placeholder 2"/>
          <p:cNvSpPr>
            <a:spLocks noGrp="1"/>
          </p:cNvSpPr>
          <p:nvPr>
            <p:ph type="body" sz="quarter" idx="12"/>
          </p:nvPr>
        </p:nvSpPr>
        <p:spPr bwMode="auto">
          <a:xfrm>
            <a:off x="449263" y="1295400"/>
            <a:ext cx="8229600" cy="4437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compatLnSpc="1">
            <a:prstTxWarp prst="textNoShape">
              <a:avLst/>
            </a:prstTxWarp>
          </a:bodyPr>
          <a:lstStyle/>
          <a:p>
            <a:pPr eaLnBrk="1" hangingPunct="1"/>
            <a:endParaRPr lang="en-GB" altLang="en-US"/>
          </a:p>
        </p:txBody>
      </p:sp>
      <p:sp>
        <p:nvSpPr>
          <p:cNvPr id="39940" name="Text Placeholder 3"/>
          <p:cNvSpPr>
            <a:spLocks noGrp="1"/>
          </p:cNvSpPr>
          <p:nvPr>
            <p:ph type="body" sz="quarter" idx="13"/>
          </p:nvPr>
        </p:nvSpPr>
        <p:spPr bwMode="auto">
          <a:xfrm>
            <a:off x="2214563" y="6245225"/>
            <a:ext cx="2894012"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endParaRPr lang="en-GB" altLang="en-US"/>
          </a:p>
        </p:txBody>
      </p:sp>
      <p:sp>
        <p:nvSpPr>
          <p:cNvPr id="39941"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eaLnBrk="0" fontAlgn="base" hangingPunct="0">
              <a:spcBef>
                <a:spcPct val="0"/>
              </a:spcBef>
              <a:spcAft>
                <a:spcPct val="0"/>
              </a:spcAft>
              <a:defRPr>
                <a:solidFill>
                  <a:schemeClr val="tx1"/>
                </a:solidFill>
                <a:latin typeface="Source Sans Pro" panose="020B0503030403020204" pitchFamily="34" charset="0"/>
              </a:defRPr>
            </a:lvl6pPr>
            <a:lvl7pPr marL="2971800" indent="-228600" eaLnBrk="0" fontAlgn="base" hangingPunct="0">
              <a:spcBef>
                <a:spcPct val="0"/>
              </a:spcBef>
              <a:spcAft>
                <a:spcPct val="0"/>
              </a:spcAft>
              <a:defRPr>
                <a:solidFill>
                  <a:schemeClr val="tx1"/>
                </a:solidFill>
                <a:latin typeface="Source Sans Pro" panose="020B0503030403020204" pitchFamily="34" charset="0"/>
              </a:defRPr>
            </a:lvl7pPr>
            <a:lvl8pPr marL="3429000" indent="-228600" eaLnBrk="0" fontAlgn="base" hangingPunct="0">
              <a:spcBef>
                <a:spcPct val="0"/>
              </a:spcBef>
              <a:spcAft>
                <a:spcPct val="0"/>
              </a:spcAft>
              <a:defRPr>
                <a:solidFill>
                  <a:schemeClr val="tx1"/>
                </a:solidFill>
                <a:latin typeface="Source Sans Pro" panose="020B0503030403020204" pitchFamily="34" charset="0"/>
              </a:defRPr>
            </a:lvl8pPr>
            <a:lvl9pPr marL="3886200" indent="-228600" eaLnBrk="0" fontAlgn="base" hangingPunct="0">
              <a:spcBef>
                <a:spcPct val="0"/>
              </a:spcBef>
              <a:spcAft>
                <a:spcPct val="0"/>
              </a:spcAft>
              <a:defRPr>
                <a:solidFill>
                  <a:schemeClr val="tx1"/>
                </a:solidFill>
                <a:latin typeface="Source Sans Pro" panose="020B0503030403020204" pitchFamily="34" charset="0"/>
              </a:defRPr>
            </a:lvl9pPr>
          </a:lstStyle>
          <a:p>
            <a:pPr fontAlgn="base">
              <a:spcBef>
                <a:spcPct val="0"/>
              </a:spcBef>
              <a:spcAft>
                <a:spcPct val="0"/>
              </a:spcAft>
            </a:pPr>
            <a:r>
              <a:rPr lang="en-GB" altLang="en-US"/>
              <a:t>[insert protective marking - see QSP 032]</a:t>
            </a:r>
          </a:p>
        </p:txBody>
      </p:sp>
      <p:pic>
        <p:nvPicPr>
          <p:cNvPr id="3994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563" y="1052513"/>
            <a:ext cx="82645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080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360363"/>
            <a:ext cx="8229600" cy="404812"/>
          </a:xfrm>
        </p:spPr>
        <p:txBody>
          <a:bodyPr/>
          <a:lstStyle/>
          <a:p>
            <a:pPr eaLnBrk="1" fontAlgn="auto" hangingPunct="1">
              <a:spcAft>
                <a:spcPts val="0"/>
              </a:spcAft>
              <a:defRPr/>
            </a:pPr>
            <a:r>
              <a:rPr lang="en-GB" dirty="0">
                <a:solidFill>
                  <a:srgbClr val="7030A0"/>
                </a:solidFill>
              </a:rPr>
              <a:t>How it works</a:t>
            </a:r>
          </a:p>
        </p:txBody>
      </p:sp>
      <p:sp>
        <p:nvSpPr>
          <p:cNvPr id="40963" name="Text Placeholder 2"/>
          <p:cNvSpPr>
            <a:spLocks noGrp="1"/>
          </p:cNvSpPr>
          <p:nvPr>
            <p:ph type="body" sz="quarter" idx="12"/>
          </p:nvPr>
        </p:nvSpPr>
        <p:spPr bwMode="auto">
          <a:xfrm>
            <a:off x="449263" y="1295400"/>
            <a:ext cx="8229600" cy="4437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compatLnSpc="1">
            <a:prstTxWarp prst="textNoShape">
              <a:avLst/>
            </a:prstTxWarp>
          </a:bodyPr>
          <a:lstStyle/>
          <a:p>
            <a:pPr eaLnBrk="1" hangingPunct="1"/>
            <a:endParaRPr lang="en-GB" altLang="en-US"/>
          </a:p>
        </p:txBody>
      </p:sp>
      <p:sp>
        <p:nvSpPr>
          <p:cNvPr id="40964" name="Text Placeholder 3"/>
          <p:cNvSpPr>
            <a:spLocks noGrp="1"/>
          </p:cNvSpPr>
          <p:nvPr>
            <p:ph type="body" sz="quarter" idx="13"/>
          </p:nvPr>
        </p:nvSpPr>
        <p:spPr bwMode="auto">
          <a:xfrm>
            <a:off x="2214563" y="6245225"/>
            <a:ext cx="2894012"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endParaRPr lang="en-GB" altLang="en-US"/>
          </a:p>
        </p:txBody>
      </p:sp>
      <p:sp>
        <p:nvSpPr>
          <p:cNvPr id="40965"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eaLnBrk="0" fontAlgn="base" hangingPunct="0">
              <a:spcBef>
                <a:spcPct val="0"/>
              </a:spcBef>
              <a:spcAft>
                <a:spcPct val="0"/>
              </a:spcAft>
              <a:defRPr>
                <a:solidFill>
                  <a:schemeClr val="tx1"/>
                </a:solidFill>
                <a:latin typeface="Source Sans Pro" panose="020B0503030403020204" pitchFamily="34" charset="0"/>
              </a:defRPr>
            </a:lvl6pPr>
            <a:lvl7pPr marL="2971800" indent="-228600" eaLnBrk="0" fontAlgn="base" hangingPunct="0">
              <a:spcBef>
                <a:spcPct val="0"/>
              </a:spcBef>
              <a:spcAft>
                <a:spcPct val="0"/>
              </a:spcAft>
              <a:defRPr>
                <a:solidFill>
                  <a:schemeClr val="tx1"/>
                </a:solidFill>
                <a:latin typeface="Source Sans Pro" panose="020B0503030403020204" pitchFamily="34" charset="0"/>
              </a:defRPr>
            </a:lvl7pPr>
            <a:lvl8pPr marL="3429000" indent="-228600" eaLnBrk="0" fontAlgn="base" hangingPunct="0">
              <a:spcBef>
                <a:spcPct val="0"/>
              </a:spcBef>
              <a:spcAft>
                <a:spcPct val="0"/>
              </a:spcAft>
              <a:defRPr>
                <a:solidFill>
                  <a:schemeClr val="tx1"/>
                </a:solidFill>
                <a:latin typeface="Source Sans Pro" panose="020B0503030403020204" pitchFamily="34" charset="0"/>
              </a:defRPr>
            </a:lvl8pPr>
            <a:lvl9pPr marL="3886200" indent="-228600" eaLnBrk="0" fontAlgn="base" hangingPunct="0">
              <a:spcBef>
                <a:spcPct val="0"/>
              </a:spcBef>
              <a:spcAft>
                <a:spcPct val="0"/>
              </a:spcAft>
              <a:defRPr>
                <a:solidFill>
                  <a:schemeClr val="tx1"/>
                </a:solidFill>
                <a:latin typeface="Source Sans Pro" panose="020B0503030403020204" pitchFamily="34" charset="0"/>
              </a:defRPr>
            </a:lvl9pPr>
          </a:lstStyle>
          <a:p>
            <a:pPr fontAlgn="base">
              <a:spcBef>
                <a:spcPct val="0"/>
              </a:spcBef>
              <a:spcAft>
                <a:spcPct val="0"/>
              </a:spcAft>
            </a:pPr>
            <a:r>
              <a:rPr lang="en-GB" altLang="en-US"/>
              <a:t>[insert protective marking - see QSP 032]</a:t>
            </a:r>
          </a:p>
        </p:txBody>
      </p:sp>
      <p:pic>
        <p:nvPicPr>
          <p:cNvPr id="4096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1052513"/>
            <a:ext cx="82867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3674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360363"/>
            <a:ext cx="8229600" cy="404812"/>
          </a:xfrm>
        </p:spPr>
        <p:txBody>
          <a:bodyPr/>
          <a:lstStyle/>
          <a:p>
            <a:pPr eaLnBrk="1" fontAlgn="auto" hangingPunct="1">
              <a:spcAft>
                <a:spcPts val="0"/>
              </a:spcAft>
              <a:defRPr/>
            </a:pPr>
            <a:r>
              <a:rPr lang="en-GB" dirty="0">
                <a:solidFill>
                  <a:srgbClr val="7030A0"/>
                </a:solidFill>
              </a:rPr>
              <a:t>How it works</a:t>
            </a:r>
          </a:p>
        </p:txBody>
      </p:sp>
      <p:sp>
        <p:nvSpPr>
          <p:cNvPr id="41987" name="Text Placeholder 2"/>
          <p:cNvSpPr>
            <a:spLocks noGrp="1"/>
          </p:cNvSpPr>
          <p:nvPr>
            <p:ph type="body" sz="quarter" idx="12"/>
          </p:nvPr>
        </p:nvSpPr>
        <p:spPr bwMode="auto">
          <a:xfrm>
            <a:off x="449263" y="1295400"/>
            <a:ext cx="8229600" cy="4437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compatLnSpc="1">
            <a:prstTxWarp prst="textNoShape">
              <a:avLst/>
            </a:prstTxWarp>
          </a:bodyPr>
          <a:lstStyle/>
          <a:p>
            <a:pPr eaLnBrk="1" hangingPunct="1"/>
            <a:endParaRPr lang="en-GB" altLang="en-US"/>
          </a:p>
        </p:txBody>
      </p:sp>
      <p:sp>
        <p:nvSpPr>
          <p:cNvPr id="41988" name="Text Placeholder 3"/>
          <p:cNvSpPr>
            <a:spLocks noGrp="1"/>
          </p:cNvSpPr>
          <p:nvPr>
            <p:ph type="body" sz="quarter" idx="13"/>
          </p:nvPr>
        </p:nvSpPr>
        <p:spPr bwMode="auto">
          <a:xfrm>
            <a:off x="2214563" y="6245225"/>
            <a:ext cx="2894012"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endParaRPr lang="en-GB" altLang="en-US"/>
          </a:p>
        </p:txBody>
      </p:sp>
      <p:sp>
        <p:nvSpPr>
          <p:cNvPr id="41989"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eaLnBrk="0" fontAlgn="base" hangingPunct="0">
              <a:spcBef>
                <a:spcPct val="0"/>
              </a:spcBef>
              <a:spcAft>
                <a:spcPct val="0"/>
              </a:spcAft>
              <a:defRPr>
                <a:solidFill>
                  <a:schemeClr val="tx1"/>
                </a:solidFill>
                <a:latin typeface="Source Sans Pro" panose="020B0503030403020204" pitchFamily="34" charset="0"/>
              </a:defRPr>
            </a:lvl6pPr>
            <a:lvl7pPr marL="2971800" indent="-228600" eaLnBrk="0" fontAlgn="base" hangingPunct="0">
              <a:spcBef>
                <a:spcPct val="0"/>
              </a:spcBef>
              <a:spcAft>
                <a:spcPct val="0"/>
              </a:spcAft>
              <a:defRPr>
                <a:solidFill>
                  <a:schemeClr val="tx1"/>
                </a:solidFill>
                <a:latin typeface="Source Sans Pro" panose="020B0503030403020204" pitchFamily="34" charset="0"/>
              </a:defRPr>
            </a:lvl7pPr>
            <a:lvl8pPr marL="3429000" indent="-228600" eaLnBrk="0" fontAlgn="base" hangingPunct="0">
              <a:spcBef>
                <a:spcPct val="0"/>
              </a:spcBef>
              <a:spcAft>
                <a:spcPct val="0"/>
              </a:spcAft>
              <a:defRPr>
                <a:solidFill>
                  <a:schemeClr val="tx1"/>
                </a:solidFill>
                <a:latin typeface="Source Sans Pro" panose="020B0503030403020204" pitchFamily="34" charset="0"/>
              </a:defRPr>
            </a:lvl8pPr>
            <a:lvl9pPr marL="3886200" indent="-228600" eaLnBrk="0" fontAlgn="base" hangingPunct="0">
              <a:spcBef>
                <a:spcPct val="0"/>
              </a:spcBef>
              <a:spcAft>
                <a:spcPct val="0"/>
              </a:spcAft>
              <a:defRPr>
                <a:solidFill>
                  <a:schemeClr val="tx1"/>
                </a:solidFill>
                <a:latin typeface="Source Sans Pro" panose="020B0503030403020204" pitchFamily="34" charset="0"/>
              </a:defRPr>
            </a:lvl9pPr>
          </a:lstStyle>
          <a:p>
            <a:pPr fontAlgn="base">
              <a:spcBef>
                <a:spcPct val="0"/>
              </a:spcBef>
              <a:spcAft>
                <a:spcPct val="0"/>
              </a:spcAft>
            </a:pPr>
            <a:r>
              <a:rPr lang="en-GB" altLang="en-US"/>
              <a:t>[insert protective marking - see QSP 032]</a:t>
            </a:r>
          </a:p>
        </p:txBody>
      </p:sp>
      <p:pic>
        <p:nvPicPr>
          <p:cNvPr id="4199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1052513"/>
            <a:ext cx="82296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582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360363"/>
            <a:ext cx="8229600" cy="404812"/>
          </a:xfrm>
        </p:spPr>
        <p:txBody>
          <a:bodyPr/>
          <a:lstStyle/>
          <a:p>
            <a:pPr eaLnBrk="1" fontAlgn="auto" hangingPunct="1">
              <a:spcAft>
                <a:spcPts val="0"/>
              </a:spcAft>
              <a:defRPr/>
            </a:pPr>
            <a:r>
              <a:rPr lang="en-GB" dirty="0">
                <a:solidFill>
                  <a:srgbClr val="7030A0"/>
                </a:solidFill>
              </a:rPr>
              <a:t>How it works</a:t>
            </a:r>
          </a:p>
        </p:txBody>
      </p:sp>
      <p:sp>
        <p:nvSpPr>
          <p:cNvPr id="43011" name="Text Placeholder 2"/>
          <p:cNvSpPr>
            <a:spLocks noGrp="1"/>
          </p:cNvSpPr>
          <p:nvPr>
            <p:ph type="body" sz="quarter" idx="12"/>
          </p:nvPr>
        </p:nvSpPr>
        <p:spPr bwMode="auto">
          <a:xfrm>
            <a:off x="449263" y="1295400"/>
            <a:ext cx="8229600" cy="4437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compatLnSpc="1">
            <a:prstTxWarp prst="textNoShape">
              <a:avLst/>
            </a:prstTxWarp>
          </a:bodyPr>
          <a:lstStyle/>
          <a:p>
            <a:pPr eaLnBrk="1" hangingPunct="1"/>
            <a:endParaRPr lang="en-GB" altLang="en-US"/>
          </a:p>
        </p:txBody>
      </p:sp>
      <p:sp>
        <p:nvSpPr>
          <p:cNvPr id="43012" name="Text Placeholder 3"/>
          <p:cNvSpPr>
            <a:spLocks noGrp="1"/>
          </p:cNvSpPr>
          <p:nvPr>
            <p:ph type="body" sz="quarter" idx="13"/>
          </p:nvPr>
        </p:nvSpPr>
        <p:spPr bwMode="auto">
          <a:xfrm>
            <a:off x="2214563" y="6245225"/>
            <a:ext cx="2894012"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endParaRPr lang="en-GB" altLang="en-US"/>
          </a:p>
        </p:txBody>
      </p:sp>
      <p:sp>
        <p:nvSpPr>
          <p:cNvPr id="43013"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eaLnBrk="0" fontAlgn="base" hangingPunct="0">
              <a:spcBef>
                <a:spcPct val="0"/>
              </a:spcBef>
              <a:spcAft>
                <a:spcPct val="0"/>
              </a:spcAft>
              <a:defRPr>
                <a:solidFill>
                  <a:schemeClr val="tx1"/>
                </a:solidFill>
                <a:latin typeface="Source Sans Pro" panose="020B0503030403020204" pitchFamily="34" charset="0"/>
              </a:defRPr>
            </a:lvl6pPr>
            <a:lvl7pPr marL="2971800" indent="-228600" eaLnBrk="0" fontAlgn="base" hangingPunct="0">
              <a:spcBef>
                <a:spcPct val="0"/>
              </a:spcBef>
              <a:spcAft>
                <a:spcPct val="0"/>
              </a:spcAft>
              <a:defRPr>
                <a:solidFill>
                  <a:schemeClr val="tx1"/>
                </a:solidFill>
                <a:latin typeface="Source Sans Pro" panose="020B0503030403020204" pitchFamily="34" charset="0"/>
              </a:defRPr>
            </a:lvl7pPr>
            <a:lvl8pPr marL="3429000" indent="-228600" eaLnBrk="0" fontAlgn="base" hangingPunct="0">
              <a:spcBef>
                <a:spcPct val="0"/>
              </a:spcBef>
              <a:spcAft>
                <a:spcPct val="0"/>
              </a:spcAft>
              <a:defRPr>
                <a:solidFill>
                  <a:schemeClr val="tx1"/>
                </a:solidFill>
                <a:latin typeface="Source Sans Pro" panose="020B0503030403020204" pitchFamily="34" charset="0"/>
              </a:defRPr>
            </a:lvl8pPr>
            <a:lvl9pPr marL="3886200" indent="-228600" eaLnBrk="0" fontAlgn="base" hangingPunct="0">
              <a:spcBef>
                <a:spcPct val="0"/>
              </a:spcBef>
              <a:spcAft>
                <a:spcPct val="0"/>
              </a:spcAft>
              <a:defRPr>
                <a:solidFill>
                  <a:schemeClr val="tx1"/>
                </a:solidFill>
                <a:latin typeface="Source Sans Pro" panose="020B0503030403020204" pitchFamily="34" charset="0"/>
              </a:defRPr>
            </a:lvl9pPr>
          </a:lstStyle>
          <a:p>
            <a:pPr fontAlgn="base">
              <a:spcBef>
                <a:spcPct val="0"/>
              </a:spcBef>
              <a:spcAft>
                <a:spcPct val="0"/>
              </a:spcAft>
            </a:pPr>
            <a:r>
              <a:rPr lang="en-GB" altLang="en-US"/>
              <a:t>[insert protective marking - see QSP 032]</a:t>
            </a:r>
          </a:p>
        </p:txBody>
      </p:sp>
      <p:pic>
        <p:nvPicPr>
          <p:cNvPr id="4301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1052513"/>
            <a:ext cx="828040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413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360363"/>
            <a:ext cx="8229600" cy="404812"/>
          </a:xfrm>
        </p:spPr>
        <p:txBody>
          <a:bodyPr/>
          <a:lstStyle/>
          <a:p>
            <a:pPr eaLnBrk="1" fontAlgn="auto" hangingPunct="1">
              <a:spcAft>
                <a:spcPts val="0"/>
              </a:spcAft>
              <a:defRPr/>
            </a:pPr>
            <a:r>
              <a:rPr lang="en-GB" dirty="0">
                <a:solidFill>
                  <a:srgbClr val="7030A0"/>
                </a:solidFill>
              </a:rPr>
              <a:t>Processing the data</a:t>
            </a:r>
          </a:p>
        </p:txBody>
      </p:sp>
      <p:graphicFrame>
        <p:nvGraphicFramePr>
          <p:cNvPr id="10" name="Diagram 9"/>
          <p:cNvGraphicFramePr/>
          <p:nvPr/>
        </p:nvGraphicFramePr>
        <p:xfrm>
          <a:off x="467544" y="1052736"/>
          <a:ext cx="8229600" cy="216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036" name="Text Placeholder 3"/>
          <p:cNvSpPr>
            <a:spLocks noGrp="1"/>
          </p:cNvSpPr>
          <p:nvPr>
            <p:ph type="body" sz="quarter" idx="13"/>
          </p:nvPr>
        </p:nvSpPr>
        <p:spPr bwMode="auto">
          <a:xfrm>
            <a:off x="2214563" y="6245225"/>
            <a:ext cx="2894012"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endParaRPr lang="en-GB" altLang="en-US"/>
          </a:p>
        </p:txBody>
      </p:sp>
      <p:sp>
        <p:nvSpPr>
          <p:cNvPr id="44037"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eaLnBrk="0" fontAlgn="base" hangingPunct="0">
              <a:spcBef>
                <a:spcPct val="0"/>
              </a:spcBef>
              <a:spcAft>
                <a:spcPct val="0"/>
              </a:spcAft>
              <a:defRPr>
                <a:solidFill>
                  <a:schemeClr val="tx1"/>
                </a:solidFill>
                <a:latin typeface="Source Sans Pro" panose="020B0503030403020204" pitchFamily="34" charset="0"/>
              </a:defRPr>
            </a:lvl6pPr>
            <a:lvl7pPr marL="2971800" indent="-228600" eaLnBrk="0" fontAlgn="base" hangingPunct="0">
              <a:spcBef>
                <a:spcPct val="0"/>
              </a:spcBef>
              <a:spcAft>
                <a:spcPct val="0"/>
              </a:spcAft>
              <a:defRPr>
                <a:solidFill>
                  <a:schemeClr val="tx1"/>
                </a:solidFill>
                <a:latin typeface="Source Sans Pro" panose="020B0503030403020204" pitchFamily="34" charset="0"/>
              </a:defRPr>
            </a:lvl7pPr>
            <a:lvl8pPr marL="3429000" indent="-228600" eaLnBrk="0" fontAlgn="base" hangingPunct="0">
              <a:spcBef>
                <a:spcPct val="0"/>
              </a:spcBef>
              <a:spcAft>
                <a:spcPct val="0"/>
              </a:spcAft>
              <a:defRPr>
                <a:solidFill>
                  <a:schemeClr val="tx1"/>
                </a:solidFill>
                <a:latin typeface="Source Sans Pro" panose="020B0503030403020204" pitchFamily="34" charset="0"/>
              </a:defRPr>
            </a:lvl8pPr>
            <a:lvl9pPr marL="3886200" indent="-228600" eaLnBrk="0" fontAlgn="base" hangingPunct="0">
              <a:spcBef>
                <a:spcPct val="0"/>
              </a:spcBef>
              <a:spcAft>
                <a:spcPct val="0"/>
              </a:spcAft>
              <a:defRPr>
                <a:solidFill>
                  <a:schemeClr val="tx1"/>
                </a:solidFill>
                <a:latin typeface="Source Sans Pro" panose="020B0503030403020204" pitchFamily="34" charset="0"/>
              </a:defRPr>
            </a:lvl9pPr>
          </a:lstStyle>
          <a:p>
            <a:pPr fontAlgn="base">
              <a:spcBef>
                <a:spcPct val="0"/>
              </a:spcBef>
              <a:spcAft>
                <a:spcPct val="0"/>
              </a:spcAft>
            </a:pPr>
            <a:r>
              <a:rPr lang="en-GB" altLang="en-US"/>
              <a:t>[insert protective marking - see QSP 032]</a:t>
            </a:r>
          </a:p>
        </p:txBody>
      </p:sp>
      <p:pic>
        <p:nvPicPr>
          <p:cNvPr id="440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0338" y="3213100"/>
            <a:ext cx="3671887" cy="2406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18338" y="5178425"/>
            <a:ext cx="1660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556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360363"/>
            <a:ext cx="8229600" cy="404812"/>
          </a:xfrm>
        </p:spPr>
        <p:txBody>
          <a:bodyPr/>
          <a:lstStyle/>
          <a:p>
            <a:pPr eaLnBrk="1" hangingPunct="1">
              <a:defRPr/>
            </a:pPr>
            <a:r>
              <a:rPr lang="en-GB" dirty="0">
                <a:solidFill>
                  <a:srgbClr val="7030A0"/>
                </a:solidFill>
              </a:rPr>
              <a:t>Results (IDEAL!)</a:t>
            </a:r>
            <a:endParaRPr lang="en-GB" dirty="0"/>
          </a:p>
        </p:txBody>
      </p:sp>
      <p:pic>
        <p:nvPicPr>
          <p:cNvPr id="4608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301750"/>
            <a:ext cx="861377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5325" y="4189413"/>
            <a:ext cx="1743075"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Placeholder 2"/>
          <p:cNvSpPr>
            <a:spLocks noGrp="1"/>
          </p:cNvSpPr>
          <p:nvPr>
            <p:ph type="body" sz="quarter" idx="12"/>
          </p:nvPr>
        </p:nvSpPr>
        <p:spPr bwMode="auto">
          <a:xfrm>
            <a:off x="449263" y="1295400"/>
            <a:ext cx="8229600" cy="4437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compatLnSpc="1">
            <a:prstTxWarp prst="textNoShape">
              <a:avLst/>
            </a:prstTxWarp>
          </a:bodyPr>
          <a:lstStyle/>
          <a:p>
            <a:pPr eaLnBrk="1" hangingPunct="1"/>
            <a:endParaRPr lang="en-GB" altLang="en-US" dirty="0"/>
          </a:p>
        </p:txBody>
      </p:sp>
      <p:sp>
        <p:nvSpPr>
          <p:cNvPr id="46086" name="Text Placeholder 3"/>
          <p:cNvSpPr>
            <a:spLocks noGrp="1"/>
          </p:cNvSpPr>
          <p:nvPr>
            <p:ph type="body" sz="quarter" idx="13"/>
          </p:nvPr>
        </p:nvSpPr>
        <p:spPr bwMode="auto">
          <a:xfrm>
            <a:off x="2214563" y="6245225"/>
            <a:ext cx="2894012"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endParaRPr lang="en-GB" altLang="en-US"/>
          </a:p>
        </p:txBody>
      </p:sp>
      <p:sp>
        <p:nvSpPr>
          <p:cNvPr id="5" name="Footer Placeholder 4"/>
          <p:cNvSpPr>
            <a:spLocks noGrp="1"/>
          </p:cNvSpPr>
          <p:nvPr>
            <p:ph type="ftr" sz="quarter" idx="14"/>
          </p:nvPr>
        </p:nvSpPr>
        <p:spPr/>
        <p:txBody>
          <a:bodyPr/>
          <a:lstStyle/>
          <a:p>
            <a:pPr>
              <a:defRPr/>
            </a:pPr>
            <a:r>
              <a:rPr lang="en-GB"/>
              <a:t>[insert protective marking - see QSP 032]</a:t>
            </a:r>
          </a:p>
        </p:txBody>
      </p:sp>
      <p:sp>
        <p:nvSpPr>
          <p:cNvPr id="7" name="Oval 6"/>
          <p:cNvSpPr/>
          <p:nvPr/>
        </p:nvSpPr>
        <p:spPr>
          <a:xfrm>
            <a:off x="3625850" y="3703638"/>
            <a:ext cx="71438" cy="73025"/>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8" name="Oval 7"/>
          <p:cNvSpPr/>
          <p:nvPr/>
        </p:nvSpPr>
        <p:spPr>
          <a:xfrm>
            <a:off x="3517900" y="3668713"/>
            <a:ext cx="71438" cy="71437"/>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9" name="Oval 8"/>
          <p:cNvSpPr/>
          <p:nvPr/>
        </p:nvSpPr>
        <p:spPr>
          <a:xfrm>
            <a:off x="3589338" y="3632200"/>
            <a:ext cx="71437" cy="71438"/>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10" name="Oval 9"/>
          <p:cNvSpPr/>
          <p:nvPr/>
        </p:nvSpPr>
        <p:spPr>
          <a:xfrm>
            <a:off x="4125913" y="4718050"/>
            <a:ext cx="71437" cy="73025"/>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11" name="Oval 10"/>
          <p:cNvSpPr/>
          <p:nvPr/>
        </p:nvSpPr>
        <p:spPr>
          <a:xfrm>
            <a:off x="3552825" y="3749675"/>
            <a:ext cx="73025" cy="71438"/>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12" name="Oval 11"/>
          <p:cNvSpPr/>
          <p:nvPr/>
        </p:nvSpPr>
        <p:spPr>
          <a:xfrm>
            <a:off x="4211638" y="4797425"/>
            <a:ext cx="73025" cy="71438"/>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13" name="Oval 12"/>
          <p:cNvSpPr/>
          <p:nvPr/>
        </p:nvSpPr>
        <p:spPr>
          <a:xfrm>
            <a:off x="4124325" y="4797425"/>
            <a:ext cx="73025" cy="71438"/>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16" name="Oval 15"/>
          <p:cNvSpPr/>
          <p:nvPr/>
        </p:nvSpPr>
        <p:spPr>
          <a:xfrm>
            <a:off x="2139950" y="3187700"/>
            <a:ext cx="71438" cy="71438"/>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17" name="Oval 16"/>
          <p:cNvSpPr/>
          <p:nvPr/>
        </p:nvSpPr>
        <p:spPr>
          <a:xfrm>
            <a:off x="2211388" y="3176588"/>
            <a:ext cx="71437" cy="73025"/>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18" name="Oval 17"/>
          <p:cNvSpPr/>
          <p:nvPr/>
        </p:nvSpPr>
        <p:spPr>
          <a:xfrm>
            <a:off x="2178050" y="3276600"/>
            <a:ext cx="73025" cy="71438"/>
          </a:xfrm>
          <a:prstGeom prst="ellipse">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19" name="Oval 18"/>
          <p:cNvSpPr/>
          <p:nvPr/>
        </p:nvSpPr>
        <p:spPr>
          <a:xfrm>
            <a:off x="5219700" y="2708275"/>
            <a:ext cx="73025" cy="73025"/>
          </a:xfrm>
          <a:prstGeom prst="ellipse">
            <a:avLst/>
          </a:prstGeom>
          <a:solidFill>
            <a:srgbClr val="0070C0"/>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20" name="Oval 19"/>
          <p:cNvSpPr/>
          <p:nvPr/>
        </p:nvSpPr>
        <p:spPr>
          <a:xfrm>
            <a:off x="5305425" y="2628900"/>
            <a:ext cx="73025" cy="71438"/>
          </a:xfrm>
          <a:prstGeom prst="ellipse">
            <a:avLst/>
          </a:prstGeom>
          <a:solidFill>
            <a:srgbClr val="0070C0"/>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21" name="Oval 20"/>
          <p:cNvSpPr/>
          <p:nvPr/>
        </p:nvSpPr>
        <p:spPr>
          <a:xfrm>
            <a:off x="5311775" y="2744788"/>
            <a:ext cx="71438" cy="71437"/>
          </a:xfrm>
          <a:prstGeom prst="ellipse">
            <a:avLst/>
          </a:prstGeom>
          <a:solidFill>
            <a:srgbClr val="0070C0"/>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pic>
        <p:nvPicPr>
          <p:cNvPr id="22" name="Picture 21"/>
          <p:cNvPicPr>
            <a:picLocks noChangeAspect="1"/>
          </p:cNvPicPr>
          <p:nvPr/>
        </p:nvPicPr>
        <p:blipFill>
          <a:blip r:embed="rId5"/>
          <a:stretch>
            <a:fillRect/>
          </a:stretch>
        </p:blipFill>
        <p:spPr>
          <a:xfrm>
            <a:off x="5508625" y="615950"/>
            <a:ext cx="1360488" cy="1360488"/>
          </a:xfrm>
          <a:prstGeom prst="rect">
            <a:avLst/>
          </a:prstGeom>
          <a:ln>
            <a:noFill/>
          </a:ln>
          <a:effectLst>
            <a:outerShdw blurRad="292100" dist="139700" dir="2700000" algn="tl" rotWithShape="0">
              <a:srgbClr val="333333">
                <a:alpha val="65000"/>
              </a:srgbClr>
            </a:outerShdw>
          </a:effectLst>
        </p:spPr>
      </p:pic>
      <p:sp>
        <p:nvSpPr>
          <p:cNvPr id="23" name="Curved Down Arrow 22"/>
          <p:cNvSpPr/>
          <p:nvPr/>
        </p:nvSpPr>
        <p:spPr>
          <a:xfrm rot="6638645" flipV="1">
            <a:off x="4724400" y="1962150"/>
            <a:ext cx="1063625" cy="358775"/>
          </a:xfrm>
          <a:prstGeom prst="curved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4" name="Oval 23"/>
          <p:cNvSpPr/>
          <p:nvPr/>
        </p:nvSpPr>
        <p:spPr>
          <a:xfrm>
            <a:off x="1258888" y="4221163"/>
            <a:ext cx="73025" cy="71437"/>
          </a:xfrm>
          <a:prstGeom prst="ellipse">
            <a:avLst/>
          </a:prstGeom>
          <a:solidFill>
            <a:srgbClr val="0070C0"/>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25" name="Oval 24"/>
          <p:cNvSpPr/>
          <p:nvPr/>
        </p:nvSpPr>
        <p:spPr>
          <a:xfrm>
            <a:off x="1279525" y="4298950"/>
            <a:ext cx="73025" cy="71438"/>
          </a:xfrm>
          <a:prstGeom prst="ellipse">
            <a:avLst/>
          </a:prstGeom>
          <a:solidFill>
            <a:srgbClr val="0070C0"/>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26" name="Oval 25"/>
          <p:cNvSpPr/>
          <p:nvPr/>
        </p:nvSpPr>
        <p:spPr>
          <a:xfrm>
            <a:off x="1196975" y="4291013"/>
            <a:ext cx="73025" cy="71437"/>
          </a:xfrm>
          <a:prstGeom prst="ellipse">
            <a:avLst/>
          </a:prstGeom>
          <a:solidFill>
            <a:srgbClr val="0070C0"/>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GB"/>
          </a:p>
        </p:txBody>
      </p:sp>
      <p:sp>
        <p:nvSpPr>
          <p:cNvPr id="27" name="Curved Down Arrow 26"/>
          <p:cNvSpPr/>
          <p:nvPr/>
        </p:nvSpPr>
        <p:spPr>
          <a:xfrm rot="11981993" flipV="1">
            <a:off x="1346200" y="4010025"/>
            <a:ext cx="1062038" cy="360363"/>
          </a:xfrm>
          <a:prstGeom prst="curved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Tree>
    <p:extLst>
      <p:ext uri="{BB962C8B-B14F-4D97-AF65-F5344CB8AC3E}">
        <p14:creationId xmlns:p14="http://schemas.microsoft.com/office/powerpoint/2010/main" val="1928056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pilot</a:t>
            </a:r>
          </a:p>
        </p:txBody>
      </p:sp>
      <p:sp>
        <p:nvSpPr>
          <p:cNvPr id="3" name="Text Placeholder 2"/>
          <p:cNvSpPr>
            <a:spLocks noGrp="1"/>
          </p:cNvSpPr>
          <p:nvPr>
            <p:ph type="body" sz="quarter" idx="12"/>
          </p:nvPr>
        </p:nvSpPr>
        <p:spPr>
          <a:xfrm>
            <a:off x="450000" y="1128192"/>
            <a:ext cx="8229600" cy="4437256"/>
          </a:xfrm>
        </p:spPr>
        <p:txBody>
          <a:bodyPr/>
          <a:lstStyle/>
          <a:p>
            <a:r>
              <a:rPr lang="en-GB" dirty="0"/>
              <a:t>18 volunteers asked to take part, contributing as often as they were able</a:t>
            </a:r>
          </a:p>
          <a:p>
            <a:r>
              <a:rPr lang="en-GB" dirty="0"/>
              <a:t>Over 5000 classifications achieved in 6 weeks</a:t>
            </a:r>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graphicFrame>
        <p:nvGraphicFramePr>
          <p:cNvPr id="6" name="Chart 5"/>
          <p:cNvGraphicFramePr>
            <a:graphicFrameLocks/>
          </p:cNvGraphicFramePr>
          <p:nvPr>
            <p:extLst/>
          </p:nvPr>
        </p:nvGraphicFramePr>
        <p:xfrm>
          <a:off x="683568" y="2060848"/>
          <a:ext cx="5382344" cy="3504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99012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Pilot results (Lamp posts)</a:t>
            </a:r>
          </a:p>
        </p:txBody>
      </p:sp>
      <p:pic>
        <p:nvPicPr>
          <p:cNvPr id="6" name="Picture 5"/>
          <p:cNvPicPr>
            <a:picLocks noChangeAspect="1"/>
          </p:cNvPicPr>
          <p:nvPr/>
        </p:nvPicPr>
        <p:blipFill>
          <a:blip r:embed="rId3"/>
          <a:stretch>
            <a:fillRect/>
          </a:stretch>
        </p:blipFill>
        <p:spPr>
          <a:xfrm>
            <a:off x="0" y="809256"/>
            <a:ext cx="9144000" cy="5239488"/>
          </a:xfrm>
          <a:prstGeom prst="rect">
            <a:avLst/>
          </a:prstGeom>
        </p:spPr>
      </p:pic>
      <p:sp>
        <p:nvSpPr>
          <p:cNvPr id="3" name="Text Placeholder 2"/>
          <p:cNvSpPr>
            <a:spLocks noGrp="1"/>
          </p:cNvSpPr>
          <p:nvPr>
            <p:ph type="body" sz="quarter" idx="12"/>
          </p:nvPr>
        </p:nvSpPr>
        <p:spPr/>
        <p:txBody>
          <a:bodyPr/>
          <a:lstStyle/>
          <a:p>
            <a:endParaRPr lang="en-GB" dirty="0"/>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331910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Quality management aims</a:t>
            </a:r>
          </a:p>
        </p:txBody>
      </p:sp>
      <p:sp>
        <p:nvSpPr>
          <p:cNvPr id="3" name="Text Placeholder 2"/>
          <p:cNvSpPr>
            <a:spLocks noGrp="1"/>
          </p:cNvSpPr>
          <p:nvPr>
            <p:ph type="body" sz="quarter" idx="12"/>
          </p:nvPr>
        </p:nvSpPr>
        <p:spPr/>
        <p:txBody>
          <a:bodyPr/>
          <a:lstStyle/>
          <a:p>
            <a:r>
              <a:rPr lang="en-GB" dirty="0"/>
              <a:t>Consistent and sustainable quality</a:t>
            </a:r>
          </a:p>
          <a:p>
            <a:endParaRPr lang="en-GB" dirty="0"/>
          </a:p>
          <a:p>
            <a:r>
              <a:rPr lang="en-GB" dirty="0"/>
              <a:t>Customer requirement</a:t>
            </a:r>
          </a:p>
          <a:p>
            <a:endParaRPr lang="en-GB" dirty="0"/>
          </a:p>
          <a:p>
            <a:r>
              <a:rPr lang="en-GB" dirty="0"/>
              <a:t>Risk management</a:t>
            </a:r>
          </a:p>
          <a:p>
            <a:endParaRPr lang="en-GB" dirty="0"/>
          </a:p>
          <a:p>
            <a:r>
              <a:rPr lang="en-GB" dirty="0"/>
              <a:t>ISO 19158 Geographic Information:</a:t>
            </a:r>
          </a:p>
          <a:p>
            <a:r>
              <a:rPr lang="en-GB" dirty="0"/>
              <a:t>Quality Assurance for data supply</a:t>
            </a:r>
          </a:p>
          <a:p>
            <a:endParaRPr lang="en-GB" dirty="0"/>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038462"/>
            <a:ext cx="6350790" cy="4951166"/>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542" y="4077072"/>
            <a:ext cx="1114178" cy="184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28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7030A0"/>
                </a:solidFill>
              </a:rPr>
              <a:t>Pilot results (Business Names)</a:t>
            </a:r>
          </a:p>
        </p:txBody>
      </p:sp>
      <p:sp>
        <p:nvSpPr>
          <p:cNvPr id="3" name="Text Placeholder 2"/>
          <p:cNvSpPr>
            <a:spLocks noGrp="1"/>
          </p:cNvSpPr>
          <p:nvPr>
            <p:ph type="body" sz="quarter" idx="12"/>
          </p:nvPr>
        </p:nvSpPr>
        <p:spPr/>
        <p:txBody>
          <a:bodyPr/>
          <a:lstStyle/>
          <a:p>
            <a:endParaRPr lang="en-GB" dirty="0"/>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00" y="1124744"/>
            <a:ext cx="1581150" cy="19526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3320891"/>
            <a:ext cx="1291580" cy="3874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773" y="1085726"/>
            <a:ext cx="1425729" cy="11456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2120" y="525957"/>
            <a:ext cx="2618216" cy="57099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9304" y="1296000"/>
            <a:ext cx="1562896" cy="140191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20" y="3291557"/>
            <a:ext cx="1377378" cy="2330947"/>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3300" y="4742656"/>
            <a:ext cx="2628900" cy="99060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04751" y="1587325"/>
            <a:ext cx="1638300" cy="96202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8642" y="4646214"/>
            <a:ext cx="1895475" cy="83820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4740" y="3669298"/>
            <a:ext cx="2025596" cy="727137"/>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93638" y="2889866"/>
            <a:ext cx="2209800" cy="1143000"/>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30098" y="4116423"/>
            <a:ext cx="1494119" cy="1089171"/>
          </a:xfrm>
          <a:prstGeom prst="rect">
            <a:avLst/>
          </a:prstGeom>
        </p:spPr>
      </p:pic>
    </p:spTree>
    <p:extLst>
      <p:ext uri="{BB962C8B-B14F-4D97-AF65-F5344CB8AC3E}">
        <p14:creationId xmlns:p14="http://schemas.microsoft.com/office/powerpoint/2010/main" val="8094543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360363"/>
            <a:ext cx="8229600" cy="404812"/>
          </a:xfrm>
        </p:spPr>
        <p:txBody>
          <a:bodyPr/>
          <a:lstStyle/>
          <a:p>
            <a:pPr eaLnBrk="1" fontAlgn="auto" hangingPunct="1">
              <a:spcAft>
                <a:spcPts val="0"/>
              </a:spcAft>
              <a:defRPr/>
            </a:pPr>
            <a:r>
              <a:rPr lang="en-GB" dirty="0" err="1" smtClean="0">
                <a:solidFill>
                  <a:srgbClr val="7030A0"/>
                </a:solidFill>
              </a:rPr>
              <a:t>Zooniverse</a:t>
            </a:r>
            <a:r>
              <a:rPr lang="en-GB" dirty="0" smtClean="0">
                <a:solidFill>
                  <a:srgbClr val="7030A0"/>
                </a:solidFill>
              </a:rPr>
              <a:t> Project - Some </a:t>
            </a:r>
            <a:r>
              <a:rPr lang="en-GB" dirty="0">
                <a:solidFill>
                  <a:srgbClr val="7030A0"/>
                </a:solidFill>
              </a:rPr>
              <a:t>Things to consider</a:t>
            </a:r>
          </a:p>
        </p:txBody>
      </p:sp>
      <p:sp>
        <p:nvSpPr>
          <p:cNvPr id="45059" name="Text Placeholder 2"/>
          <p:cNvSpPr>
            <a:spLocks noGrp="1"/>
          </p:cNvSpPr>
          <p:nvPr>
            <p:ph type="body" sz="quarter" idx="12"/>
          </p:nvPr>
        </p:nvSpPr>
        <p:spPr bwMode="auto">
          <a:xfrm>
            <a:off x="449263" y="1295400"/>
            <a:ext cx="8229600" cy="4437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rIns="91440" bIns="45720" numCol="1" compatLnSpc="1">
            <a:prstTxWarp prst="textNoShape">
              <a:avLst/>
            </a:prstTxWarp>
          </a:bodyPr>
          <a:lstStyle/>
          <a:p>
            <a:pPr marL="285750" indent="-285750" eaLnBrk="1" hangingPunct="1">
              <a:buFont typeface="Arial" panose="020B0604020202020204" pitchFamily="34" charset="0"/>
              <a:buChar char="•"/>
              <a:defRPr/>
            </a:pPr>
            <a:r>
              <a:rPr lang="en-GB" dirty="0"/>
              <a:t>We do not hold a national dataset of mobile-mapping imagery yet(!)</a:t>
            </a:r>
          </a:p>
          <a:p>
            <a:pPr marL="285750" indent="-285750" eaLnBrk="1" hangingPunct="1">
              <a:buFont typeface="Arial" panose="020B0604020202020204" pitchFamily="34" charset="0"/>
              <a:buChar char="•"/>
              <a:defRPr/>
            </a:pPr>
            <a:r>
              <a:rPr lang="en-GB" dirty="0"/>
              <a:t>Information is only as current as the last time the photos were taken</a:t>
            </a:r>
          </a:p>
          <a:p>
            <a:pPr marL="285750" indent="-285750" eaLnBrk="1" hangingPunct="1">
              <a:buFont typeface="Arial" panose="020B0604020202020204" pitchFamily="34" charset="0"/>
              <a:buChar char="•"/>
              <a:defRPr/>
            </a:pPr>
            <a:r>
              <a:rPr lang="en-GB" dirty="0"/>
              <a:t>Objects may be obscured by vehicles/people/trees </a:t>
            </a:r>
            <a:r>
              <a:rPr lang="en-GB" dirty="0" err="1"/>
              <a:t>etc</a:t>
            </a:r>
            <a:endParaRPr lang="en-GB" dirty="0"/>
          </a:p>
          <a:p>
            <a:pPr marL="285750" indent="-285750" eaLnBrk="1" hangingPunct="1">
              <a:buFont typeface="Arial" panose="020B0604020202020204" pitchFamily="34" charset="0"/>
              <a:buChar char="•"/>
              <a:defRPr/>
            </a:pPr>
            <a:endParaRPr lang="en-GB" dirty="0"/>
          </a:p>
          <a:p>
            <a:pPr eaLnBrk="1" hangingPunct="1">
              <a:defRPr/>
            </a:pPr>
            <a:r>
              <a:rPr lang="en-GB" sz="2300" cap="all" dirty="0">
                <a:solidFill>
                  <a:srgbClr val="7030A0"/>
                </a:solidFill>
                <a:latin typeface="+mj-lt"/>
                <a:ea typeface="+mj-ea"/>
                <a:cs typeface="+mj-cs"/>
              </a:rPr>
              <a:t>WHAT’s NEXT?</a:t>
            </a:r>
          </a:p>
          <a:p>
            <a:pPr eaLnBrk="1" hangingPunct="1">
              <a:defRPr/>
            </a:pPr>
            <a:endParaRPr lang="en-GB" dirty="0"/>
          </a:p>
          <a:p>
            <a:pPr marL="285750" indent="-285750" eaLnBrk="1" hangingPunct="1">
              <a:buFont typeface="Arial" panose="020B0604020202020204" pitchFamily="34" charset="0"/>
              <a:buChar char="•"/>
              <a:defRPr/>
            </a:pPr>
            <a:r>
              <a:rPr lang="en-GB" dirty="0"/>
              <a:t>How can staff be encouraged to contribute?</a:t>
            </a:r>
          </a:p>
          <a:p>
            <a:pPr marL="285750" indent="-285750" eaLnBrk="1" hangingPunct="1">
              <a:buFont typeface="Arial" panose="020B0604020202020204" pitchFamily="34" charset="0"/>
              <a:buChar char="•"/>
              <a:defRPr/>
            </a:pPr>
            <a:r>
              <a:rPr lang="en-GB" dirty="0"/>
              <a:t>Future research into crowd sourcing in a commercial environment</a:t>
            </a:r>
          </a:p>
          <a:p>
            <a:pPr marL="285750" indent="-285750" eaLnBrk="1" hangingPunct="1">
              <a:buFont typeface="Arial" panose="020B0604020202020204" pitchFamily="34" charset="0"/>
              <a:buChar char="•"/>
              <a:defRPr/>
            </a:pPr>
            <a:endParaRPr lang="en-GB" dirty="0"/>
          </a:p>
          <a:p>
            <a:pPr marL="285750" indent="-285750" eaLnBrk="1" hangingPunct="1">
              <a:buFont typeface="Arial" panose="020B0604020202020204" pitchFamily="34" charset="0"/>
              <a:buChar char="•"/>
              <a:defRPr/>
            </a:pPr>
            <a:endParaRPr lang="en-GB" dirty="0"/>
          </a:p>
          <a:p>
            <a:pPr marL="285750" indent="-285750" eaLnBrk="1" hangingPunct="1">
              <a:buFont typeface="Arial" panose="020B0604020202020204" pitchFamily="34" charset="0"/>
              <a:buChar char="•"/>
              <a:defRPr/>
            </a:pPr>
            <a:endParaRPr lang="en-GB" dirty="0"/>
          </a:p>
          <a:p>
            <a:pPr marL="285750" indent="-285750" eaLnBrk="1" hangingPunct="1">
              <a:buFont typeface="Arial" panose="020B0604020202020204" pitchFamily="34" charset="0"/>
              <a:buChar char="•"/>
              <a:defRPr/>
            </a:pPr>
            <a:endParaRPr lang="en-GB" altLang="en-US" dirty="0"/>
          </a:p>
          <a:p>
            <a:pPr marL="285750" indent="-285750" eaLnBrk="1" hangingPunct="1">
              <a:buFont typeface="Arial" panose="020B0604020202020204" pitchFamily="34" charset="0"/>
              <a:buChar char="•"/>
              <a:defRPr/>
            </a:pPr>
            <a:endParaRPr lang="en-GB" altLang="en-US" dirty="0"/>
          </a:p>
          <a:p>
            <a:pPr marL="285750" indent="-285750" eaLnBrk="1" hangingPunct="1">
              <a:buFont typeface="Arial" panose="020B0604020202020204" pitchFamily="34" charset="0"/>
              <a:buChar char="•"/>
              <a:defRPr/>
            </a:pPr>
            <a:endParaRPr lang="en-GB" altLang="en-US" dirty="0"/>
          </a:p>
          <a:p>
            <a:pPr marL="285750" indent="-285750" eaLnBrk="1" hangingPunct="1">
              <a:buFont typeface="Arial" panose="020B0604020202020204" pitchFamily="34" charset="0"/>
              <a:buChar char="•"/>
              <a:defRPr/>
            </a:pPr>
            <a:endParaRPr lang="en-GB" altLang="en-US" dirty="0"/>
          </a:p>
          <a:p>
            <a:pPr eaLnBrk="1" hangingPunct="1">
              <a:defRPr/>
            </a:pPr>
            <a:endParaRPr lang="en-GB" altLang="en-US" dirty="0"/>
          </a:p>
        </p:txBody>
      </p:sp>
      <p:sp>
        <p:nvSpPr>
          <p:cNvPr id="48132" name="Text Placeholder 3"/>
          <p:cNvSpPr>
            <a:spLocks noGrp="1"/>
          </p:cNvSpPr>
          <p:nvPr>
            <p:ph type="body" sz="quarter" idx="13"/>
          </p:nvPr>
        </p:nvSpPr>
        <p:spPr bwMode="auto">
          <a:xfrm>
            <a:off x="2214563" y="6245225"/>
            <a:ext cx="2894012" cy="36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rIns="91440" bIns="45720" numCol="1" compatLnSpc="1">
            <a:prstTxWarp prst="textNoShape">
              <a:avLst/>
            </a:prstTxWarp>
          </a:bodyPr>
          <a:lstStyle/>
          <a:p>
            <a:pPr eaLnBrk="1" hangingPunct="1"/>
            <a:endParaRPr lang="en-GB" altLang="en-US"/>
          </a:p>
        </p:txBody>
      </p:sp>
      <p:sp>
        <p:nvSpPr>
          <p:cNvPr id="48133" name="Footer Placeholder 4"/>
          <p:cNvSpPr>
            <a:spLocks noGrp="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ource Sans Pro" panose="020B0503030403020204" pitchFamily="34" charset="0"/>
              </a:defRPr>
            </a:lvl1pPr>
            <a:lvl2pPr marL="742950" indent="-285750">
              <a:defRPr>
                <a:solidFill>
                  <a:schemeClr val="tx1"/>
                </a:solidFill>
                <a:latin typeface="Source Sans Pro" panose="020B0503030403020204" pitchFamily="34" charset="0"/>
              </a:defRPr>
            </a:lvl2pPr>
            <a:lvl3pPr marL="1143000" indent="-228600">
              <a:defRPr>
                <a:solidFill>
                  <a:schemeClr val="tx1"/>
                </a:solidFill>
                <a:latin typeface="Source Sans Pro" panose="020B0503030403020204" pitchFamily="34" charset="0"/>
              </a:defRPr>
            </a:lvl3pPr>
            <a:lvl4pPr marL="1600200" indent="-228600">
              <a:defRPr>
                <a:solidFill>
                  <a:schemeClr val="tx1"/>
                </a:solidFill>
                <a:latin typeface="Source Sans Pro" panose="020B0503030403020204" pitchFamily="34" charset="0"/>
              </a:defRPr>
            </a:lvl4pPr>
            <a:lvl5pPr marL="2057400" indent="-228600">
              <a:defRPr>
                <a:solidFill>
                  <a:schemeClr val="tx1"/>
                </a:solidFill>
                <a:latin typeface="Source Sans Pro" panose="020B0503030403020204" pitchFamily="34" charset="0"/>
              </a:defRPr>
            </a:lvl5pPr>
            <a:lvl6pPr marL="2514600" indent="-228600" eaLnBrk="0" fontAlgn="base" hangingPunct="0">
              <a:spcBef>
                <a:spcPct val="0"/>
              </a:spcBef>
              <a:spcAft>
                <a:spcPct val="0"/>
              </a:spcAft>
              <a:defRPr>
                <a:solidFill>
                  <a:schemeClr val="tx1"/>
                </a:solidFill>
                <a:latin typeface="Source Sans Pro" panose="020B0503030403020204" pitchFamily="34" charset="0"/>
              </a:defRPr>
            </a:lvl6pPr>
            <a:lvl7pPr marL="2971800" indent="-228600" eaLnBrk="0" fontAlgn="base" hangingPunct="0">
              <a:spcBef>
                <a:spcPct val="0"/>
              </a:spcBef>
              <a:spcAft>
                <a:spcPct val="0"/>
              </a:spcAft>
              <a:defRPr>
                <a:solidFill>
                  <a:schemeClr val="tx1"/>
                </a:solidFill>
                <a:latin typeface="Source Sans Pro" panose="020B0503030403020204" pitchFamily="34" charset="0"/>
              </a:defRPr>
            </a:lvl7pPr>
            <a:lvl8pPr marL="3429000" indent="-228600" eaLnBrk="0" fontAlgn="base" hangingPunct="0">
              <a:spcBef>
                <a:spcPct val="0"/>
              </a:spcBef>
              <a:spcAft>
                <a:spcPct val="0"/>
              </a:spcAft>
              <a:defRPr>
                <a:solidFill>
                  <a:schemeClr val="tx1"/>
                </a:solidFill>
                <a:latin typeface="Source Sans Pro" panose="020B0503030403020204" pitchFamily="34" charset="0"/>
              </a:defRPr>
            </a:lvl8pPr>
            <a:lvl9pPr marL="3886200" indent="-228600" eaLnBrk="0" fontAlgn="base" hangingPunct="0">
              <a:spcBef>
                <a:spcPct val="0"/>
              </a:spcBef>
              <a:spcAft>
                <a:spcPct val="0"/>
              </a:spcAft>
              <a:defRPr>
                <a:solidFill>
                  <a:schemeClr val="tx1"/>
                </a:solidFill>
                <a:latin typeface="Source Sans Pro" panose="020B0503030403020204" pitchFamily="34" charset="0"/>
              </a:defRPr>
            </a:lvl9pPr>
          </a:lstStyle>
          <a:p>
            <a:pPr fontAlgn="base">
              <a:spcBef>
                <a:spcPct val="0"/>
              </a:spcBef>
              <a:spcAft>
                <a:spcPct val="0"/>
              </a:spcAft>
            </a:pPr>
            <a:r>
              <a:rPr lang="en-GB" altLang="en-US"/>
              <a:t>[insert protective marking - see QSP 032]</a:t>
            </a:r>
          </a:p>
        </p:txBody>
      </p:sp>
    </p:spTree>
    <p:extLst>
      <p:ext uri="{BB962C8B-B14F-4D97-AF65-F5344CB8AC3E}">
        <p14:creationId xmlns:p14="http://schemas.microsoft.com/office/powerpoint/2010/main" val="990241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VGI </a:t>
            </a:r>
            <a:r>
              <a:rPr lang="en-GB" dirty="0" smtClean="0"/>
              <a:t>research </a:t>
            </a:r>
            <a:r>
              <a:rPr lang="mr-IN" dirty="0" smtClean="0"/>
              <a:t>–</a:t>
            </a:r>
            <a:r>
              <a:rPr lang="en-GB" dirty="0" smtClean="0"/>
              <a:t> SOME QUESTIONS (1)</a:t>
            </a:r>
            <a:endParaRPr lang="en-GB" dirty="0"/>
          </a:p>
        </p:txBody>
      </p:sp>
      <p:sp>
        <p:nvSpPr>
          <p:cNvPr id="3" name="Text Placeholder 2"/>
          <p:cNvSpPr>
            <a:spLocks noGrp="1"/>
          </p:cNvSpPr>
          <p:nvPr>
            <p:ph type="body" sz="quarter" idx="12"/>
          </p:nvPr>
        </p:nvSpPr>
        <p:spPr/>
        <p:txBody>
          <a:bodyPr/>
          <a:lstStyle/>
          <a:p>
            <a:r>
              <a:rPr lang="en-GB" dirty="0" smtClean="0"/>
              <a:t>How do many contributors do we need?</a:t>
            </a:r>
          </a:p>
          <a:p>
            <a:pPr marL="285750" indent="-285750">
              <a:buFont typeface="Arial" charset="0"/>
              <a:buChar char="•"/>
            </a:pPr>
            <a:r>
              <a:rPr lang="en-GB" dirty="0" smtClean="0"/>
              <a:t>1,000,000 people to contribute 3 times each; or</a:t>
            </a:r>
          </a:p>
          <a:p>
            <a:pPr marL="285750" indent="-285750">
              <a:buFont typeface="Arial" charset="0"/>
              <a:buChar char="•"/>
            </a:pPr>
            <a:r>
              <a:rPr lang="en-GB" dirty="0" smtClean="0"/>
              <a:t>1,000 people to contribute 3,000 time each?</a:t>
            </a:r>
          </a:p>
          <a:p>
            <a:pPr marL="285750" indent="-285750">
              <a:buFont typeface="Arial" charset="0"/>
              <a:buChar char="•"/>
            </a:pPr>
            <a:r>
              <a:rPr lang="en-GB" dirty="0" smtClean="0"/>
              <a:t>Long-tail distribution?</a:t>
            </a:r>
          </a:p>
          <a:p>
            <a:r>
              <a:rPr lang="en-GB" dirty="0" smtClean="0"/>
              <a:t>Advertising x Motivation x Retention rate (human factors / task design)</a:t>
            </a:r>
          </a:p>
          <a:p>
            <a:endParaRPr lang="en-GB" dirty="0"/>
          </a:p>
          <a:p>
            <a:r>
              <a:rPr lang="en-GB" dirty="0" smtClean="0"/>
              <a:t>Do contributors produce better results with longer retention (more training)? Or do they get over-trained?</a:t>
            </a:r>
          </a:p>
          <a:p>
            <a:endParaRPr lang="en-GB" dirty="0"/>
          </a:p>
          <a:p>
            <a:r>
              <a:rPr lang="en-GB" dirty="0" smtClean="0"/>
              <a:t>Do social functions help, such as chat rooms </a:t>
            </a:r>
            <a:r>
              <a:rPr lang="mr-IN" dirty="0" smtClean="0"/>
              <a:t>–</a:t>
            </a:r>
            <a:r>
              <a:rPr lang="en-GB" dirty="0" smtClean="0"/>
              <a:t> community aspects, unexpected discoveries?</a:t>
            </a:r>
          </a:p>
          <a:p>
            <a:endParaRPr lang="en-GB" dirty="0"/>
          </a:p>
          <a:p>
            <a:r>
              <a:rPr lang="en-GB" dirty="0" smtClean="0"/>
              <a:t>Can we convert from ”tasked contributors” to crowd-defined requirements?</a:t>
            </a:r>
            <a:endParaRPr lang="en-GB" dirty="0"/>
          </a:p>
          <a:p>
            <a:endParaRPr lang="en-GB" dirty="0"/>
          </a:p>
          <a:p>
            <a:endParaRPr lang="en-GB" dirty="0"/>
          </a:p>
          <a:p>
            <a:endParaRPr lang="en-GB" dirty="0"/>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10499002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VGI </a:t>
            </a:r>
            <a:r>
              <a:rPr lang="en-GB" dirty="0" smtClean="0"/>
              <a:t>research </a:t>
            </a:r>
            <a:r>
              <a:rPr lang="mr-IN" dirty="0" smtClean="0"/>
              <a:t>–</a:t>
            </a:r>
            <a:r>
              <a:rPr lang="en-GB" dirty="0" smtClean="0"/>
              <a:t> SOME QUESTIONS (2)</a:t>
            </a:r>
            <a:endParaRPr lang="en-GB" dirty="0"/>
          </a:p>
        </p:txBody>
      </p:sp>
      <p:sp>
        <p:nvSpPr>
          <p:cNvPr id="3" name="Text Placeholder 2"/>
          <p:cNvSpPr>
            <a:spLocks noGrp="1"/>
          </p:cNvSpPr>
          <p:nvPr>
            <p:ph type="body" sz="quarter" idx="12"/>
          </p:nvPr>
        </p:nvSpPr>
        <p:spPr/>
        <p:txBody>
          <a:bodyPr/>
          <a:lstStyle/>
          <a:p>
            <a:r>
              <a:rPr lang="en-GB" dirty="0" smtClean="0"/>
              <a:t>How </a:t>
            </a:r>
            <a:r>
              <a:rPr lang="en-GB" dirty="0"/>
              <a:t>to assess quality of VGI in ways </a:t>
            </a:r>
            <a:r>
              <a:rPr lang="en-GB" dirty="0" smtClean="0"/>
              <a:t>that minimise </a:t>
            </a:r>
            <a:r>
              <a:rPr lang="en-GB" dirty="0"/>
              <a:t>manual checks?</a:t>
            </a:r>
          </a:p>
          <a:p>
            <a:endParaRPr lang="en-GB" dirty="0"/>
          </a:p>
          <a:p>
            <a:r>
              <a:rPr lang="en-GB" dirty="0"/>
              <a:t>How to design task flow and interfaces to help ensure quality of input?</a:t>
            </a:r>
          </a:p>
          <a:p>
            <a:endParaRPr lang="en-GB" dirty="0"/>
          </a:p>
          <a:p>
            <a:r>
              <a:rPr lang="en-GB" dirty="0"/>
              <a:t>How to present meaningful information about quality to data users?</a:t>
            </a:r>
          </a:p>
          <a:p>
            <a:endParaRPr lang="en-GB" dirty="0"/>
          </a:p>
          <a:p>
            <a:r>
              <a:rPr lang="en-GB" dirty="0"/>
              <a:t>How to maintain engagement and motivation of contributors?</a:t>
            </a:r>
          </a:p>
          <a:p>
            <a:endParaRPr lang="en-GB" dirty="0"/>
          </a:p>
          <a:p>
            <a:endParaRPr lang="en-GB" dirty="0"/>
          </a:p>
          <a:p>
            <a:endParaRPr lang="en-GB" dirty="0"/>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a:t>OFFICIAL</a:t>
            </a:r>
            <a:endParaRPr lang="en-GB" dirty="0"/>
          </a:p>
        </p:txBody>
      </p:sp>
    </p:spTree>
    <p:extLst>
      <p:ext uri="{BB962C8B-B14F-4D97-AF65-F5344CB8AC3E}">
        <p14:creationId xmlns:p14="http://schemas.microsoft.com/office/powerpoint/2010/main" val="21635072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Jeremy Morley, Jenny </a:t>
            </a:r>
            <a:r>
              <a:rPr lang="en-GB" dirty="0"/>
              <a:t>Harding &amp; Claire Pook</a:t>
            </a:r>
          </a:p>
        </p:txBody>
      </p:sp>
      <p:sp>
        <p:nvSpPr>
          <p:cNvPr id="3" name="Text Placeholder 2"/>
          <p:cNvSpPr>
            <a:spLocks noGrp="1"/>
          </p:cNvSpPr>
          <p:nvPr>
            <p:ph type="body" sz="quarter" idx="12"/>
          </p:nvPr>
        </p:nvSpPr>
        <p:spPr/>
        <p:txBody>
          <a:bodyPr/>
          <a:lstStyle/>
          <a:p>
            <a:r>
              <a:rPr lang="en-GB" dirty="0">
                <a:hlinkClick r:id="rId3"/>
              </a:rPr>
              <a:t>j</a:t>
            </a:r>
            <a:r>
              <a:rPr lang="en-GB" dirty="0" smtClean="0">
                <a:hlinkClick r:id="rId3"/>
              </a:rPr>
              <a:t>eremy.morley@os.uk	jenny.harding@os.uk</a:t>
            </a:r>
            <a:r>
              <a:rPr lang="en-GB" dirty="0"/>
              <a:t>,   </a:t>
            </a:r>
            <a:r>
              <a:rPr lang="en-GB" dirty="0">
                <a:hlinkClick r:id="rId4"/>
              </a:rPr>
              <a:t>claire.pook@os.uk</a:t>
            </a:r>
            <a:endParaRPr lang="en-GB" dirty="0"/>
          </a:p>
          <a:p>
            <a:endParaRPr lang="en-GB" dirty="0"/>
          </a:p>
        </p:txBody>
      </p:sp>
      <p:sp>
        <p:nvSpPr>
          <p:cNvPr id="4" name="Footer Placeholder 3"/>
          <p:cNvSpPr>
            <a:spLocks noGrp="1"/>
          </p:cNvSpPr>
          <p:nvPr>
            <p:ph type="ftr" sz="quarter" idx="13"/>
          </p:nvPr>
        </p:nvSpPr>
        <p:spPr/>
        <p:txBody>
          <a:bodyPr/>
          <a:lstStyle/>
          <a:p>
            <a:r>
              <a:rPr lang="en-GB"/>
              <a:t>OFFICIAL</a:t>
            </a:r>
            <a:endParaRPr lang="en-GB" dirty="0"/>
          </a:p>
        </p:txBody>
      </p:sp>
      <p:sp>
        <p:nvSpPr>
          <p:cNvPr id="5" name="Text Placeholder 4"/>
          <p:cNvSpPr>
            <a:spLocks noGrp="1"/>
          </p:cNvSpPr>
          <p:nvPr>
            <p:ph type="body" sz="quarter" idx="14"/>
          </p:nvPr>
        </p:nvSpPr>
        <p:spPr/>
        <p:txBody>
          <a:bodyPr/>
          <a:lstStyle/>
          <a:p>
            <a:r>
              <a:rPr lang="en-GB" dirty="0"/>
              <a:t>023 8005 5764</a:t>
            </a:r>
          </a:p>
        </p:txBody>
      </p:sp>
    </p:spTree>
    <p:extLst>
      <p:ext uri="{BB962C8B-B14F-4D97-AF65-F5344CB8AC3E}">
        <p14:creationId xmlns:p14="http://schemas.microsoft.com/office/powerpoint/2010/main" val="3899493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traditional data set-ups are being challenged</a:t>
            </a:r>
            <a:endParaRPr lang="en-GB" dirty="0"/>
          </a:p>
        </p:txBody>
      </p:sp>
      <p:grpSp>
        <p:nvGrpSpPr>
          <p:cNvPr id="5" name="Group 4"/>
          <p:cNvGrpSpPr/>
          <p:nvPr/>
        </p:nvGrpSpPr>
        <p:grpSpPr>
          <a:xfrm>
            <a:off x="201930" y="2477390"/>
            <a:ext cx="8744610" cy="2323210"/>
            <a:chOff x="201930" y="2477390"/>
            <a:chExt cx="8744610" cy="2323210"/>
          </a:xfrm>
        </p:grpSpPr>
        <p:sp>
          <p:nvSpPr>
            <p:cNvPr id="6" name="Rectangle 5">
              <a:hlinkClick r:id="" action="ppaction://noaction"/>
            </p:cNvPr>
            <p:cNvSpPr/>
            <p:nvPr/>
          </p:nvSpPr>
          <p:spPr bwMode="auto">
            <a:xfrm>
              <a:off x="2750512" y="2477390"/>
              <a:ext cx="6196028" cy="2323210"/>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34464" tIns="100848" rIns="134464" bIns="33616"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endParaRPr lang="en-US" sz="1029" kern="0" dirty="0">
                <a:ln>
                  <a:solidFill>
                    <a:srgbClr val="FFFFFF">
                      <a:alpha val="0"/>
                    </a:srgbClr>
                  </a:solidFill>
                </a:ln>
                <a:gradFill>
                  <a:gsLst>
                    <a:gs pos="85841">
                      <a:srgbClr val="000000"/>
                    </a:gs>
                    <a:gs pos="0">
                      <a:srgbClr val="000000"/>
                    </a:gs>
                  </a:gsLst>
                  <a:lin ang="5400000" scaled="0"/>
                </a:gradFill>
                <a:latin typeface="Segoe UI Light"/>
                <a:ea typeface="MS PGothic" charset="0"/>
              </a:endParaRPr>
            </a:p>
          </p:txBody>
        </p:sp>
        <p:sp>
          <p:nvSpPr>
            <p:cNvPr id="7" name="Rectangle 6">
              <a:hlinkClick r:id="" action="ppaction://noaction"/>
            </p:cNvPr>
            <p:cNvSpPr/>
            <p:nvPr/>
          </p:nvSpPr>
          <p:spPr bwMode="auto">
            <a:xfrm>
              <a:off x="6754539" y="2730899"/>
              <a:ext cx="2037970" cy="994338"/>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BI &amp; analytics</a:t>
              </a:r>
            </a:p>
          </p:txBody>
        </p:sp>
        <p:sp>
          <p:nvSpPr>
            <p:cNvPr id="8" name="Rectangle 7">
              <a:hlinkClick r:id="" action="ppaction://noaction"/>
            </p:cNvPr>
            <p:cNvSpPr/>
            <p:nvPr/>
          </p:nvSpPr>
          <p:spPr bwMode="auto">
            <a:xfrm>
              <a:off x="4393119" y="2730898"/>
              <a:ext cx="2037970" cy="1908061"/>
            </a:xfrm>
            <a:prstGeom prst="rect">
              <a:avLst/>
            </a:prstGeom>
            <a:solidFill>
              <a:schemeClr val="accent3"/>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Data </a:t>
              </a: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warehouse</a:t>
              </a: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Spatial Database</a:t>
              </a: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9" name="Rectangle 8">
              <a:hlinkClick r:id="" action="ppaction://noaction"/>
            </p:cNvPr>
            <p:cNvSpPr/>
            <p:nvPr/>
          </p:nvSpPr>
          <p:spPr bwMode="auto">
            <a:xfrm>
              <a:off x="2885058" y="2730898"/>
              <a:ext cx="1184612" cy="1908061"/>
            </a:xfrm>
            <a:prstGeom prst="rect">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Mapping and ETL</a:t>
              </a: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0" name="TextBox 9"/>
            <p:cNvSpPr txBox="1"/>
            <p:nvPr/>
          </p:nvSpPr>
          <p:spPr>
            <a:xfrm>
              <a:off x="7011125" y="3597150"/>
              <a:ext cx="648285"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Dashboards</a:t>
              </a:r>
            </a:p>
          </p:txBody>
        </p:sp>
        <p:sp>
          <p:nvSpPr>
            <p:cNvPr id="11" name="TextBox 10"/>
            <p:cNvSpPr txBox="1"/>
            <p:nvPr/>
          </p:nvSpPr>
          <p:spPr>
            <a:xfrm>
              <a:off x="7915995" y="3597150"/>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Reporting</a:t>
              </a:r>
            </a:p>
          </p:txBody>
        </p:sp>
        <p:pic>
          <p:nvPicPr>
            <p:cNvPr id="12" name="Picture 2" descr="\\MAGNUM\Projects\Microsoft\Cloud Power FY12\Design\ICONS_PNG\Pie.png"/>
            <p:cNvPicPr>
              <a:picLocks noChangeAspect="1" noChangeArrowheads="1"/>
            </p:cNvPicPr>
            <p:nvPr/>
          </p:nvPicPr>
          <p:blipFill rotWithShape="1">
            <a:blip r:embed="rId2" cstate="print">
              <a:lum bright="100000"/>
            </a:blip>
            <a:srcRect l="7278" t="7278" r="7278" b="7278"/>
            <a:stretch/>
          </p:blipFill>
          <p:spPr bwMode="auto">
            <a:xfrm>
              <a:off x="7068075" y="2980128"/>
              <a:ext cx="558269" cy="667121"/>
            </a:xfrm>
            <a:prstGeom prst="rect">
              <a:avLst/>
            </a:prstGeom>
            <a:noFill/>
            <a:ln w="15875">
              <a:noFill/>
            </a:ln>
          </p:spPr>
        </p:pic>
        <p:sp>
          <p:nvSpPr>
            <p:cNvPr id="13" name="Freeform 6"/>
            <p:cNvSpPr>
              <a:spLocks noChangeAspect="1" noEditPoints="1"/>
            </p:cNvSpPr>
            <p:nvPr/>
          </p:nvSpPr>
          <p:spPr bwMode="black">
            <a:xfrm>
              <a:off x="7982097" y="2877543"/>
              <a:ext cx="415895" cy="635755"/>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chemeClr val="bg1"/>
            </a:solidFill>
            <a:ln w="7" cap="flat">
              <a:noFill/>
              <a:prstDash val="solid"/>
              <a:miter lim="800000"/>
              <a:headEnd/>
              <a:tailEnd/>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14" name="Right Arrow 13"/>
            <p:cNvSpPr/>
            <p:nvPr/>
          </p:nvSpPr>
          <p:spPr bwMode="auto">
            <a:xfrm>
              <a:off x="2555498" y="3707918"/>
              <a:ext cx="319220"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grpSp>
          <p:nvGrpSpPr>
            <p:cNvPr id="15" name="Group 14"/>
            <p:cNvGrpSpPr/>
            <p:nvPr/>
          </p:nvGrpSpPr>
          <p:grpSpPr>
            <a:xfrm>
              <a:off x="3200400" y="3567490"/>
              <a:ext cx="672808" cy="901162"/>
              <a:chOff x="1654066" y="3061822"/>
              <a:chExt cx="316629" cy="432723"/>
            </a:xfrm>
          </p:grpSpPr>
          <p:sp>
            <p:nvSpPr>
              <p:cNvPr id="78" name="Freeform 77"/>
              <p:cNvSpPr/>
              <p:nvPr/>
            </p:nvSpPr>
            <p:spPr>
              <a:xfrm>
                <a:off x="1654066" y="3061822"/>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r>
                  <a:rPr lang="en-US" sz="1200" dirty="0">
                    <a:gradFill>
                      <a:gsLst>
                        <a:gs pos="0">
                          <a:srgbClr val="000000"/>
                        </a:gs>
                        <a:gs pos="100000">
                          <a:srgbClr val="000000"/>
                        </a:gs>
                      </a:gsLst>
                      <a:lin ang="5400000" scaled="1"/>
                    </a:gradFill>
                  </a:rPr>
                  <a:t>Staging</a:t>
                </a:r>
              </a:p>
            </p:txBody>
          </p:sp>
          <p:sp>
            <p:nvSpPr>
              <p:cNvPr id="79" name="Oval 78"/>
              <p:cNvSpPr/>
              <p:nvPr/>
            </p:nvSpPr>
            <p:spPr>
              <a:xfrm>
                <a:off x="1683843" y="3075398"/>
                <a:ext cx="257076" cy="860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6" name="Right Arrow 15"/>
            <p:cNvSpPr/>
            <p:nvPr/>
          </p:nvSpPr>
          <p:spPr bwMode="auto">
            <a:xfrm>
              <a:off x="4070038"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90151" y="3203319"/>
              <a:ext cx="306575" cy="364171"/>
            </a:xfrm>
            <a:prstGeom prst="rect">
              <a:avLst/>
            </a:prstGeom>
            <a:solidFill>
              <a:srgbClr val="68217A"/>
            </a:solidFill>
          </p:spPr>
        </p:pic>
        <p:sp>
          <p:nvSpPr>
            <p:cNvPr id="18" name="Right Arrow 17"/>
            <p:cNvSpPr/>
            <p:nvPr/>
          </p:nvSpPr>
          <p:spPr bwMode="auto">
            <a:xfrm>
              <a:off x="6431457"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sp>
          <p:nvSpPr>
            <p:cNvPr id="19" name="Curved Down Arrow 18"/>
            <p:cNvSpPr/>
            <p:nvPr/>
          </p:nvSpPr>
          <p:spPr bwMode="auto">
            <a:xfrm>
              <a:off x="3278913" y="3268381"/>
              <a:ext cx="547030" cy="299109"/>
            </a:xfrm>
            <a:prstGeom prst="curvedDown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cxnSp>
          <p:nvCxnSpPr>
            <p:cNvPr id="20" name="Straight Arrow Connector 19"/>
            <p:cNvCxnSpPr/>
            <p:nvPr/>
          </p:nvCxnSpPr>
          <p:spPr>
            <a:xfrm>
              <a:off x="5579645" y="3378073"/>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531503" y="3040678"/>
              <a:ext cx="886417" cy="684559"/>
              <a:chOff x="1729819" y="2834923"/>
              <a:chExt cx="316629" cy="432723"/>
            </a:xfrm>
          </p:grpSpPr>
          <p:sp>
            <p:nvSpPr>
              <p:cNvPr id="76" name="Freeform 75"/>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77" name="Oval 76"/>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22" name="Rectangle 21">
              <a:hlinkClick r:id="" action="ppaction://noaction"/>
            </p:cNvPr>
            <p:cNvSpPr/>
            <p:nvPr/>
          </p:nvSpPr>
          <p:spPr bwMode="auto">
            <a:xfrm>
              <a:off x="201930" y="2731971"/>
              <a:ext cx="2355210" cy="1908061"/>
            </a:xfrm>
            <a:prstGeom prst="rect">
              <a:avLst/>
            </a:prstGeom>
            <a:solidFill>
              <a:schemeClr val="tx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107571" rIns="0"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collection and </a:t>
              </a: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Source </a:t>
              </a:r>
              <a:r>
                <a:rPr lang="en-US" sz="1471" kern="0" dirty="0">
                  <a:ln>
                    <a:solidFill>
                      <a:srgbClr val="FFFFFF">
                        <a:alpha val="0"/>
                      </a:srgbClr>
                    </a:solidFill>
                  </a:ln>
                  <a:gradFill>
                    <a:gsLst>
                      <a:gs pos="56637">
                        <a:srgbClr val="FFFFFF"/>
                      </a:gs>
                      <a:gs pos="11000">
                        <a:srgbClr val="FFFFFF"/>
                      </a:gs>
                    </a:gsLst>
                    <a:lin ang="5400000" scaled="0"/>
                  </a:gradFill>
                  <a:ea typeface="MS PGothic" charset="0"/>
                </a:rPr>
                <a:t>Systems</a:t>
              </a:r>
            </a:p>
          </p:txBody>
        </p:sp>
        <p:grpSp>
          <p:nvGrpSpPr>
            <p:cNvPr id="23" name="Group 22"/>
            <p:cNvGrpSpPr/>
            <p:nvPr/>
          </p:nvGrpSpPr>
          <p:grpSpPr>
            <a:xfrm>
              <a:off x="281971" y="3630734"/>
              <a:ext cx="2198432" cy="85289"/>
              <a:chOff x="1331889" y="2226633"/>
              <a:chExt cx="2990020" cy="90329"/>
            </a:xfrm>
          </p:grpSpPr>
          <p:sp>
            <p:nvSpPr>
              <p:cNvPr id="68" name="Oval 67"/>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69" name="Oval 68"/>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70" name="Oval 69"/>
              <p:cNvSpPr/>
              <p:nvPr/>
            </p:nvSpPr>
            <p:spPr>
              <a:xfrm>
                <a:off x="291085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71" name="Oval 70"/>
              <p:cNvSpPr/>
              <p:nvPr/>
            </p:nvSpPr>
            <p:spPr>
              <a:xfrm>
                <a:off x="369522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72" name="Oval 71"/>
              <p:cNvSpPr/>
              <p:nvPr/>
            </p:nvSpPr>
            <p:spPr>
              <a:xfrm>
                <a:off x="1701500"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73" name="Oval 72"/>
              <p:cNvSpPr/>
              <p:nvPr/>
            </p:nvSpPr>
            <p:spPr>
              <a:xfrm>
                <a:off x="2476943"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74" name="Oval 73"/>
              <p:cNvSpPr/>
              <p:nvPr/>
            </p:nvSpPr>
            <p:spPr>
              <a:xfrm>
                <a:off x="328046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75" name="Oval 74"/>
              <p:cNvSpPr/>
              <p:nvPr/>
            </p:nvSpPr>
            <p:spPr>
              <a:xfrm>
                <a:off x="406483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24" name="Group 23"/>
            <p:cNvGrpSpPr/>
            <p:nvPr/>
          </p:nvGrpSpPr>
          <p:grpSpPr>
            <a:xfrm>
              <a:off x="244369" y="3385404"/>
              <a:ext cx="2257296" cy="703556"/>
              <a:chOff x="1277547" y="2217128"/>
              <a:chExt cx="2690020" cy="776548"/>
            </a:xfrm>
          </p:grpSpPr>
          <p:sp>
            <p:nvSpPr>
              <p:cNvPr id="56" name="TextBox 55"/>
              <p:cNvSpPr txBox="1"/>
              <p:nvPr/>
            </p:nvSpPr>
            <p:spPr>
              <a:xfrm>
                <a:off x="1277547"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OLTP</a:t>
                </a:r>
              </a:p>
            </p:txBody>
          </p:sp>
          <p:sp>
            <p:nvSpPr>
              <p:cNvPr id="57" name="Freeform 56"/>
              <p:cNvSpPr/>
              <p:nvPr/>
            </p:nvSpPr>
            <p:spPr>
              <a:xfrm>
                <a:off x="130211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58" name="Oval 57"/>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59" name="TextBox 58"/>
              <p:cNvSpPr txBox="1"/>
              <p:nvPr/>
            </p:nvSpPr>
            <p:spPr>
              <a:xfrm>
                <a:off x="2057539"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ERP</a:t>
                </a:r>
              </a:p>
            </p:txBody>
          </p:sp>
          <p:sp>
            <p:nvSpPr>
              <p:cNvPr id="60" name="Freeform 59"/>
              <p:cNvSpPr/>
              <p:nvPr/>
            </p:nvSpPr>
            <p:spPr>
              <a:xfrm>
                <a:off x="2077556"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61" name="Oval 60"/>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62" name="TextBox 61"/>
              <p:cNvSpPr txBox="1"/>
              <p:nvPr/>
            </p:nvSpPr>
            <p:spPr>
              <a:xfrm>
                <a:off x="2817437" y="2796741"/>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CRM</a:t>
                </a:r>
              </a:p>
            </p:txBody>
          </p:sp>
          <p:sp>
            <p:nvSpPr>
              <p:cNvPr id="63" name="Freeform 62"/>
              <p:cNvSpPr/>
              <p:nvPr/>
            </p:nvSpPr>
            <p:spPr>
              <a:xfrm>
                <a:off x="284200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64" name="Oval 63"/>
              <p:cNvSpPr/>
              <p:nvPr/>
            </p:nvSpPr>
            <p:spPr>
              <a:xfrm>
                <a:off x="287177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65" name="TextBox 64"/>
              <p:cNvSpPr txBox="1"/>
              <p:nvPr/>
            </p:nvSpPr>
            <p:spPr>
              <a:xfrm>
                <a:off x="3601807" y="2796741"/>
                <a:ext cx="365760" cy="196935"/>
              </a:xfrm>
              <a:prstGeom prst="rect">
                <a:avLst/>
              </a:prstGeom>
              <a:noFill/>
            </p:spPr>
            <p:txBody>
              <a:bodyPr wrap="square" lIns="0" tIns="0" rIns="0" bIns="0" rtlCol="0">
                <a:no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LOB</a:t>
                </a:r>
              </a:p>
            </p:txBody>
          </p:sp>
          <p:sp>
            <p:nvSpPr>
              <p:cNvPr id="66" name="Freeform 65"/>
              <p:cNvSpPr/>
              <p:nvPr/>
            </p:nvSpPr>
            <p:spPr>
              <a:xfrm>
                <a:off x="3626373" y="2217128"/>
                <a:ext cx="316630"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67" name="Oval 66"/>
              <p:cNvSpPr/>
              <p:nvPr/>
            </p:nvSpPr>
            <p:spPr>
              <a:xfrm>
                <a:off x="365614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25" name="Group 24"/>
            <p:cNvGrpSpPr/>
            <p:nvPr/>
          </p:nvGrpSpPr>
          <p:grpSpPr>
            <a:xfrm>
              <a:off x="4572000" y="4037312"/>
              <a:ext cx="805021" cy="573678"/>
              <a:chOff x="1729819" y="2834923"/>
              <a:chExt cx="316629" cy="432723"/>
            </a:xfrm>
          </p:grpSpPr>
          <p:sp>
            <p:nvSpPr>
              <p:cNvPr id="54" name="Freeform 53"/>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55" name="Oval 54"/>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26" name="Rectangle 25">
              <a:hlinkClick r:id="" action="ppaction://noaction"/>
            </p:cNvPr>
            <p:cNvSpPr/>
            <p:nvPr/>
          </p:nvSpPr>
          <p:spPr bwMode="auto">
            <a:xfrm>
              <a:off x="6761643" y="3767091"/>
              <a:ext cx="2037970" cy="945631"/>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Access/Services  </a:t>
              </a: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27" name="Freeform 83"/>
            <p:cNvSpPr>
              <a:spLocks noEditPoints="1"/>
            </p:cNvSpPr>
            <p:nvPr/>
          </p:nvSpPr>
          <p:spPr bwMode="auto">
            <a:xfrm>
              <a:off x="6869309" y="4065945"/>
              <a:ext cx="331312" cy="389496"/>
            </a:xfrm>
            <a:custGeom>
              <a:avLst/>
              <a:gdLst>
                <a:gd name="T0" fmla="*/ 181 w 502"/>
                <a:gd name="T1" fmla="*/ 346 h 514"/>
                <a:gd name="T2" fmla="*/ 209 w 502"/>
                <a:gd name="T3" fmla="*/ 378 h 514"/>
                <a:gd name="T4" fmla="*/ 245 w 502"/>
                <a:gd name="T5" fmla="*/ 416 h 514"/>
                <a:gd name="T6" fmla="*/ 209 w 502"/>
                <a:gd name="T7" fmla="*/ 346 h 514"/>
                <a:gd name="T8" fmla="*/ 170 w 502"/>
                <a:gd name="T9" fmla="*/ 346 h 514"/>
                <a:gd name="T10" fmla="*/ 161 w 502"/>
                <a:gd name="T11" fmla="*/ 346 h 514"/>
                <a:gd name="T12" fmla="*/ 90 w 502"/>
                <a:gd name="T13" fmla="*/ 363 h 514"/>
                <a:gd name="T14" fmla="*/ 75 w 502"/>
                <a:gd name="T15" fmla="*/ 404 h 514"/>
                <a:gd name="T16" fmla="*/ 170 w 502"/>
                <a:gd name="T17" fmla="*/ 365 h 514"/>
                <a:gd name="T18" fmla="*/ 329 w 502"/>
                <a:gd name="T19" fmla="*/ 346 h 514"/>
                <a:gd name="T20" fmla="*/ 358 w 502"/>
                <a:gd name="T21" fmla="*/ 380 h 514"/>
                <a:gd name="T22" fmla="*/ 420 w 502"/>
                <a:gd name="T23" fmla="*/ 385 h 514"/>
                <a:gd name="T24" fmla="*/ 398 w 502"/>
                <a:gd name="T25" fmla="*/ 346 h 514"/>
                <a:gd name="T26" fmla="*/ 250 w 502"/>
                <a:gd name="T27" fmla="*/ 180 h 514"/>
                <a:gd name="T28" fmla="*/ 295 w 502"/>
                <a:gd name="T29" fmla="*/ 136 h 514"/>
                <a:gd name="T30" fmla="*/ 206 w 502"/>
                <a:gd name="T31" fmla="*/ 136 h 514"/>
                <a:gd name="T32" fmla="*/ 170 w 502"/>
                <a:gd name="T33" fmla="*/ 375 h 514"/>
                <a:gd name="T34" fmla="*/ 108 w 502"/>
                <a:gd name="T35" fmla="*/ 394 h 514"/>
                <a:gd name="T36" fmla="*/ 56 w 502"/>
                <a:gd name="T37" fmla="*/ 435 h 514"/>
                <a:gd name="T38" fmla="*/ 27 w 502"/>
                <a:gd name="T39" fmla="*/ 496 h 514"/>
                <a:gd name="T40" fmla="*/ 170 w 502"/>
                <a:gd name="T41" fmla="*/ 380 h 514"/>
                <a:gd name="T42" fmla="*/ 183 w 502"/>
                <a:gd name="T43" fmla="*/ 373 h 514"/>
                <a:gd name="T44" fmla="*/ 180 w 502"/>
                <a:gd name="T45" fmla="*/ 376 h 514"/>
                <a:gd name="T46" fmla="*/ 473 w 502"/>
                <a:gd name="T47" fmla="*/ 496 h 514"/>
                <a:gd name="T48" fmla="*/ 412 w 502"/>
                <a:gd name="T49" fmla="*/ 471 h 514"/>
                <a:gd name="T50" fmla="*/ 237 w 502"/>
                <a:gd name="T51" fmla="*/ 421 h 514"/>
                <a:gd name="T52" fmla="*/ 183 w 502"/>
                <a:gd name="T53" fmla="*/ 373 h 514"/>
                <a:gd name="T54" fmla="*/ 364 w 502"/>
                <a:gd name="T55" fmla="*/ 467 h 514"/>
                <a:gd name="T56" fmla="*/ 436 w 502"/>
                <a:gd name="T57" fmla="*/ 452 h 514"/>
                <a:gd name="T58" fmla="*/ 429 w 502"/>
                <a:gd name="T59" fmla="*/ 403 h 514"/>
                <a:gd name="T60" fmla="*/ 372 w 502"/>
                <a:gd name="T61" fmla="*/ 392 h 514"/>
                <a:gd name="T62" fmla="*/ 300 w 502"/>
                <a:gd name="T63" fmla="*/ 346 h 514"/>
                <a:gd name="T64" fmla="*/ 283 w 502"/>
                <a:gd name="T65" fmla="*/ 354 h 514"/>
                <a:gd name="T66" fmla="*/ 259 w 502"/>
                <a:gd name="T67" fmla="*/ 431 h 514"/>
                <a:gd name="T68" fmla="*/ 296 w 502"/>
                <a:gd name="T69" fmla="*/ 328 h 514"/>
                <a:gd name="T70" fmla="*/ 376 w 502"/>
                <a:gd name="T71" fmla="*/ 328 h 514"/>
                <a:gd name="T72" fmla="*/ 430 w 502"/>
                <a:gd name="T73" fmla="*/ 363 h 514"/>
                <a:gd name="T74" fmla="*/ 502 w 502"/>
                <a:gd name="T75" fmla="*/ 514 h 514"/>
                <a:gd name="T76" fmla="*/ 2 w 502"/>
                <a:gd name="T77" fmla="*/ 507 h 514"/>
                <a:gd name="T78" fmla="*/ 96 w 502"/>
                <a:gd name="T79" fmla="*/ 328 h 514"/>
                <a:gd name="T80" fmla="*/ 205 w 502"/>
                <a:gd name="T81" fmla="*/ 328 h 514"/>
                <a:gd name="T82" fmla="*/ 139 w 502"/>
                <a:gd name="T83" fmla="*/ 191 h 514"/>
                <a:gd name="T84" fmla="*/ 290 w 502"/>
                <a:gd name="T85" fmla="*/ 16 h 514"/>
                <a:gd name="T86" fmla="*/ 362 w 502"/>
                <a:gd name="T87" fmla="*/ 192 h 514"/>
                <a:gd name="T88" fmla="*/ 296 w 502"/>
                <a:gd name="T89" fmla="*/ 32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2" h="514">
                  <a:moveTo>
                    <a:pt x="181" y="346"/>
                  </a:moveTo>
                  <a:lnTo>
                    <a:pt x="181" y="346"/>
                  </a:lnTo>
                  <a:cubicBezTo>
                    <a:pt x="178" y="364"/>
                    <a:pt x="178" y="363"/>
                    <a:pt x="192" y="369"/>
                  </a:cubicBezTo>
                  <a:cubicBezTo>
                    <a:pt x="198" y="371"/>
                    <a:pt x="204" y="374"/>
                    <a:pt x="209" y="378"/>
                  </a:cubicBezTo>
                  <a:cubicBezTo>
                    <a:pt x="219" y="388"/>
                    <a:pt x="228" y="399"/>
                    <a:pt x="238" y="409"/>
                  </a:cubicBezTo>
                  <a:cubicBezTo>
                    <a:pt x="241" y="411"/>
                    <a:pt x="243" y="414"/>
                    <a:pt x="245" y="416"/>
                  </a:cubicBezTo>
                  <a:cubicBezTo>
                    <a:pt x="236" y="394"/>
                    <a:pt x="226" y="373"/>
                    <a:pt x="216" y="352"/>
                  </a:cubicBezTo>
                  <a:cubicBezTo>
                    <a:pt x="215" y="349"/>
                    <a:pt x="212" y="347"/>
                    <a:pt x="209" y="346"/>
                  </a:cubicBezTo>
                  <a:cubicBezTo>
                    <a:pt x="200" y="346"/>
                    <a:pt x="190" y="346"/>
                    <a:pt x="181" y="346"/>
                  </a:cubicBezTo>
                  <a:close/>
                  <a:moveTo>
                    <a:pt x="170" y="346"/>
                  </a:moveTo>
                  <a:lnTo>
                    <a:pt x="170" y="346"/>
                  </a:lnTo>
                  <a:lnTo>
                    <a:pt x="161" y="346"/>
                  </a:lnTo>
                  <a:cubicBezTo>
                    <a:pt x="146" y="346"/>
                    <a:pt x="131" y="347"/>
                    <a:pt x="117" y="346"/>
                  </a:cubicBezTo>
                  <a:cubicBezTo>
                    <a:pt x="103" y="344"/>
                    <a:pt x="95" y="349"/>
                    <a:pt x="90" y="363"/>
                  </a:cubicBezTo>
                  <a:cubicBezTo>
                    <a:pt x="86" y="376"/>
                    <a:pt x="79" y="389"/>
                    <a:pt x="72" y="402"/>
                  </a:cubicBezTo>
                  <a:cubicBezTo>
                    <a:pt x="73" y="402"/>
                    <a:pt x="74" y="403"/>
                    <a:pt x="75" y="404"/>
                  </a:cubicBezTo>
                  <a:cubicBezTo>
                    <a:pt x="80" y="401"/>
                    <a:pt x="87" y="399"/>
                    <a:pt x="92" y="395"/>
                  </a:cubicBezTo>
                  <a:cubicBezTo>
                    <a:pt x="115" y="376"/>
                    <a:pt x="140" y="364"/>
                    <a:pt x="170" y="365"/>
                  </a:cubicBezTo>
                  <a:lnTo>
                    <a:pt x="170" y="346"/>
                  </a:lnTo>
                  <a:close/>
                  <a:moveTo>
                    <a:pt x="329" y="346"/>
                  </a:moveTo>
                  <a:lnTo>
                    <a:pt x="329" y="346"/>
                  </a:lnTo>
                  <a:cubicBezTo>
                    <a:pt x="330" y="365"/>
                    <a:pt x="342" y="376"/>
                    <a:pt x="358" y="380"/>
                  </a:cubicBezTo>
                  <a:cubicBezTo>
                    <a:pt x="378" y="384"/>
                    <a:pt x="399" y="386"/>
                    <a:pt x="419" y="388"/>
                  </a:cubicBezTo>
                  <a:cubicBezTo>
                    <a:pt x="420" y="387"/>
                    <a:pt x="420" y="386"/>
                    <a:pt x="420" y="385"/>
                  </a:cubicBezTo>
                  <a:cubicBezTo>
                    <a:pt x="415" y="373"/>
                    <a:pt x="409" y="361"/>
                    <a:pt x="403" y="349"/>
                  </a:cubicBezTo>
                  <a:cubicBezTo>
                    <a:pt x="403" y="348"/>
                    <a:pt x="400" y="346"/>
                    <a:pt x="398" y="346"/>
                  </a:cubicBezTo>
                  <a:cubicBezTo>
                    <a:pt x="375" y="346"/>
                    <a:pt x="352" y="346"/>
                    <a:pt x="329" y="346"/>
                  </a:cubicBezTo>
                  <a:close/>
                  <a:moveTo>
                    <a:pt x="250" y="180"/>
                  </a:moveTo>
                  <a:lnTo>
                    <a:pt x="250" y="180"/>
                  </a:lnTo>
                  <a:cubicBezTo>
                    <a:pt x="275" y="180"/>
                    <a:pt x="295" y="161"/>
                    <a:pt x="295" y="136"/>
                  </a:cubicBezTo>
                  <a:cubicBezTo>
                    <a:pt x="295" y="111"/>
                    <a:pt x="275" y="90"/>
                    <a:pt x="250" y="90"/>
                  </a:cubicBezTo>
                  <a:cubicBezTo>
                    <a:pt x="226" y="90"/>
                    <a:pt x="205" y="111"/>
                    <a:pt x="206" y="136"/>
                  </a:cubicBezTo>
                  <a:cubicBezTo>
                    <a:pt x="206" y="160"/>
                    <a:pt x="226" y="180"/>
                    <a:pt x="250" y="180"/>
                  </a:cubicBezTo>
                  <a:close/>
                  <a:moveTo>
                    <a:pt x="170" y="375"/>
                  </a:moveTo>
                  <a:lnTo>
                    <a:pt x="170" y="375"/>
                  </a:lnTo>
                  <a:cubicBezTo>
                    <a:pt x="146" y="374"/>
                    <a:pt x="126" y="380"/>
                    <a:pt x="108" y="394"/>
                  </a:cubicBezTo>
                  <a:cubicBezTo>
                    <a:pt x="101" y="400"/>
                    <a:pt x="93" y="407"/>
                    <a:pt x="84" y="409"/>
                  </a:cubicBezTo>
                  <a:cubicBezTo>
                    <a:pt x="67" y="411"/>
                    <a:pt x="61" y="422"/>
                    <a:pt x="56" y="435"/>
                  </a:cubicBezTo>
                  <a:cubicBezTo>
                    <a:pt x="54" y="441"/>
                    <a:pt x="51" y="447"/>
                    <a:pt x="48" y="453"/>
                  </a:cubicBezTo>
                  <a:cubicBezTo>
                    <a:pt x="41" y="467"/>
                    <a:pt x="35" y="481"/>
                    <a:pt x="27" y="496"/>
                  </a:cubicBezTo>
                  <a:lnTo>
                    <a:pt x="170" y="496"/>
                  </a:lnTo>
                  <a:cubicBezTo>
                    <a:pt x="170" y="457"/>
                    <a:pt x="170" y="419"/>
                    <a:pt x="170" y="380"/>
                  </a:cubicBezTo>
                  <a:cubicBezTo>
                    <a:pt x="170" y="379"/>
                    <a:pt x="170" y="377"/>
                    <a:pt x="170" y="375"/>
                  </a:cubicBezTo>
                  <a:close/>
                  <a:moveTo>
                    <a:pt x="183" y="373"/>
                  </a:moveTo>
                  <a:lnTo>
                    <a:pt x="183" y="373"/>
                  </a:lnTo>
                  <a:cubicBezTo>
                    <a:pt x="182" y="374"/>
                    <a:pt x="181" y="375"/>
                    <a:pt x="180" y="376"/>
                  </a:cubicBezTo>
                  <a:lnTo>
                    <a:pt x="180" y="496"/>
                  </a:lnTo>
                  <a:lnTo>
                    <a:pt x="473" y="496"/>
                  </a:lnTo>
                  <a:cubicBezTo>
                    <a:pt x="466" y="481"/>
                    <a:pt x="459" y="466"/>
                    <a:pt x="451" y="450"/>
                  </a:cubicBezTo>
                  <a:cubicBezTo>
                    <a:pt x="440" y="463"/>
                    <a:pt x="427" y="469"/>
                    <a:pt x="412" y="471"/>
                  </a:cubicBezTo>
                  <a:cubicBezTo>
                    <a:pt x="391" y="473"/>
                    <a:pt x="370" y="475"/>
                    <a:pt x="349" y="475"/>
                  </a:cubicBezTo>
                  <a:cubicBezTo>
                    <a:pt x="304" y="474"/>
                    <a:pt x="266" y="457"/>
                    <a:pt x="237" y="421"/>
                  </a:cubicBezTo>
                  <a:cubicBezTo>
                    <a:pt x="228" y="411"/>
                    <a:pt x="220" y="400"/>
                    <a:pt x="210" y="391"/>
                  </a:cubicBezTo>
                  <a:cubicBezTo>
                    <a:pt x="202" y="384"/>
                    <a:pt x="192" y="379"/>
                    <a:pt x="183" y="373"/>
                  </a:cubicBezTo>
                  <a:close/>
                  <a:moveTo>
                    <a:pt x="364" y="467"/>
                  </a:moveTo>
                  <a:lnTo>
                    <a:pt x="364" y="467"/>
                  </a:lnTo>
                  <a:cubicBezTo>
                    <a:pt x="376" y="466"/>
                    <a:pt x="388" y="467"/>
                    <a:pt x="399" y="464"/>
                  </a:cubicBezTo>
                  <a:cubicBezTo>
                    <a:pt x="412" y="462"/>
                    <a:pt x="424" y="458"/>
                    <a:pt x="436" y="452"/>
                  </a:cubicBezTo>
                  <a:cubicBezTo>
                    <a:pt x="444" y="448"/>
                    <a:pt x="449" y="442"/>
                    <a:pt x="442" y="430"/>
                  </a:cubicBezTo>
                  <a:cubicBezTo>
                    <a:pt x="437" y="421"/>
                    <a:pt x="433" y="412"/>
                    <a:pt x="429" y="403"/>
                  </a:cubicBezTo>
                  <a:cubicBezTo>
                    <a:pt x="427" y="396"/>
                    <a:pt x="423" y="395"/>
                    <a:pt x="416" y="395"/>
                  </a:cubicBezTo>
                  <a:cubicBezTo>
                    <a:pt x="401" y="395"/>
                    <a:pt x="386" y="394"/>
                    <a:pt x="372" y="392"/>
                  </a:cubicBezTo>
                  <a:cubicBezTo>
                    <a:pt x="351" y="390"/>
                    <a:pt x="332" y="383"/>
                    <a:pt x="323" y="361"/>
                  </a:cubicBezTo>
                  <a:cubicBezTo>
                    <a:pt x="317" y="346"/>
                    <a:pt x="317" y="346"/>
                    <a:pt x="300" y="346"/>
                  </a:cubicBezTo>
                  <a:cubicBezTo>
                    <a:pt x="299" y="346"/>
                    <a:pt x="298" y="346"/>
                    <a:pt x="297" y="346"/>
                  </a:cubicBezTo>
                  <a:cubicBezTo>
                    <a:pt x="290" y="345"/>
                    <a:pt x="286" y="348"/>
                    <a:pt x="283" y="354"/>
                  </a:cubicBezTo>
                  <a:cubicBezTo>
                    <a:pt x="274" y="374"/>
                    <a:pt x="265" y="394"/>
                    <a:pt x="255" y="413"/>
                  </a:cubicBezTo>
                  <a:cubicBezTo>
                    <a:pt x="250" y="421"/>
                    <a:pt x="252" y="426"/>
                    <a:pt x="259" y="431"/>
                  </a:cubicBezTo>
                  <a:cubicBezTo>
                    <a:pt x="288" y="459"/>
                    <a:pt x="325" y="467"/>
                    <a:pt x="364" y="467"/>
                  </a:cubicBezTo>
                  <a:close/>
                  <a:moveTo>
                    <a:pt x="296" y="328"/>
                  </a:moveTo>
                  <a:lnTo>
                    <a:pt x="296" y="328"/>
                  </a:lnTo>
                  <a:cubicBezTo>
                    <a:pt x="324" y="328"/>
                    <a:pt x="350" y="328"/>
                    <a:pt x="376" y="328"/>
                  </a:cubicBezTo>
                  <a:cubicBezTo>
                    <a:pt x="388" y="328"/>
                    <a:pt x="404" y="325"/>
                    <a:pt x="413" y="331"/>
                  </a:cubicBezTo>
                  <a:cubicBezTo>
                    <a:pt x="422" y="336"/>
                    <a:pt x="424" y="352"/>
                    <a:pt x="430" y="363"/>
                  </a:cubicBezTo>
                  <a:cubicBezTo>
                    <a:pt x="452" y="410"/>
                    <a:pt x="474" y="457"/>
                    <a:pt x="497" y="504"/>
                  </a:cubicBezTo>
                  <a:cubicBezTo>
                    <a:pt x="498" y="507"/>
                    <a:pt x="500" y="510"/>
                    <a:pt x="502" y="514"/>
                  </a:cubicBezTo>
                  <a:lnTo>
                    <a:pt x="0" y="514"/>
                  </a:lnTo>
                  <a:cubicBezTo>
                    <a:pt x="1" y="512"/>
                    <a:pt x="1" y="510"/>
                    <a:pt x="2" y="507"/>
                  </a:cubicBezTo>
                  <a:cubicBezTo>
                    <a:pt x="29" y="450"/>
                    <a:pt x="57" y="393"/>
                    <a:pt x="84" y="336"/>
                  </a:cubicBezTo>
                  <a:cubicBezTo>
                    <a:pt x="86" y="330"/>
                    <a:pt x="90" y="328"/>
                    <a:pt x="96" y="328"/>
                  </a:cubicBezTo>
                  <a:cubicBezTo>
                    <a:pt x="128" y="329"/>
                    <a:pt x="161" y="328"/>
                    <a:pt x="194" y="328"/>
                  </a:cubicBezTo>
                  <a:lnTo>
                    <a:pt x="205" y="328"/>
                  </a:lnTo>
                  <a:cubicBezTo>
                    <a:pt x="196" y="310"/>
                    <a:pt x="188" y="293"/>
                    <a:pt x="180" y="276"/>
                  </a:cubicBezTo>
                  <a:cubicBezTo>
                    <a:pt x="166" y="248"/>
                    <a:pt x="153" y="219"/>
                    <a:pt x="139" y="191"/>
                  </a:cubicBezTo>
                  <a:cubicBezTo>
                    <a:pt x="116" y="145"/>
                    <a:pt x="122" y="92"/>
                    <a:pt x="155" y="54"/>
                  </a:cubicBezTo>
                  <a:cubicBezTo>
                    <a:pt x="189" y="14"/>
                    <a:pt x="241" y="0"/>
                    <a:pt x="290" y="16"/>
                  </a:cubicBezTo>
                  <a:cubicBezTo>
                    <a:pt x="338" y="32"/>
                    <a:pt x="372" y="76"/>
                    <a:pt x="375" y="127"/>
                  </a:cubicBezTo>
                  <a:cubicBezTo>
                    <a:pt x="377" y="150"/>
                    <a:pt x="372" y="171"/>
                    <a:pt x="362" y="192"/>
                  </a:cubicBezTo>
                  <a:cubicBezTo>
                    <a:pt x="340" y="235"/>
                    <a:pt x="320" y="279"/>
                    <a:pt x="299" y="322"/>
                  </a:cubicBezTo>
                  <a:cubicBezTo>
                    <a:pt x="298" y="324"/>
                    <a:pt x="297" y="325"/>
                    <a:pt x="296" y="328"/>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28" name="TextBox 27"/>
            <p:cNvSpPr txBox="1"/>
            <p:nvPr/>
          </p:nvSpPr>
          <p:spPr>
            <a:xfrm>
              <a:off x="6752689" y="4495672"/>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POI</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29" name="Freeform 44"/>
            <p:cNvSpPr>
              <a:spLocks noEditPoints="1"/>
            </p:cNvSpPr>
            <p:nvPr/>
          </p:nvSpPr>
          <p:spPr bwMode="auto">
            <a:xfrm>
              <a:off x="7293521" y="4075137"/>
              <a:ext cx="299711" cy="365912"/>
            </a:xfrm>
            <a:custGeom>
              <a:avLst/>
              <a:gdLst>
                <a:gd name="T0" fmla="*/ 113 w 496"/>
                <a:gd name="T1" fmla="*/ 520 h 538"/>
                <a:gd name="T2" fmla="*/ 336 w 496"/>
                <a:gd name="T3" fmla="*/ 525 h 538"/>
                <a:gd name="T4" fmla="*/ 108 w 496"/>
                <a:gd name="T5" fmla="*/ 513 h 538"/>
                <a:gd name="T6" fmla="*/ 295 w 496"/>
                <a:gd name="T7" fmla="*/ 68 h 538"/>
                <a:gd name="T8" fmla="*/ 402 w 496"/>
                <a:gd name="T9" fmla="*/ 83 h 538"/>
                <a:gd name="T10" fmla="*/ 442 w 496"/>
                <a:gd name="T11" fmla="*/ 291 h 538"/>
                <a:gd name="T12" fmla="*/ 455 w 496"/>
                <a:gd name="T13" fmla="*/ 233 h 538"/>
                <a:gd name="T14" fmla="*/ 357 w 496"/>
                <a:gd name="T15" fmla="*/ 115 h 538"/>
                <a:gd name="T16" fmla="*/ 403 w 496"/>
                <a:gd name="T17" fmla="*/ 374 h 538"/>
                <a:gd name="T18" fmla="*/ 46 w 496"/>
                <a:gd name="T19" fmla="*/ 232 h 538"/>
                <a:gd name="T20" fmla="*/ 98 w 496"/>
                <a:gd name="T21" fmla="*/ 374 h 538"/>
                <a:gd name="T22" fmla="*/ 82 w 496"/>
                <a:gd name="T23" fmla="*/ 129 h 538"/>
                <a:gd name="T24" fmla="*/ 121 w 496"/>
                <a:gd name="T25" fmla="*/ 360 h 538"/>
                <a:gd name="T26" fmla="*/ 130 w 496"/>
                <a:gd name="T27" fmla="*/ 270 h 538"/>
                <a:gd name="T28" fmla="*/ 349 w 496"/>
                <a:gd name="T29" fmla="*/ 393 h 538"/>
                <a:gd name="T30" fmla="*/ 155 w 496"/>
                <a:gd name="T31" fmla="*/ 314 h 538"/>
                <a:gd name="T32" fmla="*/ 309 w 496"/>
                <a:gd name="T33" fmla="*/ 409 h 538"/>
                <a:gd name="T34" fmla="*/ 127 w 496"/>
                <a:gd name="T35" fmla="*/ 71 h 538"/>
                <a:gd name="T36" fmla="*/ 329 w 496"/>
                <a:gd name="T37" fmla="*/ 111 h 538"/>
                <a:gd name="T38" fmla="*/ 173 w 496"/>
                <a:gd name="T39" fmla="*/ 52 h 538"/>
                <a:gd name="T40" fmla="*/ 158 w 496"/>
                <a:gd name="T41" fmla="*/ 280 h 538"/>
                <a:gd name="T42" fmla="*/ 120 w 496"/>
                <a:gd name="T43" fmla="*/ 85 h 538"/>
                <a:gd name="T44" fmla="*/ 102 w 496"/>
                <a:gd name="T45" fmla="*/ 174 h 538"/>
                <a:gd name="T46" fmla="*/ 406 w 496"/>
                <a:gd name="T47" fmla="*/ 349 h 538"/>
                <a:gd name="T48" fmla="*/ 421 w 496"/>
                <a:gd name="T49" fmla="*/ 250 h 538"/>
                <a:gd name="T50" fmla="*/ 265 w 496"/>
                <a:gd name="T51" fmla="*/ 181 h 538"/>
                <a:gd name="T52" fmla="*/ 168 w 496"/>
                <a:gd name="T53" fmla="*/ 292 h 538"/>
                <a:gd name="T54" fmla="*/ 322 w 496"/>
                <a:gd name="T55" fmla="*/ 377 h 538"/>
                <a:gd name="T56" fmla="*/ 362 w 496"/>
                <a:gd name="T57" fmla="*/ 311 h 538"/>
                <a:gd name="T58" fmla="*/ 168 w 496"/>
                <a:gd name="T59" fmla="*/ 292 h 538"/>
                <a:gd name="T60" fmla="*/ 422 w 496"/>
                <a:gd name="T61" fmla="*/ 370 h 538"/>
                <a:gd name="T62" fmla="*/ 433 w 496"/>
                <a:gd name="T63" fmla="*/ 381 h 538"/>
                <a:gd name="T64" fmla="*/ 445 w 496"/>
                <a:gd name="T65" fmla="*/ 421 h 538"/>
                <a:gd name="T66" fmla="*/ 267 w 496"/>
                <a:gd name="T67" fmla="*/ 456 h 538"/>
                <a:gd name="T68" fmla="*/ 396 w 496"/>
                <a:gd name="T69" fmla="*/ 502 h 538"/>
                <a:gd name="T70" fmla="*/ 407 w 496"/>
                <a:gd name="T71" fmla="*/ 529 h 538"/>
                <a:gd name="T72" fmla="*/ 219 w 496"/>
                <a:gd name="T73" fmla="*/ 537 h 538"/>
                <a:gd name="T74" fmla="*/ 96 w 496"/>
                <a:gd name="T75" fmla="*/ 520 h 538"/>
                <a:gd name="T76" fmla="*/ 225 w 496"/>
                <a:gd name="T77" fmla="*/ 488 h 538"/>
                <a:gd name="T78" fmla="*/ 83 w 496"/>
                <a:gd name="T79" fmla="*/ 55 h 538"/>
                <a:gd name="T80" fmla="*/ 55 w 496"/>
                <a:gd name="T81" fmla="*/ 16 h 538"/>
                <a:gd name="T82" fmla="*/ 95 w 496"/>
                <a:gd name="T83" fmla="*/ 44 h 538"/>
                <a:gd name="T84" fmla="*/ 106 w 496"/>
                <a:gd name="T85" fmla="*/ 55 h 538"/>
                <a:gd name="T86" fmla="*/ 413 w 496"/>
                <a:gd name="T87" fmla="*/ 7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6" h="538">
                  <a:moveTo>
                    <a:pt x="108" y="513"/>
                  </a:moveTo>
                  <a:lnTo>
                    <a:pt x="108" y="513"/>
                  </a:lnTo>
                  <a:cubicBezTo>
                    <a:pt x="107" y="519"/>
                    <a:pt x="107" y="519"/>
                    <a:pt x="113" y="520"/>
                  </a:cubicBezTo>
                  <a:cubicBezTo>
                    <a:pt x="117" y="521"/>
                    <a:pt x="120" y="521"/>
                    <a:pt x="124" y="522"/>
                  </a:cubicBezTo>
                  <a:cubicBezTo>
                    <a:pt x="163" y="523"/>
                    <a:pt x="203" y="525"/>
                    <a:pt x="242" y="526"/>
                  </a:cubicBezTo>
                  <a:cubicBezTo>
                    <a:pt x="273" y="527"/>
                    <a:pt x="305" y="526"/>
                    <a:pt x="336" y="525"/>
                  </a:cubicBezTo>
                  <a:cubicBezTo>
                    <a:pt x="356" y="524"/>
                    <a:pt x="375" y="522"/>
                    <a:pt x="395" y="520"/>
                  </a:cubicBezTo>
                  <a:cubicBezTo>
                    <a:pt x="403" y="519"/>
                    <a:pt x="403" y="519"/>
                    <a:pt x="401" y="513"/>
                  </a:cubicBezTo>
                  <a:cubicBezTo>
                    <a:pt x="304" y="520"/>
                    <a:pt x="206" y="520"/>
                    <a:pt x="108" y="513"/>
                  </a:cubicBezTo>
                  <a:close/>
                  <a:moveTo>
                    <a:pt x="186" y="35"/>
                  </a:moveTo>
                  <a:lnTo>
                    <a:pt x="186" y="35"/>
                  </a:lnTo>
                  <a:cubicBezTo>
                    <a:pt x="226" y="36"/>
                    <a:pt x="262" y="48"/>
                    <a:pt x="295" y="68"/>
                  </a:cubicBezTo>
                  <a:cubicBezTo>
                    <a:pt x="311" y="78"/>
                    <a:pt x="326" y="90"/>
                    <a:pt x="341" y="101"/>
                  </a:cubicBezTo>
                  <a:cubicBezTo>
                    <a:pt x="343" y="102"/>
                    <a:pt x="346" y="103"/>
                    <a:pt x="347" y="103"/>
                  </a:cubicBezTo>
                  <a:cubicBezTo>
                    <a:pt x="364" y="94"/>
                    <a:pt x="382" y="87"/>
                    <a:pt x="402" y="83"/>
                  </a:cubicBezTo>
                  <a:cubicBezTo>
                    <a:pt x="372" y="52"/>
                    <a:pt x="337" y="33"/>
                    <a:pt x="296" y="25"/>
                  </a:cubicBezTo>
                  <a:cubicBezTo>
                    <a:pt x="258" y="18"/>
                    <a:pt x="222" y="21"/>
                    <a:pt x="186" y="35"/>
                  </a:cubicBezTo>
                  <a:close/>
                  <a:moveTo>
                    <a:pt x="442" y="291"/>
                  </a:moveTo>
                  <a:lnTo>
                    <a:pt x="442" y="291"/>
                  </a:lnTo>
                  <a:cubicBezTo>
                    <a:pt x="443" y="289"/>
                    <a:pt x="443" y="289"/>
                    <a:pt x="443" y="288"/>
                  </a:cubicBezTo>
                  <a:cubicBezTo>
                    <a:pt x="450" y="270"/>
                    <a:pt x="454" y="252"/>
                    <a:pt x="455" y="233"/>
                  </a:cubicBezTo>
                  <a:cubicBezTo>
                    <a:pt x="459" y="184"/>
                    <a:pt x="446" y="140"/>
                    <a:pt x="416" y="100"/>
                  </a:cubicBezTo>
                  <a:cubicBezTo>
                    <a:pt x="415" y="99"/>
                    <a:pt x="412" y="97"/>
                    <a:pt x="410" y="97"/>
                  </a:cubicBezTo>
                  <a:cubicBezTo>
                    <a:pt x="391" y="99"/>
                    <a:pt x="374" y="106"/>
                    <a:pt x="357" y="115"/>
                  </a:cubicBezTo>
                  <a:cubicBezTo>
                    <a:pt x="405" y="164"/>
                    <a:pt x="439" y="220"/>
                    <a:pt x="442" y="291"/>
                  </a:cubicBezTo>
                  <a:close/>
                  <a:moveTo>
                    <a:pt x="403" y="374"/>
                  </a:moveTo>
                  <a:lnTo>
                    <a:pt x="403" y="374"/>
                  </a:lnTo>
                  <a:cubicBezTo>
                    <a:pt x="360" y="412"/>
                    <a:pt x="311" y="432"/>
                    <a:pt x="253" y="430"/>
                  </a:cubicBezTo>
                  <a:cubicBezTo>
                    <a:pt x="195" y="429"/>
                    <a:pt x="146" y="407"/>
                    <a:pt x="105" y="366"/>
                  </a:cubicBezTo>
                  <a:cubicBezTo>
                    <a:pt x="69" y="329"/>
                    <a:pt x="49" y="284"/>
                    <a:pt x="46" y="232"/>
                  </a:cubicBezTo>
                  <a:cubicBezTo>
                    <a:pt x="42" y="171"/>
                    <a:pt x="62" y="119"/>
                    <a:pt x="102" y="74"/>
                  </a:cubicBezTo>
                  <a:cubicBezTo>
                    <a:pt x="99" y="72"/>
                    <a:pt x="97" y="69"/>
                    <a:pt x="95" y="67"/>
                  </a:cubicBezTo>
                  <a:cubicBezTo>
                    <a:pt x="17" y="147"/>
                    <a:pt x="11" y="284"/>
                    <a:pt x="98" y="374"/>
                  </a:cubicBezTo>
                  <a:cubicBezTo>
                    <a:pt x="186" y="464"/>
                    <a:pt x="327" y="461"/>
                    <a:pt x="411" y="381"/>
                  </a:cubicBezTo>
                  <a:cubicBezTo>
                    <a:pt x="408" y="379"/>
                    <a:pt x="406" y="377"/>
                    <a:pt x="403" y="374"/>
                  </a:cubicBezTo>
                  <a:close/>
                  <a:moveTo>
                    <a:pt x="82" y="129"/>
                  </a:moveTo>
                  <a:lnTo>
                    <a:pt x="82" y="129"/>
                  </a:lnTo>
                  <a:cubicBezTo>
                    <a:pt x="59" y="177"/>
                    <a:pt x="54" y="225"/>
                    <a:pt x="69" y="276"/>
                  </a:cubicBezTo>
                  <a:cubicBezTo>
                    <a:pt x="79" y="308"/>
                    <a:pt x="96" y="336"/>
                    <a:pt x="121" y="360"/>
                  </a:cubicBezTo>
                  <a:cubicBezTo>
                    <a:pt x="126" y="337"/>
                    <a:pt x="135" y="317"/>
                    <a:pt x="147" y="298"/>
                  </a:cubicBezTo>
                  <a:cubicBezTo>
                    <a:pt x="149" y="295"/>
                    <a:pt x="148" y="293"/>
                    <a:pt x="146" y="291"/>
                  </a:cubicBezTo>
                  <a:cubicBezTo>
                    <a:pt x="140" y="284"/>
                    <a:pt x="135" y="277"/>
                    <a:pt x="130" y="270"/>
                  </a:cubicBezTo>
                  <a:cubicBezTo>
                    <a:pt x="108" y="240"/>
                    <a:pt x="92" y="207"/>
                    <a:pt x="86" y="170"/>
                  </a:cubicBezTo>
                  <a:cubicBezTo>
                    <a:pt x="83" y="157"/>
                    <a:pt x="83" y="143"/>
                    <a:pt x="82" y="129"/>
                  </a:cubicBezTo>
                  <a:close/>
                  <a:moveTo>
                    <a:pt x="349" y="393"/>
                  </a:moveTo>
                  <a:lnTo>
                    <a:pt x="349" y="393"/>
                  </a:lnTo>
                  <a:cubicBezTo>
                    <a:pt x="271" y="395"/>
                    <a:pt x="212" y="358"/>
                    <a:pt x="160" y="307"/>
                  </a:cubicBezTo>
                  <a:cubicBezTo>
                    <a:pt x="158" y="309"/>
                    <a:pt x="157" y="311"/>
                    <a:pt x="155" y="314"/>
                  </a:cubicBezTo>
                  <a:cubicBezTo>
                    <a:pt x="147" y="330"/>
                    <a:pt x="140" y="346"/>
                    <a:pt x="136" y="364"/>
                  </a:cubicBezTo>
                  <a:cubicBezTo>
                    <a:pt x="135" y="370"/>
                    <a:pt x="136" y="373"/>
                    <a:pt x="141" y="377"/>
                  </a:cubicBezTo>
                  <a:cubicBezTo>
                    <a:pt x="192" y="413"/>
                    <a:pt x="248" y="424"/>
                    <a:pt x="309" y="409"/>
                  </a:cubicBezTo>
                  <a:cubicBezTo>
                    <a:pt x="322" y="405"/>
                    <a:pt x="336" y="400"/>
                    <a:pt x="349" y="393"/>
                  </a:cubicBezTo>
                  <a:close/>
                  <a:moveTo>
                    <a:pt x="127" y="71"/>
                  </a:moveTo>
                  <a:lnTo>
                    <a:pt x="127" y="71"/>
                  </a:lnTo>
                  <a:cubicBezTo>
                    <a:pt x="151" y="84"/>
                    <a:pt x="173" y="100"/>
                    <a:pt x="193" y="117"/>
                  </a:cubicBezTo>
                  <a:cubicBezTo>
                    <a:pt x="214" y="134"/>
                    <a:pt x="234" y="152"/>
                    <a:pt x="253" y="169"/>
                  </a:cubicBezTo>
                  <a:cubicBezTo>
                    <a:pt x="279" y="150"/>
                    <a:pt x="304" y="131"/>
                    <a:pt x="329" y="111"/>
                  </a:cubicBezTo>
                  <a:cubicBezTo>
                    <a:pt x="329" y="111"/>
                    <a:pt x="328" y="110"/>
                    <a:pt x="327" y="109"/>
                  </a:cubicBezTo>
                  <a:cubicBezTo>
                    <a:pt x="309" y="94"/>
                    <a:pt x="289" y="81"/>
                    <a:pt x="267" y="71"/>
                  </a:cubicBezTo>
                  <a:cubicBezTo>
                    <a:pt x="237" y="57"/>
                    <a:pt x="206" y="48"/>
                    <a:pt x="173" y="52"/>
                  </a:cubicBezTo>
                  <a:cubicBezTo>
                    <a:pt x="156" y="54"/>
                    <a:pt x="141" y="60"/>
                    <a:pt x="127" y="71"/>
                  </a:cubicBezTo>
                  <a:close/>
                  <a:moveTo>
                    <a:pt x="158" y="280"/>
                  </a:moveTo>
                  <a:lnTo>
                    <a:pt x="158" y="280"/>
                  </a:lnTo>
                  <a:cubicBezTo>
                    <a:pt x="182" y="244"/>
                    <a:pt x="211" y="211"/>
                    <a:pt x="243" y="180"/>
                  </a:cubicBezTo>
                  <a:cubicBezTo>
                    <a:pt x="215" y="157"/>
                    <a:pt x="189" y="134"/>
                    <a:pt x="162" y="112"/>
                  </a:cubicBezTo>
                  <a:cubicBezTo>
                    <a:pt x="149" y="102"/>
                    <a:pt x="134" y="94"/>
                    <a:pt x="120" y="85"/>
                  </a:cubicBezTo>
                  <a:cubicBezTo>
                    <a:pt x="117" y="83"/>
                    <a:pt x="115" y="83"/>
                    <a:pt x="113" y="87"/>
                  </a:cubicBezTo>
                  <a:cubicBezTo>
                    <a:pt x="110" y="92"/>
                    <a:pt x="107" y="98"/>
                    <a:pt x="105" y="103"/>
                  </a:cubicBezTo>
                  <a:cubicBezTo>
                    <a:pt x="96" y="126"/>
                    <a:pt x="97" y="150"/>
                    <a:pt x="102" y="174"/>
                  </a:cubicBezTo>
                  <a:cubicBezTo>
                    <a:pt x="110" y="209"/>
                    <a:pt x="127" y="241"/>
                    <a:pt x="149" y="270"/>
                  </a:cubicBezTo>
                  <a:cubicBezTo>
                    <a:pt x="152" y="273"/>
                    <a:pt x="154" y="277"/>
                    <a:pt x="158" y="280"/>
                  </a:cubicBezTo>
                  <a:close/>
                  <a:moveTo>
                    <a:pt x="406" y="349"/>
                  </a:moveTo>
                  <a:lnTo>
                    <a:pt x="406" y="349"/>
                  </a:lnTo>
                  <a:cubicBezTo>
                    <a:pt x="413" y="341"/>
                    <a:pt x="417" y="333"/>
                    <a:pt x="420" y="324"/>
                  </a:cubicBezTo>
                  <a:cubicBezTo>
                    <a:pt x="429" y="299"/>
                    <a:pt x="427" y="274"/>
                    <a:pt x="421" y="250"/>
                  </a:cubicBezTo>
                  <a:cubicBezTo>
                    <a:pt x="410" y="208"/>
                    <a:pt x="389" y="173"/>
                    <a:pt x="361" y="141"/>
                  </a:cubicBezTo>
                  <a:cubicBezTo>
                    <a:pt x="355" y="135"/>
                    <a:pt x="349" y="129"/>
                    <a:pt x="343" y="123"/>
                  </a:cubicBezTo>
                  <a:cubicBezTo>
                    <a:pt x="319" y="136"/>
                    <a:pt x="274" y="171"/>
                    <a:pt x="265" y="181"/>
                  </a:cubicBezTo>
                  <a:cubicBezTo>
                    <a:pt x="317" y="233"/>
                    <a:pt x="368" y="285"/>
                    <a:pt x="406" y="349"/>
                  </a:cubicBezTo>
                  <a:close/>
                  <a:moveTo>
                    <a:pt x="168" y="292"/>
                  </a:moveTo>
                  <a:lnTo>
                    <a:pt x="168" y="292"/>
                  </a:lnTo>
                  <a:cubicBezTo>
                    <a:pt x="171" y="295"/>
                    <a:pt x="173" y="297"/>
                    <a:pt x="175" y="299"/>
                  </a:cubicBezTo>
                  <a:cubicBezTo>
                    <a:pt x="180" y="304"/>
                    <a:pt x="185" y="310"/>
                    <a:pt x="191" y="314"/>
                  </a:cubicBezTo>
                  <a:cubicBezTo>
                    <a:pt x="229" y="347"/>
                    <a:pt x="271" y="371"/>
                    <a:pt x="322" y="377"/>
                  </a:cubicBezTo>
                  <a:cubicBezTo>
                    <a:pt x="346" y="380"/>
                    <a:pt x="368" y="377"/>
                    <a:pt x="388" y="364"/>
                  </a:cubicBezTo>
                  <a:cubicBezTo>
                    <a:pt x="395" y="361"/>
                    <a:pt x="395" y="360"/>
                    <a:pt x="391" y="354"/>
                  </a:cubicBezTo>
                  <a:cubicBezTo>
                    <a:pt x="382" y="340"/>
                    <a:pt x="373" y="325"/>
                    <a:pt x="362" y="311"/>
                  </a:cubicBezTo>
                  <a:cubicBezTo>
                    <a:pt x="334" y="274"/>
                    <a:pt x="301" y="240"/>
                    <a:pt x="268" y="207"/>
                  </a:cubicBezTo>
                  <a:cubicBezTo>
                    <a:pt x="263" y="202"/>
                    <a:pt x="258" y="197"/>
                    <a:pt x="253" y="192"/>
                  </a:cubicBezTo>
                  <a:cubicBezTo>
                    <a:pt x="221" y="223"/>
                    <a:pt x="192" y="255"/>
                    <a:pt x="168" y="292"/>
                  </a:cubicBezTo>
                  <a:close/>
                  <a:moveTo>
                    <a:pt x="415" y="363"/>
                  </a:moveTo>
                  <a:lnTo>
                    <a:pt x="415" y="363"/>
                  </a:lnTo>
                  <a:cubicBezTo>
                    <a:pt x="417" y="365"/>
                    <a:pt x="420" y="367"/>
                    <a:pt x="422" y="370"/>
                  </a:cubicBezTo>
                  <a:cubicBezTo>
                    <a:pt x="428" y="363"/>
                    <a:pt x="434" y="356"/>
                    <a:pt x="440" y="349"/>
                  </a:cubicBezTo>
                  <a:cubicBezTo>
                    <a:pt x="444" y="352"/>
                    <a:pt x="447" y="355"/>
                    <a:pt x="451" y="359"/>
                  </a:cubicBezTo>
                  <a:cubicBezTo>
                    <a:pt x="445" y="367"/>
                    <a:pt x="439" y="374"/>
                    <a:pt x="433" y="381"/>
                  </a:cubicBezTo>
                  <a:cubicBezTo>
                    <a:pt x="436" y="385"/>
                    <a:pt x="438" y="387"/>
                    <a:pt x="444" y="386"/>
                  </a:cubicBezTo>
                  <a:cubicBezTo>
                    <a:pt x="453" y="385"/>
                    <a:pt x="461" y="394"/>
                    <a:pt x="462" y="403"/>
                  </a:cubicBezTo>
                  <a:cubicBezTo>
                    <a:pt x="462" y="413"/>
                    <a:pt x="454" y="420"/>
                    <a:pt x="445" y="421"/>
                  </a:cubicBezTo>
                  <a:cubicBezTo>
                    <a:pt x="435" y="421"/>
                    <a:pt x="427" y="413"/>
                    <a:pt x="427" y="403"/>
                  </a:cubicBezTo>
                  <a:cubicBezTo>
                    <a:pt x="427" y="399"/>
                    <a:pt x="427" y="395"/>
                    <a:pt x="422" y="392"/>
                  </a:cubicBezTo>
                  <a:cubicBezTo>
                    <a:pt x="378" y="432"/>
                    <a:pt x="326" y="454"/>
                    <a:pt x="267" y="456"/>
                  </a:cubicBezTo>
                  <a:cubicBezTo>
                    <a:pt x="264" y="472"/>
                    <a:pt x="269" y="481"/>
                    <a:pt x="282" y="487"/>
                  </a:cubicBezTo>
                  <a:cubicBezTo>
                    <a:pt x="298" y="494"/>
                    <a:pt x="315" y="496"/>
                    <a:pt x="332" y="498"/>
                  </a:cubicBezTo>
                  <a:cubicBezTo>
                    <a:pt x="353" y="500"/>
                    <a:pt x="374" y="501"/>
                    <a:pt x="396" y="502"/>
                  </a:cubicBezTo>
                  <a:cubicBezTo>
                    <a:pt x="396" y="502"/>
                    <a:pt x="396" y="502"/>
                    <a:pt x="397" y="502"/>
                  </a:cubicBezTo>
                  <a:cubicBezTo>
                    <a:pt x="413" y="503"/>
                    <a:pt x="415" y="506"/>
                    <a:pt x="413" y="522"/>
                  </a:cubicBezTo>
                  <a:cubicBezTo>
                    <a:pt x="413" y="525"/>
                    <a:pt x="409" y="528"/>
                    <a:pt x="407" y="529"/>
                  </a:cubicBezTo>
                  <a:cubicBezTo>
                    <a:pt x="399" y="531"/>
                    <a:pt x="392" y="533"/>
                    <a:pt x="384" y="533"/>
                  </a:cubicBezTo>
                  <a:cubicBezTo>
                    <a:pt x="362" y="535"/>
                    <a:pt x="340" y="536"/>
                    <a:pt x="318" y="537"/>
                  </a:cubicBezTo>
                  <a:cubicBezTo>
                    <a:pt x="285" y="537"/>
                    <a:pt x="252" y="538"/>
                    <a:pt x="219" y="537"/>
                  </a:cubicBezTo>
                  <a:cubicBezTo>
                    <a:pt x="186" y="537"/>
                    <a:pt x="152" y="534"/>
                    <a:pt x="119" y="532"/>
                  </a:cubicBezTo>
                  <a:cubicBezTo>
                    <a:pt x="113" y="532"/>
                    <a:pt x="108" y="530"/>
                    <a:pt x="102" y="529"/>
                  </a:cubicBezTo>
                  <a:cubicBezTo>
                    <a:pt x="98" y="528"/>
                    <a:pt x="96" y="524"/>
                    <a:pt x="96" y="520"/>
                  </a:cubicBezTo>
                  <a:cubicBezTo>
                    <a:pt x="95" y="505"/>
                    <a:pt x="97" y="503"/>
                    <a:pt x="112" y="502"/>
                  </a:cubicBezTo>
                  <a:cubicBezTo>
                    <a:pt x="134" y="501"/>
                    <a:pt x="156" y="500"/>
                    <a:pt x="178" y="498"/>
                  </a:cubicBezTo>
                  <a:cubicBezTo>
                    <a:pt x="194" y="497"/>
                    <a:pt x="210" y="494"/>
                    <a:pt x="225" y="488"/>
                  </a:cubicBezTo>
                  <a:cubicBezTo>
                    <a:pt x="240" y="482"/>
                    <a:pt x="245" y="473"/>
                    <a:pt x="243" y="457"/>
                  </a:cubicBezTo>
                  <a:cubicBezTo>
                    <a:pt x="145" y="446"/>
                    <a:pt x="73" y="398"/>
                    <a:pt x="36" y="306"/>
                  </a:cubicBezTo>
                  <a:cubicBezTo>
                    <a:pt x="0" y="214"/>
                    <a:pt x="19" y="130"/>
                    <a:pt x="83" y="55"/>
                  </a:cubicBezTo>
                  <a:cubicBezTo>
                    <a:pt x="80" y="52"/>
                    <a:pt x="76" y="48"/>
                    <a:pt x="72" y="45"/>
                  </a:cubicBezTo>
                  <a:cubicBezTo>
                    <a:pt x="70" y="48"/>
                    <a:pt x="68" y="52"/>
                    <a:pt x="66" y="55"/>
                  </a:cubicBezTo>
                  <a:cubicBezTo>
                    <a:pt x="62" y="42"/>
                    <a:pt x="58" y="28"/>
                    <a:pt x="55" y="16"/>
                  </a:cubicBezTo>
                  <a:cubicBezTo>
                    <a:pt x="67" y="19"/>
                    <a:pt x="81" y="23"/>
                    <a:pt x="94" y="27"/>
                  </a:cubicBezTo>
                  <a:cubicBezTo>
                    <a:pt x="91" y="29"/>
                    <a:pt x="87" y="31"/>
                    <a:pt x="83" y="33"/>
                  </a:cubicBezTo>
                  <a:cubicBezTo>
                    <a:pt x="87" y="36"/>
                    <a:pt x="91" y="40"/>
                    <a:pt x="95" y="44"/>
                  </a:cubicBezTo>
                  <a:cubicBezTo>
                    <a:pt x="102" y="38"/>
                    <a:pt x="109" y="32"/>
                    <a:pt x="116" y="26"/>
                  </a:cubicBezTo>
                  <a:cubicBezTo>
                    <a:pt x="120" y="30"/>
                    <a:pt x="123" y="34"/>
                    <a:pt x="127" y="37"/>
                  </a:cubicBezTo>
                  <a:cubicBezTo>
                    <a:pt x="120" y="43"/>
                    <a:pt x="113" y="49"/>
                    <a:pt x="106" y="55"/>
                  </a:cubicBezTo>
                  <a:cubicBezTo>
                    <a:pt x="109" y="57"/>
                    <a:pt x="111" y="60"/>
                    <a:pt x="114" y="62"/>
                  </a:cubicBezTo>
                  <a:cubicBezTo>
                    <a:pt x="162" y="20"/>
                    <a:pt x="218" y="0"/>
                    <a:pt x="282" y="7"/>
                  </a:cubicBezTo>
                  <a:cubicBezTo>
                    <a:pt x="333" y="13"/>
                    <a:pt x="377" y="35"/>
                    <a:pt x="413" y="72"/>
                  </a:cubicBezTo>
                  <a:cubicBezTo>
                    <a:pt x="485" y="146"/>
                    <a:pt x="496" y="275"/>
                    <a:pt x="415" y="363"/>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30" name="TextBox 29"/>
            <p:cNvSpPr txBox="1"/>
            <p:nvPr/>
          </p:nvSpPr>
          <p:spPr>
            <a:xfrm>
              <a:off x="7219504" y="4484064"/>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Map</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31" name="TextBox 30"/>
            <p:cNvSpPr txBox="1"/>
            <p:nvPr/>
          </p:nvSpPr>
          <p:spPr>
            <a:xfrm>
              <a:off x="8202770" y="4476239"/>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Navigation</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32" name="Freeform 34"/>
            <p:cNvSpPr>
              <a:spLocks noEditPoints="1"/>
            </p:cNvSpPr>
            <p:nvPr/>
          </p:nvSpPr>
          <p:spPr bwMode="auto">
            <a:xfrm>
              <a:off x="8291331" y="4093885"/>
              <a:ext cx="452438" cy="304800"/>
            </a:xfrm>
            <a:custGeom>
              <a:avLst/>
              <a:gdLst>
                <a:gd name="T0" fmla="*/ 462 w 473"/>
                <a:gd name="T1" fmla="*/ 284 h 319"/>
                <a:gd name="T2" fmla="*/ 449 w 473"/>
                <a:gd name="T3" fmla="*/ 252 h 319"/>
                <a:gd name="T4" fmla="*/ 130 w 473"/>
                <a:gd name="T5" fmla="*/ 12 h 319"/>
                <a:gd name="T6" fmla="*/ 150 w 473"/>
                <a:gd name="T7" fmla="*/ 40 h 319"/>
                <a:gd name="T8" fmla="*/ 130 w 473"/>
                <a:gd name="T9" fmla="*/ 12 h 319"/>
                <a:gd name="T10" fmla="*/ 421 w 473"/>
                <a:gd name="T11" fmla="*/ 247 h 319"/>
                <a:gd name="T12" fmla="*/ 440 w 473"/>
                <a:gd name="T13" fmla="*/ 266 h 319"/>
                <a:gd name="T14" fmla="*/ 410 w 473"/>
                <a:gd name="T15" fmla="*/ 278 h 319"/>
                <a:gd name="T16" fmla="*/ 390 w 473"/>
                <a:gd name="T17" fmla="*/ 238 h 319"/>
                <a:gd name="T18" fmla="*/ 376 w 473"/>
                <a:gd name="T19" fmla="*/ 270 h 319"/>
                <a:gd name="T20" fmla="*/ 351 w 473"/>
                <a:gd name="T21" fmla="*/ 222 h 319"/>
                <a:gd name="T22" fmla="*/ 69 w 473"/>
                <a:gd name="T23" fmla="*/ 229 h 319"/>
                <a:gd name="T24" fmla="*/ 52 w 473"/>
                <a:gd name="T25" fmla="*/ 210 h 319"/>
                <a:gd name="T26" fmla="*/ 51 w 473"/>
                <a:gd name="T27" fmla="*/ 247 h 319"/>
                <a:gd name="T28" fmla="*/ 212 w 473"/>
                <a:gd name="T29" fmla="*/ 229 h 319"/>
                <a:gd name="T30" fmla="*/ 195 w 473"/>
                <a:gd name="T31" fmla="*/ 210 h 319"/>
                <a:gd name="T32" fmla="*/ 194 w 473"/>
                <a:gd name="T33" fmla="*/ 247 h 319"/>
                <a:gd name="T34" fmla="*/ 309 w 473"/>
                <a:gd name="T35" fmla="*/ 194 h 319"/>
                <a:gd name="T36" fmla="*/ 337 w 473"/>
                <a:gd name="T37" fmla="*/ 258 h 319"/>
                <a:gd name="T38" fmla="*/ 293 w 473"/>
                <a:gd name="T39" fmla="*/ 240 h 319"/>
                <a:gd name="T40" fmla="*/ 293 w 473"/>
                <a:gd name="T41" fmla="*/ 182 h 319"/>
                <a:gd name="T42" fmla="*/ 263 w 473"/>
                <a:gd name="T43" fmla="*/ 147 h 319"/>
                <a:gd name="T44" fmla="*/ 260 w 473"/>
                <a:gd name="T45" fmla="*/ 189 h 319"/>
                <a:gd name="T46" fmla="*/ 293 w 473"/>
                <a:gd name="T47" fmla="*/ 240 h 319"/>
                <a:gd name="T48" fmla="*/ 132 w 473"/>
                <a:gd name="T49" fmla="*/ 139 h 319"/>
                <a:gd name="T50" fmla="*/ 229 w 473"/>
                <a:gd name="T51" fmla="*/ 122 h 319"/>
                <a:gd name="T52" fmla="*/ 192 w 473"/>
                <a:gd name="T53" fmla="*/ 68 h 319"/>
                <a:gd name="T54" fmla="*/ 65 w 473"/>
                <a:gd name="T55" fmla="*/ 67 h 319"/>
                <a:gd name="T56" fmla="*/ 31 w 473"/>
                <a:gd name="T57" fmla="*/ 124 h 319"/>
                <a:gd name="T58" fmla="*/ 51 w 473"/>
                <a:gd name="T59" fmla="*/ 139 h 319"/>
                <a:gd name="T60" fmla="*/ 227 w 473"/>
                <a:gd name="T61" fmla="*/ 5 h 319"/>
                <a:gd name="T62" fmla="*/ 207 w 473"/>
                <a:gd name="T63" fmla="*/ 12 h 319"/>
                <a:gd name="T64" fmla="*/ 159 w 473"/>
                <a:gd name="T65" fmla="*/ 46 h 319"/>
                <a:gd name="T66" fmla="*/ 250 w 473"/>
                <a:gd name="T67" fmla="*/ 83 h 319"/>
                <a:gd name="T68" fmla="*/ 444 w 473"/>
                <a:gd name="T69" fmla="*/ 241 h 319"/>
                <a:gd name="T70" fmla="*/ 470 w 473"/>
                <a:gd name="T71" fmla="*/ 305 h 319"/>
                <a:gd name="T72" fmla="*/ 447 w 473"/>
                <a:gd name="T73" fmla="*/ 317 h 319"/>
                <a:gd name="T74" fmla="*/ 74 w 473"/>
                <a:gd name="T75" fmla="*/ 319 h 319"/>
                <a:gd name="T76" fmla="*/ 7 w 473"/>
                <a:gd name="T77" fmla="*/ 268 h 319"/>
                <a:gd name="T78" fmla="*/ 35 w 473"/>
                <a:gd name="T79" fmla="*/ 74 h 319"/>
                <a:gd name="T80" fmla="*/ 139 w 473"/>
                <a:gd name="T81" fmla="*/ 47 h 319"/>
                <a:gd name="T82" fmla="*/ 82 w 473"/>
                <a:gd name="T83" fmla="*/ 11 h 319"/>
                <a:gd name="T84" fmla="*/ 82 w 473"/>
                <a:gd name="T85" fmla="*/ 1 h 319"/>
                <a:gd name="T86" fmla="*/ 227 w 473"/>
                <a:gd name="T87" fmla="*/ 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3" h="319">
                  <a:moveTo>
                    <a:pt x="462" y="284"/>
                  </a:moveTo>
                  <a:lnTo>
                    <a:pt x="462" y="284"/>
                  </a:lnTo>
                  <a:cubicBezTo>
                    <a:pt x="463" y="278"/>
                    <a:pt x="464" y="273"/>
                    <a:pt x="464" y="267"/>
                  </a:cubicBezTo>
                  <a:cubicBezTo>
                    <a:pt x="465" y="255"/>
                    <a:pt x="461" y="252"/>
                    <a:pt x="449" y="252"/>
                  </a:cubicBezTo>
                  <a:cubicBezTo>
                    <a:pt x="442" y="274"/>
                    <a:pt x="448" y="287"/>
                    <a:pt x="462" y="284"/>
                  </a:cubicBezTo>
                  <a:close/>
                  <a:moveTo>
                    <a:pt x="130" y="12"/>
                  </a:moveTo>
                  <a:lnTo>
                    <a:pt x="130" y="12"/>
                  </a:lnTo>
                  <a:cubicBezTo>
                    <a:pt x="137" y="22"/>
                    <a:pt x="144" y="31"/>
                    <a:pt x="150" y="40"/>
                  </a:cubicBezTo>
                  <a:cubicBezTo>
                    <a:pt x="156" y="31"/>
                    <a:pt x="162" y="22"/>
                    <a:pt x="169" y="12"/>
                  </a:cubicBezTo>
                  <a:lnTo>
                    <a:pt x="130" y="12"/>
                  </a:lnTo>
                  <a:close/>
                  <a:moveTo>
                    <a:pt x="421" y="247"/>
                  </a:moveTo>
                  <a:lnTo>
                    <a:pt x="421" y="247"/>
                  </a:lnTo>
                  <a:cubicBezTo>
                    <a:pt x="416" y="270"/>
                    <a:pt x="421" y="283"/>
                    <a:pt x="439" y="282"/>
                  </a:cubicBezTo>
                  <a:cubicBezTo>
                    <a:pt x="439" y="276"/>
                    <a:pt x="440" y="271"/>
                    <a:pt x="440" y="266"/>
                  </a:cubicBezTo>
                  <a:cubicBezTo>
                    <a:pt x="441" y="252"/>
                    <a:pt x="436" y="248"/>
                    <a:pt x="421" y="247"/>
                  </a:cubicBezTo>
                  <a:close/>
                  <a:moveTo>
                    <a:pt x="410" y="278"/>
                  </a:moveTo>
                  <a:lnTo>
                    <a:pt x="410" y="278"/>
                  </a:lnTo>
                  <a:cubicBezTo>
                    <a:pt x="413" y="249"/>
                    <a:pt x="408" y="239"/>
                    <a:pt x="390" y="238"/>
                  </a:cubicBezTo>
                  <a:cubicBezTo>
                    <a:pt x="385" y="263"/>
                    <a:pt x="391" y="275"/>
                    <a:pt x="410" y="278"/>
                  </a:cubicBezTo>
                  <a:close/>
                  <a:moveTo>
                    <a:pt x="376" y="270"/>
                  </a:moveTo>
                  <a:lnTo>
                    <a:pt x="376" y="270"/>
                  </a:lnTo>
                  <a:cubicBezTo>
                    <a:pt x="381" y="241"/>
                    <a:pt x="373" y="226"/>
                    <a:pt x="351" y="222"/>
                  </a:cubicBezTo>
                  <a:cubicBezTo>
                    <a:pt x="349" y="254"/>
                    <a:pt x="355" y="267"/>
                    <a:pt x="376" y="270"/>
                  </a:cubicBezTo>
                  <a:close/>
                  <a:moveTo>
                    <a:pt x="69" y="229"/>
                  </a:moveTo>
                  <a:lnTo>
                    <a:pt x="69" y="229"/>
                  </a:lnTo>
                  <a:cubicBezTo>
                    <a:pt x="69" y="218"/>
                    <a:pt x="61" y="210"/>
                    <a:pt x="52" y="210"/>
                  </a:cubicBezTo>
                  <a:cubicBezTo>
                    <a:pt x="42" y="210"/>
                    <a:pt x="33" y="218"/>
                    <a:pt x="34" y="228"/>
                  </a:cubicBezTo>
                  <a:cubicBezTo>
                    <a:pt x="34" y="238"/>
                    <a:pt x="42" y="246"/>
                    <a:pt x="51" y="247"/>
                  </a:cubicBezTo>
                  <a:cubicBezTo>
                    <a:pt x="61" y="247"/>
                    <a:pt x="69" y="239"/>
                    <a:pt x="69" y="229"/>
                  </a:cubicBezTo>
                  <a:close/>
                  <a:moveTo>
                    <a:pt x="212" y="229"/>
                  </a:moveTo>
                  <a:lnTo>
                    <a:pt x="212" y="229"/>
                  </a:lnTo>
                  <a:cubicBezTo>
                    <a:pt x="212" y="219"/>
                    <a:pt x="205" y="211"/>
                    <a:pt x="195" y="210"/>
                  </a:cubicBezTo>
                  <a:cubicBezTo>
                    <a:pt x="185" y="210"/>
                    <a:pt x="177" y="218"/>
                    <a:pt x="177" y="228"/>
                  </a:cubicBezTo>
                  <a:cubicBezTo>
                    <a:pt x="177" y="238"/>
                    <a:pt x="185" y="247"/>
                    <a:pt x="194" y="247"/>
                  </a:cubicBezTo>
                  <a:cubicBezTo>
                    <a:pt x="204" y="247"/>
                    <a:pt x="211" y="240"/>
                    <a:pt x="212" y="229"/>
                  </a:cubicBezTo>
                  <a:close/>
                  <a:moveTo>
                    <a:pt x="309" y="194"/>
                  </a:moveTo>
                  <a:lnTo>
                    <a:pt x="309" y="194"/>
                  </a:lnTo>
                  <a:cubicBezTo>
                    <a:pt x="305" y="236"/>
                    <a:pt x="315" y="257"/>
                    <a:pt x="337" y="258"/>
                  </a:cubicBezTo>
                  <a:cubicBezTo>
                    <a:pt x="340" y="223"/>
                    <a:pt x="333" y="206"/>
                    <a:pt x="309" y="194"/>
                  </a:cubicBezTo>
                  <a:close/>
                  <a:moveTo>
                    <a:pt x="293" y="240"/>
                  </a:moveTo>
                  <a:lnTo>
                    <a:pt x="293" y="240"/>
                  </a:lnTo>
                  <a:cubicBezTo>
                    <a:pt x="293" y="220"/>
                    <a:pt x="293" y="201"/>
                    <a:pt x="293" y="182"/>
                  </a:cubicBezTo>
                  <a:cubicBezTo>
                    <a:pt x="293" y="181"/>
                    <a:pt x="292" y="179"/>
                    <a:pt x="291" y="178"/>
                  </a:cubicBezTo>
                  <a:cubicBezTo>
                    <a:pt x="282" y="168"/>
                    <a:pt x="272" y="157"/>
                    <a:pt x="263" y="147"/>
                  </a:cubicBezTo>
                  <a:cubicBezTo>
                    <a:pt x="262" y="148"/>
                    <a:pt x="261" y="148"/>
                    <a:pt x="260" y="149"/>
                  </a:cubicBezTo>
                  <a:cubicBezTo>
                    <a:pt x="260" y="162"/>
                    <a:pt x="259" y="176"/>
                    <a:pt x="260" y="189"/>
                  </a:cubicBezTo>
                  <a:cubicBezTo>
                    <a:pt x="261" y="199"/>
                    <a:pt x="263" y="209"/>
                    <a:pt x="266" y="218"/>
                  </a:cubicBezTo>
                  <a:cubicBezTo>
                    <a:pt x="270" y="229"/>
                    <a:pt x="279" y="238"/>
                    <a:pt x="293" y="240"/>
                  </a:cubicBezTo>
                  <a:close/>
                  <a:moveTo>
                    <a:pt x="132" y="139"/>
                  </a:moveTo>
                  <a:lnTo>
                    <a:pt x="132" y="139"/>
                  </a:lnTo>
                  <a:cubicBezTo>
                    <a:pt x="158" y="139"/>
                    <a:pt x="185" y="139"/>
                    <a:pt x="212" y="139"/>
                  </a:cubicBezTo>
                  <a:cubicBezTo>
                    <a:pt x="226" y="139"/>
                    <a:pt x="230" y="135"/>
                    <a:pt x="229" y="122"/>
                  </a:cubicBezTo>
                  <a:cubicBezTo>
                    <a:pt x="227" y="104"/>
                    <a:pt x="220" y="87"/>
                    <a:pt x="208" y="74"/>
                  </a:cubicBezTo>
                  <a:cubicBezTo>
                    <a:pt x="204" y="70"/>
                    <a:pt x="198" y="69"/>
                    <a:pt x="192" y="68"/>
                  </a:cubicBezTo>
                  <a:cubicBezTo>
                    <a:pt x="181" y="67"/>
                    <a:pt x="169" y="67"/>
                    <a:pt x="157" y="66"/>
                  </a:cubicBezTo>
                  <a:cubicBezTo>
                    <a:pt x="127" y="65"/>
                    <a:pt x="96" y="62"/>
                    <a:pt x="65" y="67"/>
                  </a:cubicBezTo>
                  <a:cubicBezTo>
                    <a:pt x="56" y="68"/>
                    <a:pt x="50" y="73"/>
                    <a:pt x="47" y="81"/>
                  </a:cubicBezTo>
                  <a:cubicBezTo>
                    <a:pt x="41" y="95"/>
                    <a:pt x="36" y="110"/>
                    <a:pt x="31" y="124"/>
                  </a:cubicBezTo>
                  <a:cubicBezTo>
                    <a:pt x="28" y="132"/>
                    <a:pt x="32" y="136"/>
                    <a:pt x="39" y="138"/>
                  </a:cubicBezTo>
                  <a:cubicBezTo>
                    <a:pt x="43" y="139"/>
                    <a:pt x="47" y="139"/>
                    <a:pt x="51" y="139"/>
                  </a:cubicBezTo>
                  <a:cubicBezTo>
                    <a:pt x="78" y="140"/>
                    <a:pt x="105" y="139"/>
                    <a:pt x="132" y="139"/>
                  </a:cubicBezTo>
                  <a:close/>
                  <a:moveTo>
                    <a:pt x="227" y="5"/>
                  </a:moveTo>
                  <a:lnTo>
                    <a:pt x="227" y="5"/>
                  </a:lnTo>
                  <a:cubicBezTo>
                    <a:pt x="221" y="15"/>
                    <a:pt x="213" y="12"/>
                    <a:pt x="207" y="12"/>
                  </a:cubicBezTo>
                  <a:cubicBezTo>
                    <a:pt x="188" y="10"/>
                    <a:pt x="175" y="19"/>
                    <a:pt x="165" y="34"/>
                  </a:cubicBezTo>
                  <a:cubicBezTo>
                    <a:pt x="162" y="37"/>
                    <a:pt x="161" y="42"/>
                    <a:pt x="159" y="46"/>
                  </a:cubicBezTo>
                  <a:cubicBezTo>
                    <a:pt x="170" y="46"/>
                    <a:pt x="180" y="46"/>
                    <a:pt x="189" y="46"/>
                  </a:cubicBezTo>
                  <a:cubicBezTo>
                    <a:pt x="219" y="44"/>
                    <a:pt x="239" y="57"/>
                    <a:pt x="250" y="83"/>
                  </a:cubicBezTo>
                  <a:cubicBezTo>
                    <a:pt x="260" y="107"/>
                    <a:pt x="272" y="130"/>
                    <a:pt x="289" y="149"/>
                  </a:cubicBezTo>
                  <a:cubicBezTo>
                    <a:pt x="330" y="198"/>
                    <a:pt x="382" y="228"/>
                    <a:pt x="444" y="241"/>
                  </a:cubicBezTo>
                  <a:cubicBezTo>
                    <a:pt x="472" y="247"/>
                    <a:pt x="473" y="249"/>
                    <a:pt x="471" y="277"/>
                  </a:cubicBezTo>
                  <a:cubicBezTo>
                    <a:pt x="471" y="286"/>
                    <a:pt x="471" y="296"/>
                    <a:pt x="470" y="305"/>
                  </a:cubicBezTo>
                  <a:cubicBezTo>
                    <a:pt x="470" y="313"/>
                    <a:pt x="466" y="317"/>
                    <a:pt x="458" y="317"/>
                  </a:cubicBezTo>
                  <a:cubicBezTo>
                    <a:pt x="455" y="317"/>
                    <a:pt x="451" y="317"/>
                    <a:pt x="447" y="317"/>
                  </a:cubicBezTo>
                  <a:cubicBezTo>
                    <a:pt x="347" y="317"/>
                    <a:pt x="247" y="317"/>
                    <a:pt x="147" y="318"/>
                  </a:cubicBezTo>
                  <a:cubicBezTo>
                    <a:pt x="123" y="318"/>
                    <a:pt x="99" y="319"/>
                    <a:pt x="74" y="319"/>
                  </a:cubicBezTo>
                  <a:cubicBezTo>
                    <a:pt x="67" y="319"/>
                    <a:pt x="60" y="318"/>
                    <a:pt x="53" y="316"/>
                  </a:cubicBezTo>
                  <a:cubicBezTo>
                    <a:pt x="27" y="311"/>
                    <a:pt x="11" y="295"/>
                    <a:pt x="7" y="268"/>
                  </a:cubicBezTo>
                  <a:cubicBezTo>
                    <a:pt x="0" y="219"/>
                    <a:pt x="4" y="171"/>
                    <a:pt x="19" y="123"/>
                  </a:cubicBezTo>
                  <a:cubicBezTo>
                    <a:pt x="24" y="107"/>
                    <a:pt x="29" y="90"/>
                    <a:pt x="35" y="74"/>
                  </a:cubicBezTo>
                  <a:cubicBezTo>
                    <a:pt x="45" y="50"/>
                    <a:pt x="55" y="43"/>
                    <a:pt x="81" y="44"/>
                  </a:cubicBezTo>
                  <a:cubicBezTo>
                    <a:pt x="100" y="44"/>
                    <a:pt x="120" y="45"/>
                    <a:pt x="139" y="47"/>
                  </a:cubicBezTo>
                  <a:cubicBezTo>
                    <a:pt x="136" y="30"/>
                    <a:pt x="126" y="20"/>
                    <a:pt x="110" y="16"/>
                  </a:cubicBezTo>
                  <a:cubicBezTo>
                    <a:pt x="101" y="14"/>
                    <a:pt x="91" y="13"/>
                    <a:pt x="82" y="11"/>
                  </a:cubicBezTo>
                  <a:cubicBezTo>
                    <a:pt x="79" y="11"/>
                    <a:pt x="76" y="7"/>
                    <a:pt x="73" y="5"/>
                  </a:cubicBezTo>
                  <a:cubicBezTo>
                    <a:pt x="76" y="4"/>
                    <a:pt x="79" y="1"/>
                    <a:pt x="82" y="1"/>
                  </a:cubicBezTo>
                  <a:cubicBezTo>
                    <a:pt x="122" y="0"/>
                    <a:pt x="162" y="0"/>
                    <a:pt x="202" y="1"/>
                  </a:cubicBezTo>
                  <a:cubicBezTo>
                    <a:pt x="210" y="1"/>
                    <a:pt x="218" y="3"/>
                    <a:pt x="227" y="5"/>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cxnSp>
          <p:nvCxnSpPr>
            <p:cNvPr id="33" name="Straight Arrow Connector 32"/>
            <p:cNvCxnSpPr/>
            <p:nvPr/>
          </p:nvCxnSpPr>
          <p:spPr>
            <a:xfrm>
              <a:off x="5611869" y="4227537"/>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8" idx="3"/>
            </p:cNvCxnSpPr>
            <p:nvPr/>
          </p:nvCxnSpPr>
          <p:spPr>
            <a:xfrm flipV="1">
              <a:off x="6017540" y="4110309"/>
              <a:ext cx="239471" cy="221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6217610" y="409388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36" name="Straight Connector 35"/>
            <p:cNvCxnSpPr>
              <a:stCxn id="38" idx="3"/>
            </p:cNvCxnSpPr>
            <p:nvPr/>
          </p:nvCxnSpPr>
          <p:spPr>
            <a:xfrm flipV="1">
              <a:off x="6017540" y="4254966"/>
              <a:ext cx="254828" cy="770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6231907" y="4223780"/>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8" name="Oval 37"/>
            <p:cNvSpPr/>
            <p:nvPr/>
          </p:nvSpPr>
          <p:spPr>
            <a:xfrm>
              <a:off x="6006996" y="4270551"/>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9" name="Rectangle 38"/>
            <p:cNvSpPr/>
            <p:nvPr/>
          </p:nvSpPr>
          <p:spPr>
            <a:xfrm rot="7557687">
              <a:off x="5982137" y="4437330"/>
              <a:ext cx="181557" cy="103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0" name="Oval 39"/>
            <p:cNvSpPr/>
            <p:nvPr/>
          </p:nvSpPr>
          <p:spPr>
            <a:xfrm>
              <a:off x="6048439" y="4435094"/>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41" name="Group 40"/>
            <p:cNvGrpSpPr/>
            <p:nvPr/>
          </p:nvGrpSpPr>
          <p:grpSpPr>
            <a:xfrm>
              <a:off x="6183106" y="4398685"/>
              <a:ext cx="155826" cy="118924"/>
              <a:chOff x="6144954" y="4214955"/>
              <a:chExt cx="155826" cy="118924"/>
            </a:xfrm>
          </p:grpSpPr>
          <p:sp>
            <p:nvSpPr>
              <p:cNvPr id="52" name="Isosceles Triangle 51"/>
              <p:cNvSpPr/>
              <p:nvPr/>
            </p:nvSpPr>
            <p:spPr>
              <a:xfrm>
                <a:off x="6144954" y="4214955"/>
                <a:ext cx="155826" cy="1189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3" name="Oval 52"/>
              <p:cNvSpPr/>
              <p:nvPr/>
            </p:nvSpPr>
            <p:spPr>
              <a:xfrm>
                <a:off x="6190965" y="424627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pic>
          <p:nvPicPr>
            <p:cNvPr id="42" name="Picture 1" descr="OS_PPT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853757" y="3750716"/>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 descr="OS_PPT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901893" y="3665242"/>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 descr="OS_PPT5.jpg"/>
            <p:cNvPicPr>
              <a:picLocks noChangeAspect="1"/>
            </p:cNvPicPr>
            <p:nvPr/>
          </p:nvPicPr>
          <p:blipFill rotWithShape="1">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7682031" y="4075137"/>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p:nvPr/>
          </p:nvSpPr>
          <p:spPr>
            <a:xfrm>
              <a:off x="7606514" y="4488841"/>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Image</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46" name="Oval 45"/>
            <p:cNvSpPr/>
            <p:nvPr/>
          </p:nvSpPr>
          <p:spPr>
            <a:xfrm>
              <a:off x="8087441" y="3074787"/>
              <a:ext cx="230658" cy="23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47" name="Oval 46"/>
            <p:cNvSpPr/>
            <p:nvPr/>
          </p:nvSpPr>
          <p:spPr>
            <a:xfrm>
              <a:off x="8178360" y="3172910"/>
              <a:ext cx="36000" cy="36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48" name="Picture 2" descr="http://icons.iconarchive.com/icons/icons-land/transport/256/Airplane-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89080" y="4066607"/>
              <a:ext cx="572352" cy="5723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s://upload.wikimedia.org/wikipedia/commons/thumb/2/27/FP_Satellite_icon.svg/1024px-FP_Satellite_icon.svg.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919625" y="4051131"/>
              <a:ext cx="512823" cy="51282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s://d30y9cdsu7xlg0.cloudfront.net/png/16833-200.png"/>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flipH="1">
              <a:off x="220327" y="4097600"/>
              <a:ext cx="466354" cy="466354"/>
            </a:xfrm>
            <a:prstGeom prst="rect">
              <a:avLst/>
            </a:prstGeom>
            <a:noFill/>
            <a:extLst>
              <a:ext uri="{909E8E84-426E-40DD-AFC4-6F175D3DCCD1}">
                <a14:hiddenFill xmlns:a14="http://schemas.microsoft.com/office/drawing/2010/main">
                  <a:solidFill>
                    <a:srgbClr val="FFFFFF"/>
                  </a:solidFill>
                </a14:hiddenFill>
              </a:ext>
            </a:extLst>
          </p:spPr>
        </p:pic>
        <p:sp>
          <p:nvSpPr>
            <p:cNvPr id="51" name="Right Arrow 50"/>
            <p:cNvSpPr/>
            <p:nvPr/>
          </p:nvSpPr>
          <p:spPr bwMode="auto">
            <a:xfrm rot="16200000">
              <a:off x="4828244" y="3529961"/>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val="28309865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Digitisation produces data volume and silos</a:t>
            </a:r>
            <a:endParaRPr lang="en-GB" dirty="0"/>
          </a:p>
        </p:txBody>
      </p:sp>
      <p:grpSp>
        <p:nvGrpSpPr>
          <p:cNvPr id="80" name="Group 79"/>
          <p:cNvGrpSpPr/>
          <p:nvPr/>
        </p:nvGrpSpPr>
        <p:grpSpPr>
          <a:xfrm>
            <a:off x="201930" y="990600"/>
            <a:ext cx="8744610" cy="3810000"/>
            <a:chOff x="201930" y="990600"/>
            <a:chExt cx="8744610" cy="3810000"/>
          </a:xfrm>
        </p:grpSpPr>
        <p:grpSp>
          <p:nvGrpSpPr>
            <p:cNvPr id="81" name="Group 80"/>
            <p:cNvGrpSpPr/>
            <p:nvPr/>
          </p:nvGrpSpPr>
          <p:grpSpPr>
            <a:xfrm>
              <a:off x="2668896" y="1898726"/>
              <a:ext cx="2676747" cy="677282"/>
              <a:chOff x="2269714" y="4361895"/>
              <a:chExt cx="2975728" cy="921151"/>
            </a:xfrm>
          </p:grpSpPr>
          <p:sp>
            <p:nvSpPr>
              <p:cNvPr id="162" name="Rectangle 161"/>
              <p:cNvSpPr/>
              <p:nvPr/>
            </p:nvSpPr>
            <p:spPr bwMode="auto">
              <a:xfrm>
                <a:off x="2269714" y="4675193"/>
                <a:ext cx="2975728" cy="60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a:ln>
                      <a:solidFill>
                        <a:srgbClr val="FFFFFF">
                          <a:alpha val="0"/>
                        </a:srgbClr>
                      </a:solidFill>
                    </a:ln>
                    <a:gradFill>
                      <a:gsLst>
                        <a:gs pos="79646">
                          <a:srgbClr val="505050"/>
                        </a:gs>
                        <a:gs pos="56637">
                          <a:srgbClr val="505050"/>
                        </a:gs>
                      </a:gsLst>
                      <a:lin ang="5400000" scaled="0"/>
                    </a:gradFill>
                  </a:rPr>
                  <a:t>Increasing data volumes</a:t>
                </a:r>
              </a:p>
            </p:txBody>
          </p:sp>
          <p:grpSp>
            <p:nvGrpSpPr>
              <p:cNvPr id="163" name="Group 162"/>
              <p:cNvGrpSpPr/>
              <p:nvPr/>
            </p:nvGrpSpPr>
            <p:grpSpPr>
              <a:xfrm>
                <a:off x="2393081" y="4361895"/>
                <a:ext cx="365760" cy="370523"/>
                <a:chOff x="2393081" y="4361895"/>
                <a:chExt cx="365760" cy="370523"/>
              </a:xfrm>
            </p:grpSpPr>
            <p:sp>
              <p:nvSpPr>
                <p:cNvPr id="164" name="Oval 163"/>
                <p:cNvSpPr/>
                <p:nvPr/>
              </p:nvSpPr>
              <p:spPr>
                <a:xfrm>
                  <a:off x="2393081" y="4361895"/>
                  <a:ext cx="365760" cy="36576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165" name="TextBox 164"/>
                <p:cNvSpPr txBox="1"/>
                <p:nvPr/>
              </p:nvSpPr>
              <p:spPr>
                <a:xfrm>
                  <a:off x="2393081" y="4366658"/>
                  <a:ext cx="365760" cy="365760"/>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a:ln>
                        <a:solidFill>
                          <a:srgbClr val="FFFFFF">
                            <a:alpha val="0"/>
                          </a:srgbClr>
                        </a:solidFill>
                      </a:ln>
                      <a:gradFill>
                        <a:gsLst>
                          <a:gs pos="79646">
                            <a:srgbClr val="505050"/>
                          </a:gs>
                          <a:gs pos="56637">
                            <a:srgbClr val="505050"/>
                          </a:gs>
                        </a:gsLst>
                        <a:lin ang="5400000" scaled="0"/>
                      </a:gradFill>
                      <a:ea typeface="MS PGothic" charset="0"/>
                    </a:rPr>
                    <a:t>1</a:t>
                  </a:r>
                </a:p>
              </p:txBody>
            </p:sp>
          </p:grpSp>
        </p:grpSp>
        <p:sp>
          <p:nvSpPr>
            <p:cNvPr id="82" name="Rectangle 81"/>
            <p:cNvSpPr/>
            <p:nvPr/>
          </p:nvSpPr>
          <p:spPr bwMode="auto">
            <a:xfrm>
              <a:off x="4417683" y="1295400"/>
              <a:ext cx="773167" cy="833675"/>
            </a:xfrm>
            <a:prstGeom prst="rect">
              <a:avLst/>
            </a:prstGeom>
            <a:solidFill>
              <a:schemeClr val="bg1">
                <a:lumMod val="75000"/>
              </a:schemeClr>
            </a:solidFill>
            <a:ln w="38100" cap="flat" cmpd="sng" algn="ctr">
              <a:noFill/>
              <a:prstDash val="solid"/>
              <a:headEnd type="none" w="med" len="med"/>
              <a:tailEnd type="none" w="med" len="med"/>
            </a:ln>
            <a:effectLst/>
          </p:spPr>
          <p:txBody>
            <a:bodyPr vert="horz" wrap="square" lIns="67232" tIns="33593" rIns="67232" bIns="33593" numCol="1" rtlCol="0" anchor="t" anchorCtr="0" compatLnSpc="1">
              <a:prstTxWarp prst="textNoShape">
                <a:avLst/>
              </a:prstTxWarp>
            </a:bodyPr>
            <a:lstStyle/>
            <a:p>
              <a:pPr defTabSz="671612" fontAlgn="base">
                <a:lnSpc>
                  <a:spcPct val="90000"/>
                </a:lnSpc>
                <a:spcBef>
                  <a:spcPct val="0"/>
                </a:spcBef>
                <a:spcAft>
                  <a:spcPct val="0"/>
                </a:spcAft>
                <a:defRPr/>
              </a:pPr>
              <a:r>
                <a:rPr lang="en-US" sz="2000" kern="0" dirty="0">
                  <a:gradFill>
                    <a:gsLst>
                      <a:gs pos="0">
                        <a:srgbClr val="FFFFFF"/>
                      </a:gs>
                      <a:gs pos="100000">
                        <a:srgbClr val="FFFFFF"/>
                      </a:gs>
                    </a:gsLst>
                    <a:lin ang="5400000" scaled="0"/>
                  </a:gradFill>
                  <a:ea typeface="Segoe UI" pitchFamily="34" charset="0"/>
                  <a:cs typeface="Segoe UI" pitchFamily="34" charset="0"/>
                </a:rPr>
                <a:t>50x</a:t>
              </a:r>
              <a:r>
                <a:rPr lang="en-US" sz="1029" kern="0" dirty="0">
                  <a:gradFill>
                    <a:gsLst>
                      <a:gs pos="0">
                        <a:srgbClr val="FFFFFF"/>
                      </a:gs>
                      <a:gs pos="100000">
                        <a:srgbClr val="FFFFFF"/>
                      </a:gs>
                    </a:gsLst>
                    <a:lin ang="5400000" scaled="0"/>
                  </a:gradFill>
                  <a:ea typeface="Segoe UI" pitchFamily="34" charset="0"/>
                  <a:cs typeface="Segoe UI" pitchFamily="34" charset="0"/>
                </a:rPr>
                <a:t> Data growth 2010-2020</a:t>
              </a:r>
            </a:p>
          </p:txBody>
        </p:sp>
        <p:sp>
          <p:nvSpPr>
            <p:cNvPr id="83" name="Rectangle 82"/>
            <p:cNvSpPr/>
            <p:nvPr/>
          </p:nvSpPr>
          <p:spPr bwMode="auto">
            <a:xfrm>
              <a:off x="6300192" y="1295400"/>
              <a:ext cx="755290" cy="833675"/>
            </a:xfrm>
            <a:prstGeom prst="rect">
              <a:avLst/>
            </a:prstGeom>
            <a:solidFill>
              <a:schemeClr val="bg1">
                <a:lumMod val="75000"/>
              </a:schemeClr>
            </a:solidFill>
            <a:ln w="38100" cap="flat" cmpd="sng" algn="ctr">
              <a:noFill/>
              <a:prstDash val="solid"/>
              <a:headEnd type="none" w="med" len="med"/>
              <a:tailEnd type="none" w="med" len="med"/>
            </a:ln>
            <a:effectLst/>
          </p:spPr>
          <p:txBody>
            <a:bodyPr vert="horz" wrap="square" lIns="67232" tIns="33593" rIns="67232" bIns="33593" numCol="1" rtlCol="0" anchor="t" anchorCtr="0" compatLnSpc="1">
              <a:prstTxWarp prst="textNoShape">
                <a:avLst/>
              </a:prstTxWarp>
            </a:bodyPr>
            <a:lstStyle/>
            <a:p>
              <a:pPr defTabSz="671612" fontAlgn="base">
                <a:lnSpc>
                  <a:spcPct val="90000"/>
                </a:lnSpc>
                <a:spcBef>
                  <a:spcPct val="0"/>
                </a:spcBef>
                <a:spcAft>
                  <a:spcPct val="0"/>
                </a:spcAft>
                <a:defRPr/>
              </a:pPr>
              <a:r>
                <a:rPr lang="en-US" sz="2000" kern="0" dirty="0">
                  <a:gradFill>
                    <a:gsLst>
                      <a:gs pos="0">
                        <a:srgbClr val="FFFFFF"/>
                      </a:gs>
                      <a:gs pos="100000">
                        <a:srgbClr val="FFFFFF"/>
                      </a:gs>
                    </a:gsLst>
                    <a:lin ang="5400000" scaled="0"/>
                  </a:gradFill>
                  <a:ea typeface="Segoe UI" pitchFamily="34" charset="0"/>
                  <a:cs typeface="Segoe UI" pitchFamily="34" charset="0"/>
                </a:rPr>
                <a:t>40ZB</a:t>
              </a:r>
              <a:r>
                <a:rPr lang="en-US" sz="2059" kern="0" dirty="0">
                  <a:gradFill>
                    <a:gsLst>
                      <a:gs pos="0">
                        <a:srgbClr val="FFFFFF"/>
                      </a:gs>
                      <a:gs pos="100000">
                        <a:srgbClr val="FFFFFF"/>
                      </a:gs>
                    </a:gsLst>
                    <a:lin ang="5400000" scaled="0"/>
                  </a:gradFill>
                  <a:ea typeface="Segoe UI" pitchFamily="34" charset="0"/>
                  <a:cs typeface="Segoe UI" pitchFamily="34" charset="0"/>
                </a:rPr>
                <a:t> </a:t>
              </a:r>
              <a:r>
                <a:rPr lang="en-US" sz="1029" kern="0" dirty="0">
                  <a:gradFill>
                    <a:gsLst>
                      <a:gs pos="0">
                        <a:srgbClr val="FFFFFF"/>
                      </a:gs>
                      <a:gs pos="100000">
                        <a:srgbClr val="FFFFFF"/>
                      </a:gs>
                    </a:gsLst>
                    <a:lin ang="5400000" scaled="0"/>
                  </a:gradFill>
                  <a:ea typeface="Segoe UI" pitchFamily="34" charset="0"/>
                  <a:cs typeface="Segoe UI" pitchFamily="34" charset="0"/>
                </a:rPr>
                <a:t>Digital Universe 2020</a:t>
              </a:r>
            </a:p>
          </p:txBody>
        </p:sp>
        <p:sp>
          <p:nvSpPr>
            <p:cNvPr id="84" name="Rectangle 83"/>
            <p:cNvSpPr/>
            <p:nvPr/>
          </p:nvSpPr>
          <p:spPr bwMode="auto">
            <a:xfrm>
              <a:off x="5213659" y="1295400"/>
              <a:ext cx="1063725" cy="833675"/>
            </a:xfrm>
            <a:prstGeom prst="rect">
              <a:avLst/>
            </a:prstGeom>
            <a:solidFill>
              <a:schemeClr val="bg1">
                <a:lumMod val="75000"/>
              </a:schemeClr>
            </a:solidFill>
            <a:ln w="38100" cap="flat" cmpd="sng" algn="ctr">
              <a:noFill/>
              <a:prstDash val="solid"/>
              <a:headEnd type="none" w="med" len="med"/>
              <a:tailEnd type="none" w="med" len="med"/>
            </a:ln>
            <a:effectLst/>
          </p:spPr>
          <p:txBody>
            <a:bodyPr vert="horz" wrap="square" lIns="67232" tIns="33593" rIns="67232" bIns="33593" numCol="1" rtlCol="0" anchor="t" anchorCtr="0" compatLnSpc="1">
              <a:prstTxWarp prst="textNoShape">
                <a:avLst/>
              </a:prstTxWarp>
            </a:bodyPr>
            <a:lstStyle/>
            <a:p>
              <a:pPr defTabSz="671612" fontAlgn="base">
                <a:lnSpc>
                  <a:spcPct val="90000"/>
                </a:lnSpc>
                <a:spcBef>
                  <a:spcPct val="0"/>
                </a:spcBef>
                <a:spcAft>
                  <a:spcPct val="0"/>
                </a:spcAft>
                <a:defRPr/>
              </a:pPr>
              <a:r>
                <a:rPr lang="en-US" sz="2000" kern="0" spc="-59" dirty="0">
                  <a:gradFill>
                    <a:gsLst>
                      <a:gs pos="0">
                        <a:srgbClr val="FFFFFF"/>
                      </a:gs>
                      <a:gs pos="100000">
                        <a:srgbClr val="FFFFFF"/>
                      </a:gs>
                    </a:gsLst>
                    <a:lin ang="5400000" scaled="0"/>
                  </a:gradFill>
                  <a:ea typeface="Segoe UI" pitchFamily="34" charset="0"/>
                  <a:cs typeface="Segoe UI" pitchFamily="34" charset="0"/>
                </a:rPr>
                <a:t>1Trillion</a:t>
              </a:r>
              <a:r>
                <a:rPr lang="en-US" sz="2000" kern="0" dirty="0">
                  <a:gradFill>
                    <a:gsLst>
                      <a:gs pos="0">
                        <a:srgbClr val="FFFFFF"/>
                      </a:gs>
                      <a:gs pos="100000">
                        <a:srgbClr val="FFFFFF"/>
                      </a:gs>
                    </a:gsLst>
                    <a:lin ang="5400000" scaled="0"/>
                  </a:gradFill>
                  <a:ea typeface="Segoe UI" pitchFamily="34" charset="0"/>
                  <a:cs typeface="Segoe UI" pitchFamily="34" charset="0"/>
                </a:rPr>
                <a:t> </a:t>
              </a:r>
              <a:r>
                <a:rPr lang="en-US" sz="1029" kern="0" dirty="0">
                  <a:gradFill>
                    <a:gsLst>
                      <a:gs pos="0">
                        <a:srgbClr val="FFFFFF"/>
                      </a:gs>
                      <a:gs pos="100000">
                        <a:srgbClr val="FFFFFF"/>
                      </a:gs>
                    </a:gsLst>
                    <a:lin ang="5400000" scaled="0"/>
                  </a:gradFill>
                  <a:ea typeface="Segoe UI" pitchFamily="34" charset="0"/>
                  <a:cs typeface="Segoe UI" pitchFamily="34" charset="0"/>
                </a:rPr>
                <a:t>Web pages</a:t>
              </a:r>
            </a:p>
          </p:txBody>
        </p:sp>
        <p:pic>
          <p:nvPicPr>
            <p:cNvPr id="85" name="Picture 84"/>
            <p:cNvPicPr>
              <a:picLocks noChangeAspect="1"/>
            </p:cNvPicPr>
            <p:nvPr/>
          </p:nvPicPr>
          <p:blipFill>
            <a:blip r:embed="rId2"/>
            <a:stretch>
              <a:fillRect/>
            </a:stretch>
          </p:blipFill>
          <p:spPr>
            <a:xfrm>
              <a:off x="3020586" y="990600"/>
              <a:ext cx="1537873" cy="1537873"/>
            </a:xfrm>
            <a:prstGeom prst="rect">
              <a:avLst/>
            </a:prstGeom>
          </p:spPr>
        </p:pic>
        <p:sp>
          <p:nvSpPr>
            <p:cNvPr id="86" name="Rectangle 85">
              <a:hlinkClick r:id="" action="ppaction://noaction"/>
            </p:cNvPr>
            <p:cNvSpPr/>
            <p:nvPr/>
          </p:nvSpPr>
          <p:spPr bwMode="auto">
            <a:xfrm>
              <a:off x="2750512" y="2477390"/>
              <a:ext cx="6196028" cy="2323210"/>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34464" tIns="100848" rIns="134464" bIns="33616"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endParaRPr lang="en-US" sz="1029" kern="0" dirty="0">
                <a:ln>
                  <a:solidFill>
                    <a:srgbClr val="FFFFFF">
                      <a:alpha val="0"/>
                    </a:srgbClr>
                  </a:solidFill>
                </a:ln>
                <a:gradFill>
                  <a:gsLst>
                    <a:gs pos="85841">
                      <a:srgbClr val="000000"/>
                    </a:gs>
                    <a:gs pos="0">
                      <a:srgbClr val="000000"/>
                    </a:gs>
                  </a:gsLst>
                  <a:lin ang="5400000" scaled="0"/>
                </a:gradFill>
                <a:latin typeface="Segoe UI Light"/>
                <a:ea typeface="MS PGothic" charset="0"/>
              </a:endParaRPr>
            </a:p>
          </p:txBody>
        </p:sp>
        <p:sp>
          <p:nvSpPr>
            <p:cNvPr id="87" name="Rectangle 86">
              <a:hlinkClick r:id="" action="ppaction://noaction"/>
            </p:cNvPr>
            <p:cNvSpPr/>
            <p:nvPr/>
          </p:nvSpPr>
          <p:spPr bwMode="auto">
            <a:xfrm>
              <a:off x="6754539" y="2730899"/>
              <a:ext cx="2037970" cy="994338"/>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BI &amp; analytics</a:t>
              </a:r>
            </a:p>
          </p:txBody>
        </p:sp>
        <p:sp>
          <p:nvSpPr>
            <p:cNvPr id="88" name="Rectangle 87">
              <a:hlinkClick r:id="" action="ppaction://noaction"/>
            </p:cNvPr>
            <p:cNvSpPr/>
            <p:nvPr/>
          </p:nvSpPr>
          <p:spPr bwMode="auto">
            <a:xfrm>
              <a:off x="4393119" y="2730898"/>
              <a:ext cx="2037970" cy="1908061"/>
            </a:xfrm>
            <a:prstGeom prst="rect">
              <a:avLst/>
            </a:prstGeom>
            <a:solidFill>
              <a:schemeClr val="accent3"/>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Data </a:t>
              </a: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warehouse</a:t>
              </a: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Spatial Database</a:t>
              </a: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89" name="Rectangle 88">
              <a:hlinkClick r:id="" action="ppaction://noaction"/>
            </p:cNvPr>
            <p:cNvSpPr/>
            <p:nvPr/>
          </p:nvSpPr>
          <p:spPr bwMode="auto">
            <a:xfrm>
              <a:off x="2885058" y="2730898"/>
              <a:ext cx="1184612" cy="1908061"/>
            </a:xfrm>
            <a:prstGeom prst="rect">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Mapping and ETL</a:t>
              </a: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90" name="TextBox 89"/>
            <p:cNvSpPr txBox="1"/>
            <p:nvPr/>
          </p:nvSpPr>
          <p:spPr>
            <a:xfrm>
              <a:off x="7011125" y="3597150"/>
              <a:ext cx="648285"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Dashboards</a:t>
              </a:r>
            </a:p>
          </p:txBody>
        </p:sp>
        <p:sp>
          <p:nvSpPr>
            <p:cNvPr id="91" name="TextBox 90"/>
            <p:cNvSpPr txBox="1"/>
            <p:nvPr/>
          </p:nvSpPr>
          <p:spPr>
            <a:xfrm>
              <a:off x="7915995" y="3597150"/>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Reporting</a:t>
              </a:r>
            </a:p>
          </p:txBody>
        </p:sp>
        <p:pic>
          <p:nvPicPr>
            <p:cNvPr id="92" name="Picture 2" descr="\\MAGNUM\Projects\Microsoft\Cloud Power FY12\Design\ICONS_PNG\Pie.png"/>
            <p:cNvPicPr>
              <a:picLocks noChangeAspect="1" noChangeArrowheads="1"/>
            </p:cNvPicPr>
            <p:nvPr/>
          </p:nvPicPr>
          <p:blipFill rotWithShape="1">
            <a:blip r:embed="rId3" cstate="print">
              <a:lum bright="100000"/>
            </a:blip>
            <a:srcRect l="7278" t="7278" r="7278" b="7278"/>
            <a:stretch/>
          </p:blipFill>
          <p:spPr bwMode="auto">
            <a:xfrm>
              <a:off x="7068075" y="2980128"/>
              <a:ext cx="558269" cy="667121"/>
            </a:xfrm>
            <a:prstGeom prst="rect">
              <a:avLst/>
            </a:prstGeom>
            <a:noFill/>
            <a:ln w="15875">
              <a:noFill/>
            </a:ln>
          </p:spPr>
        </p:pic>
        <p:sp>
          <p:nvSpPr>
            <p:cNvPr id="93" name="Freeform 6"/>
            <p:cNvSpPr>
              <a:spLocks noChangeAspect="1" noEditPoints="1"/>
            </p:cNvSpPr>
            <p:nvPr/>
          </p:nvSpPr>
          <p:spPr bwMode="black">
            <a:xfrm>
              <a:off x="7982097" y="2877543"/>
              <a:ext cx="415895" cy="635755"/>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chemeClr val="bg1"/>
            </a:solidFill>
            <a:ln w="7" cap="flat">
              <a:noFill/>
              <a:prstDash val="solid"/>
              <a:miter lim="800000"/>
              <a:headEnd/>
              <a:tailEnd/>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94" name="Right Arrow 93"/>
            <p:cNvSpPr/>
            <p:nvPr/>
          </p:nvSpPr>
          <p:spPr bwMode="auto">
            <a:xfrm>
              <a:off x="2555498" y="3707918"/>
              <a:ext cx="319220"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grpSp>
          <p:nvGrpSpPr>
            <p:cNvPr id="95" name="Group 94"/>
            <p:cNvGrpSpPr/>
            <p:nvPr/>
          </p:nvGrpSpPr>
          <p:grpSpPr>
            <a:xfrm>
              <a:off x="3200399" y="3567490"/>
              <a:ext cx="672808" cy="901162"/>
              <a:chOff x="1654066" y="3061822"/>
              <a:chExt cx="316629" cy="432723"/>
            </a:xfrm>
          </p:grpSpPr>
          <p:sp>
            <p:nvSpPr>
              <p:cNvPr id="160" name="Freeform 159"/>
              <p:cNvSpPr/>
              <p:nvPr/>
            </p:nvSpPr>
            <p:spPr>
              <a:xfrm>
                <a:off x="1654066" y="3061822"/>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r>
                  <a:rPr lang="en-US" sz="1200" dirty="0">
                    <a:gradFill>
                      <a:gsLst>
                        <a:gs pos="0">
                          <a:srgbClr val="000000"/>
                        </a:gs>
                        <a:gs pos="100000">
                          <a:srgbClr val="000000"/>
                        </a:gs>
                      </a:gsLst>
                      <a:lin ang="5400000" scaled="1"/>
                    </a:gradFill>
                  </a:rPr>
                  <a:t>Staging</a:t>
                </a:r>
              </a:p>
            </p:txBody>
          </p:sp>
          <p:sp>
            <p:nvSpPr>
              <p:cNvPr id="161" name="Oval 160"/>
              <p:cNvSpPr/>
              <p:nvPr/>
            </p:nvSpPr>
            <p:spPr>
              <a:xfrm>
                <a:off x="1683843" y="3075398"/>
                <a:ext cx="257076" cy="860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96" name="Right Arrow 95"/>
            <p:cNvSpPr/>
            <p:nvPr/>
          </p:nvSpPr>
          <p:spPr bwMode="auto">
            <a:xfrm>
              <a:off x="4070038"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pic>
          <p:nvPicPr>
            <p:cNvPr id="97" name="Picture 9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90151" y="3203319"/>
              <a:ext cx="306575" cy="364171"/>
            </a:xfrm>
            <a:prstGeom prst="rect">
              <a:avLst/>
            </a:prstGeom>
            <a:solidFill>
              <a:srgbClr val="68217A"/>
            </a:solidFill>
          </p:spPr>
        </p:pic>
        <p:sp>
          <p:nvSpPr>
            <p:cNvPr id="98" name="Right Arrow 97"/>
            <p:cNvSpPr/>
            <p:nvPr/>
          </p:nvSpPr>
          <p:spPr bwMode="auto">
            <a:xfrm>
              <a:off x="6431457"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sp>
          <p:nvSpPr>
            <p:cNvPr id="99" name="Curved Down Arrow 98"/>
            <p:cNvSpPr/>
            <p:nvPr/>
          </p:nvSpPr>
          <p:spPr bwMode="auto">
            <a:xfrm>
              <a:off x="3278913" y="3268381"/>
              <a:ext cx="547030" cy="299109"/>
            </a:xfrm>
            <a:prstGeom prst="curvedDown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cxnSp>
          <p:nvCxnSpPr>
            <p:cNvPr id="100" name="Straight Arrow Connector 99"/>
            <p:cNvCxnSpPr/>
            <p:nvPr/>
          </p:nvCxnSpPr>
          <p:spPr>
            <a:xfrm>
              <a:off x="5579645" y="3378073"/>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4531503" y="3040678"/>
              <a:ext cx="886417" cy="684559"/>
              <a:chOff x="1729819" y="2834923"/>
              <a:chExt cx="316629" cy="432723"/>
            </a:xfrm>
          </p:grpSpPr>
          <p:sp>
            <p:nvSpPr>
              <p:cNvPr id="158" name="Freeform 157"/>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59" name="Oval 158"/>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02" name="Rectangle 101">
              <a:hlinkClick r:id="" action="ppaction://noaction"/>
            </p:cNvPr>
            <p:cNvSpPr/>
            <p:nvPr/>
          </p:nvSpPr>
          <p:spPr bwMode="auto">
            <a:xfrm>
              <a:off x="201930" y="2731971"/>
              <a:ext cx="2355210" cy="1908061"/>
            </a:xfrm>
            <a:prstGeom prst="rect">
              <a:avLst/>
            </a:prstGeom>
            <a:solidFill>
              <a:schemeClr val="tx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107571" rIns="0"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collection and </a:t>
              </a: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Source </a:t>
              </a:r>
              <a:r>
                <a:rPr lang="en-US" sz="1471" kern="0" dirty="0">
                  <a:ln>
                    <a:solidFill>
                      <a:srgbClr val="FFFFFF">
                        <a:alpha val="0"/>
                      </a:srgbClr>
                    </a:solidFill>
                  </a:ln>
                  <a:gradFill>
                    <a:gsLst>
                      <a:gs pos="56637">
                        <a:srgbClr val="FFFFFF"/>
                      </a:gs>
                      <a:gs pos="11000">
                        <a:srgbClr val="FFFFFF"/>
                      </a:gs>
                    </a:gsLst>
                    <a:lin ang="5400000" scaled="0"/>
                  </a:gradFill>
                  <a:ea typeface="MS PGothic" charset="0"/>
                </a:rPr>
                <a:t>Systems</a:t>
              </a:r>
            </a:p>
          </p:txBody>
        </p:sp>
        <p:grpSp>
          <p:nvGrpSpPr>
            <p:cNvPr id="103" name="Group 102"/>
            <p:cNvGrpSpPr/>
            <p:nvPr/>
          </p:nvGrpSpPr>
          <p:grpSpPr>
            <a:xfrm>
              <a:off x="281971" y="3630734"/>
              <a:ext cx="2198432" cy="85289"/>
              <a:chOff x="1331889" y="2226633"/>
              <a:chExt cx="2990020" cy="90329"/>
            </a:xfrm>
          </p:grpSpPr>
          <p:sp>
            <p:nvSpPr>
              <p:cNvPr id="150" name="Oval 149"/>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51" name="Oval 150"/>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52" name="Oval 151"/>
              <p:cNvSpPr/>
              <p:nvPr/>
            </p:nvSpPr>
            <p:spPr>
              <a:xfrm>
                <a:off x="291085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53" name="Oval 152"/>
              <p:cNvSpPr/>
              <p:nvPr/>
            </p:nvSpPr>
            <p:spPr>
              <a:xfrm>
                <a:off x="369522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54" name="Oval 153"/>
              <p:cNvSpPr/>
              <p:nvPr/>
            </p:nvSpPr>
            <p:spPr>
              <a:xfrm>
                <a:off x="1701500"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55" name="Oval 154"/>
              <p:cNvSpPr/>
              <p:nvPr/>
            </p:nvSpPr>
            <p:spPr>
              <a:xfrm>
                <a:off x="2476943"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56" name="Oval 155"/>
              <p:cNvSpPr/>
              <p:nvPr/>
            </p:nvSpPr>
            <p:spPr>
              <a:xfrm>
                <a:off x="328046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57" name="Oval 156"/>
              <p:cNvSpPr/>
              <p:nvPr/>
            </p:nvSpPr>
            <p:spPr>
              <a:xfrm>
                <a:off x="406483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104" name="Group 103"/>
            <p:cNvGrpSpPr/>
            <p:nvPr/>
          </p:nvGrpSpPr>
          <p:grpSpPr>
            <a:xfrm>
              <a:off x="244369" y="3385404"/>
              <a:ext cx="2257296" cy="703556"/>
              <a:chOff x="1277547" y="2217128"/>
              <a:chExt cx="2690020" cy="776548"/>
            </a:xfrm>
          </p:grpSpPr>
          <p:sp>
            <p:nvSpPr>
              <p:cNvPr id="138" name="TextBox 137"/>
              <p:cNvSpPr txBox="1"/>
              <p:nvPr/>
            </p:nvSpPr>
            <p:spPr>
              <a:xfrm>
                <a:off x="1277547"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OLTP</a:t>
                </a:r>
              </a:p>
            </p:txBody>
          </p:sp>
          <p:sp>
            <p:nvSpPr>
              <p:cNvPr id="139" name="Freeform 138"/>
              <p:cNvSpPr/>
              <p:nvPr/>
            </p:nvSpPr>
            <p:spPr>
              <a:xfrm>
                <a:off x="130211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40" name="Oval 139"/>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41" name="TextBox 140"/>
              <p:cNvSpPr txBox="1"/>
              <p:nvPr/>
            </p:nvSpPr>
            <p:spPr>
              <a:xfrm>
                <a:off x="2057539"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ERP</a:t>
                </a:r>
              </a:p>
            </p:txBody>
          </p:sp>
          <p:sp>
            <p:nvSpPr>
              <p:cNvPr id="142" name="Freeform 141"/>
              <p:cNvSpPr/>
              <p:nvPr/>
            </p:nvSpPr>
            <p:spPr>
              <a:xfrm>
                <a:off x="2077556"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43" name="Oval 142"/>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44" name="TextBox 143"/>
              <p:cNvSpPr txBox="1"/>
              <p:nvPr/>
            </p:nvSpPr>
            <p:spPr>
              <a:xfrm>
                <a:off x="2817437" y="2796741"/>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CRM</a:t>
                </a:r>
              </a:p>
            </p:txBody>
          </p:sp>
          <p:sp>
            <p:nvSpPr>
              <p:cNvPr id="145" name="Freeform 144"/>
              <p:cNvSpPr/>
              <p:nvPr/>
            </p:nvSpPr>
            <p:spPr>
              <a:xfrm>
                <a:off x="284200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46" name="Oval 145"/>
              <p:cNvSpPr/>
              <p:nvPr/>
            </p:nvSpPr>
            <p:spPr>
              <a:xfrm>
                <a:off x="287177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47" name="TextBox 146"/>
              <p:cNvSpPr txBox="1"/>
              <p:nvPr/>
            </p:nvSpPr>
            <p:spPr>
              <a:xfrm>
                <a:off x="3601807" y="2796741"/>
                <a:ext cx="365760" cy="196935"/>
              </a:xfrm>
              <a:prstGeom prst="rect">
                <a:avLst/>
              </a:prstGeom>
              <a:noFill/>
            </p:spPr>
            <p:txBody>
              <a:bodyPr wrap="square" lIns="0" tIns="0" rIns="0" bIns="0" rtlCol="0">
                <a:no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LOB</a:t>
                </a:r>
              </a:p>
            </p:txBody>
          </p:sp>
          <p:sp>
            <p:nvSpPr>
              <p:cNvPr id="148" name="Freeform 147"/>
              <p:cNvSpPr/>
              <p:nvPr/>
            </p:nvSpPr>
            <p:spPr>
              <a:xfrm>
                <a:off x="3626373" y="2217128"/>
                <a:ext cx="316630"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49" name="Oval 148"/>
              <p:cNvSpPr/>
              <p:nvPr/>
            </p:nvSpPr>
            <p:spPr>
              <a:xfrm>
                <a:off x="365614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105" name="Group 104"/>
            <p:cNvGrpSpPr/>
            <p:nvPr/>
          </p:nvGrpSpPr>
          <p:grpSpPr>
            <a:xfrm>
              <a:off x="4572000" y="4037312"/>
              <a:ext cx="805021" cy="573678"/>
              <a:chOff x="1729819" y="2834923"/>
              <a:chExt cx="316629" cy="432723"/>
            </a:xfrm>
          </p:grpSpPr>
          <p:sp>
            <p:nvSpPr>
              <p:cNvPr id="136" name="Freeform 135"/>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137" name="Oval 136"/>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06" name="Rectangle 105">
              <a:hlinkClick r:id="" action="ppaction://noaction"/>
            </p:cNvPr>
            <p:cNvSpPr/>
            <p:nvPr/>
          </p:nvSpPr>
          <p:spPr bwMode="auto">
            <a:xfrm>
              <a:off x="6761643" y="3767091"/>
              <a:ext cx="2037970" cy="945631"/>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Access/Services  </a:t>
              </a: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07" name="Freeform 83"/>
            <p:cNvSpPr>
              <a:spLocks noEditPoints="1"/>
            </p:cNvSpPr>
            <p:nvPr/>
          </p:nvSpPr>
          <p:spPr bwMode="auto">
            <a:xfrm>
              <a:off x="6869309" y="4065945"/>
              <a:ext cx="331312" cy="389496"/>
            </a:xfrm>
            <a:custGeom>
              <a:avLst/>
              <a:gdLst>
                <a:gd name="T0" fmla="*/ 181 w 502"/>
                <a:gd name="T1" fmla="*/ 346 h 514"/>
                <a:gd name="T2" fmla="*/ 209 w 502"/>
                <a:gd name="T3" fmla="*/ 378 h 514"/>
                <a:gd name="T4" fmla="*/ 245 w 502"/>
                <a:gd name="T5" fmla="*/ 416 h 514"/>
                <a:gd name="T6" fmla="*/ 209 w 502"/>
                <a:gd name="T7" fmla="*/ 346 h 514"/>
                <a:gd name="T8" fmla="*/ 170 w 502"/>
                <a:gd name="T9" fmla="*/ 346 h 514"/>
                <a:gd name="T10" fmla="*/ 161 w 502"/>
                <a:gd name="T11" fmla="*/ 346 h 514"/>
                <a:gd name="T12" fmla="*/ 90 w 502"/>
                <a:gd name="T13" fmla="*/ 363 h 514"/>
                <a:gd name="T14" fmla="*/ 75 w 502"/>
                <a:gd name="T15" fmla="*/ 404 h 514"/>
                <a:gd name="T16" fmla="*/ 170 w 502"/>
                <a:gd name="T17" fmla="*/ 365 h 514"/>
                <a:gd name="T18" fmla="*/ 329 w 502"/>
                <a:gd name="T19" fmla="*/ 346 h 514"/>
                <a:gd name="T20" fmla="*/ 358 w 502"/>
                <a:gd name="T21" fmla="*/ 380 h 514"/>
                <a:gd name="T22" fmla="*/ 420 w 502"/>
                <a:gd name="T23" fmla="*/ 385 h 514"/>
                <a:gd name="T24" fmla="*/ 398 w 502"/>
                <a:gd name="T25" fmla="*/ 346 h 514"/>
                <a:gd name="T26" fmla="*/ 250 w 502"/>
                <a:gd name="T27" fmla="*/ 180 h 514"/>
                <a:gd name="T28" fmla="*/ 295 w 502"/>
                <a:gd name="T29" fmla="*/ 136 h 514"/>
                <a:gd name="T30" fmla="*/ 206 w 502"/>
                <a:gd name="T31" fmla="*/ 136 h 514"/>
                <a:gd name="T32" fmla="*/ 170 w 502"/>
                <a:gd name="T33" fmla="*/ 375 h 514"/>
                <a:gd name="T34" fmla="*/ 108 w 502"/>
                <a:gd name="T35" fmla="*/ 394 h 514"/>
                <a:gd name="T36" fmla="*/ 56 w 502"/>
                <a:gd name="T37" fmla="*/ 435 h 514"/>
                <a:gd name="T38" fmla="*/ 27 w 502"/>
                <a:gd name="T39" fmla="*/ 496 h 514"/>
                <a:gd name="T40" fmla="*/ 170 w 502"/>
                <a:gd name="T41" fmla="*/ 380 h 514"/>
                <a:gd name="T42" fmla="*/ 183 w 502"/>
                <a:gd name="T43" fmla="*/ 373 h 514"/>
                <a:gd name="T44" fmla="*/ 180 w 502"/>
                <a:gd name="T45" fmla="*/ 376 h 514"/>
                <a:gd name="T46" fmla="*/ 473 w 502"/>
                <a:gd name="T47" fmla="*/ 496 h 514"/>
                <a:gd name="T48" fmla="*/ 412 w 502"/>
                <a:gd name="T49" fmla="*/ 471 h 514"/>
                <a:gd name="T50" fmla="*/ 237 w 502"/>
                <a:gd name="T51" fmla="*/ 421 h 514"/>
                <a:gd name="T52" fmla="*/ 183 w 502"/>
                <a:gd name="T53" fmla="*/ 373 h 514"/>
                <a:gd name="T54" fmla="*/ 364 w 502"/>
                <a:gd name="T55" fmla="*/ 467 h 514"/>
                <a:gd name="T56" fmla="*/ 436 w 502"/>
                <a:gd name="T57" fmla="*/ 452 h 514"/>
                <a:gd name="T58" fmla="*/ 429 w 502"/>
                <a:gd name="T59" fmla="*/ 403 h 514"/>
                <a:gd name="T60" fmla="*/ 372 w 502"/>
                <a:gd name="T61" fmla="*/ 392 h 514"/>
                <a:gd name="T62" fmla="*/ 300 w 502"/>
                <a:gd name="T63" fmla="*/ 346 h 514"/>
                <a:gd name="T64" fmla="*/ 283 w 502"/>
                <a:gd name="T65" fmla="*/ 354 h 514"/>
                <a:gd name="T66" fmla="*/ 259 w 502"/>
                <a:gd name="T67" fmla="*/ 431 h 514"/>
                <a:gd name="T68" fmla="*/ 296 w 502"/>
                <a:gd name="T69" fmla="*/ 328 h 514"/>
                <a:gd name="T70" fmla="*/ 376 w 502"/>
                <a:gd name="T71" fmla="*/ 328 h 514"/>
                <a:gd name="T72" fmla="*/ 430 w 502"/>
                <a:gd name="T73" fmla="*/ 363 h 514"/>
                <a:gd name="T74" fmla="*/ 502 w 502"/>
                <a:gd name="T75" fmla="*/ 514 h 514"/>
                <a:gd name="T76" fmla="*/ 2 w 502"/>
                <a:gd name="T77" fmla="*/ 507 h 514"/>
                <a:gd name="T78" fmla="*/ 96 w 502"/>
                <a:gd name="T79" fmla="*/ 328 h 514"/>
                <a:gd name="T80" fmla="*/ 205 w 502"/>
                <a:gd name="T81" fmla="*/ 328 h 514"/>
                <a:gd name="T82" fmla="*/ 139 w 502"/>
                <a:gd name="T83" fmla="*/ 191 h 514"/>
                <a:gd name="T84" fmla="*/ 290 w 502"/>
                <a:gd name="T85" fmla="*/ 16 h 514"/>
                <a:gd name="T86" fmla="*/ 362 w 502"/>
                <a:gd name="T87" fmla="*/ 192 h 514"/>
                <a:gd name="T88" fmla="*/ 296 w 502"/>
                <a:gd name="T89" fmla="*/ 32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2" h="514">
                  <a:moveTo>
                    <a:pt x="181" y="346"/>
                  </a:moveTo>
                  <a:lnTo>
                    <a:pt x="181" y="346"/>
                  </a:lnTo>
                  <a:cubicBezTo>
                    <a:pt x="178" y="364"/>
                    <a:pt x="178" y="363"/>
                    <a:pt x="192" y="369"/>
                  </a:cubicBezTo>
                  <a:cubicBezTo>
                    <a:pt x="198" y="371"/>
                    <a:pt x="204" y="374"/>
                    <a:pt x="209" y="378"/>
                  </a:cubicBezTo>
                  <a:cubicBezTo>
                    <a:pt x="219" y="388"/>
                    <a:pt x="228" y="399"/>
                    <a:pt x="238" y="409"/>
                  </a:cubicBezTo>
                  <a:cubicBezTo>
                    <a:pt x="241" y="411"/>
                    <a:pt x="243" y="414"/>
                    <a:pt x="245" y="416"/>
                  </a:cubicBezTo>
                  <a:cubicBezTo>
                    <a:pt x="236" y="394"/>
                    <a:pt x="226" y="373"/>
                    <a:pt x="216" y="352"/>
                  </a:cubicBezTo>
                  <a:cubicBezTo>
                    <a:pt x="215" y="349"/>
                    <a:pt x="212" y="347"/>
                    <a:pt x="209" y="346"/>
                  </a:cubicBezTo>
                  <a:cubicBezTo>
                    <a:pt x="200" y="346"/>
                    <a:pt x="190" y="346"/>
                    <a:pt x="181" y="346"/>
                  </a:cubicBezTo>
                  <a:close/>
                  <a:moveTo>
                    <a:pt x="170" y="346"/>
                  </a:moveTo>
                  <a:lnTo>
                    <a:pt x="170" y="346"/>
                  </a:lnTo>
                  <a:lnTo>
                    <a:pt x="161" y="346"/>
                  </a:lnTo>
                  <a:cubicBezTo>
                    <a:pt x="146" y="346"/>
                    <a:pt x="131" y="347"/>
                    <a:pt x="117" y="346"/>
                  </a:cubicBezTo>
                  <a:cubicBezTo>
                    <a:pt x="103" y="344"/>
                    <a:pt x="95" y="349"/>
                    <a:pt x="90" y="363"/>
                  </a:cubicBezTo>
                  <a:cubicBezTo>
                    <a:pt x="86" y="376"/>
                    <a:pt x="79" y="389"/>
                    <a:pt x="72" y="402"/>
                  </a:cubicBezTo>
                  <a:cubicBezTo>
                    <a:pt x="73" y="402"/>
                    <a:pt x="74" y="403"/>
                    <a:pt x="75" y="404"/>
                  </a:cubicBezTo>
                  <a:cubicBezTo>
                    <a:pt x="80" y="401"/>
                    <a:pt x="87" y="399"/>
                    <a:pt x="92" y="395"/>
                  </a:cubicBezTo>
                  <a:cubicBezTo>
                    <a:pt x="115" y="376"/>
                    <a:pt x="140" y="364"/>
                    <a:pt x="170" y="365"/>
                  </a:cubicBezTo>
                  <a:lnTo>
                    <a:pt x="170" y="346"/>
                  </a:lnTo>
                  <a:close/>
                  <a:moveTo>
                    <a:pt x="329" y="346"/>
                  </a:moveTo>
                  <a:lnTo>
                    <a:pt x="329" y="346"/>
                  </a:lnTo>
                  <a:cubicBezTo>
                    <a:pt x="330" y="365"/>
                    <a:pt x="342" y="376"/>
                    <a:pt x="358" y="380"/>
                  </a:cubicBezTo>
                  <a:cubicBezTo>
                    <a:pt x="378" y="384"/>
                    <a:pt x="399" y="386"/>
                    <a:pt x="419" y="388"/>
                  </a:cubicBezTo>
                  <a:cubicBezTo>
                    <a:pt x="420" y="387"/>
                    <a:pt x="420" y="386"/>
                    <a:pt x="420" y="385"/>
                  </a:cubicBezTo>
                  <a:cubicBezTo>
                    <a:pt x="415" y="373"/>
                    <a:pt x="409" y="361"/>
                    <a:pt x="403" y="349"/>
                  </a:cubicBezTo>
                  <a:cubicBezTo>
                    <a:pt x="403" y="348"/>
                    <a:pt x="400" y="346"/>
                    <a:pt x="398" y="346"/>
                  </a:cubicBezTo>
                  <a:cubicBezTo>
                    <a:pt x="375" y="346"/>
                    <a:pt x="352" y="346"/>
                    <a:pt x="329" y="346"/>
                  </a:cubicBezTo>
                  <a:close/>
                  <a:moveTo>
                    <a:pt x="250" y="180"/>
                  </a:moveTo>
                  <a:lnTo>
                    <a:pt x="250" y="180"/>
                  </a:lnTo>
                  <a:cubicBezTo>
                    <a:pt x="275" y="180"/>
                    <a:pt x="295" y="161"/>
                    <a:pt x="295" y="136"/>
                  </a:cubicBezTo>
                  <a:cubicBezTo>
                    <a:pt x="295" y="111"/>
                    <a:pt x="275" y="90"/>
                    <a:pt x="250" y="90"/>
                  </a:cubicBezTo>
                  <a:cubicBezTo>
                    <a:pt x="226" y="90"/>
                    <a:pt x="205" y="111"/>
                    <a:pt x="206" y="136"/>
                  </a:cubicBezTo>
                  <a:cubicBezTo>
                    <a:pt x="206" y="160"/>
                    <a:pt x="226" y="180"/>
                    <a:pt x="250" y="180"/>
                  </a:cubicBezTo>
                  <a:close/>
                  <a:moveTo>
                    <a:pt x="170" y="375"/>
                  </a:moveTo>
                  <a:lnTo>
                    <a:pt x="170" y="375"/>
                  </a:lnTo>
                  <a:cubicBezTo>
                    <a:pt x="146" y="374"/>
                    <a:pt x="126" y="380"/>
                    <a:pt x="108" y="394"/>
                  </a:cubicBezTo>
                  <a:cubicBezTo>
                    <a:pt x="101" y="400"/>
                    <a:pt x="93" y="407"/>
                    <a:pt x="84" y="409"/>
                  </a:cubicBezTo>
                  <a:cubicBezTo>
                    <a:pt x="67" y="411"/>
                    <a:pt x="61" y="422"/>
                    <a:pt x="56" y="435"/>
                  </a:cubicBezTo>
                  <a:cubicBezTo>
                    <a:pt x="54" y="441"/>
                    <a:pt x="51" y="447"/>
                    <a:pt x="48" y="453"/>
                  </a:cubicBezTo>
                  <a:cubicBezTo>
                    <a:pt x="41" y="467"/>
                    <a:pt x="35" y="481"/>
                    <a:pt x="27" y="496"/>
                  </a:cubicBezTo>
                  <a:lnTo>
                    <a:pt x="170" y="496"/>
                  </a:lnTo>
                  <a:cubicBezTo>
                    <a:pt x="170" y="457"/>
                    <a:pt x="170" y="419"/>
                    <a:pt x="170" y="380"/>
                  </a:cubicBezTo>
                  <a:cubicBezTo>
                    <a:pt x="170" y="379"/>
                    <a:pt x="170" y="377"/>
                    <a:pt x="170" y="375"/>
                  </a:cubicBezTo>
                  <a:close/>
                  <a:moveTo>
                    <a:pt x="183" y="373"/>
                  </a:moveTo>
                  <a:lnTo>
                    <a:pt x="183" y="373"/>
                  </a:lnTo>
                  <a:cubicBezTo>
                    <a:pt x="182" y="374"/>
                    <a:pt x="181" y="375"/>
                    <a:pt x="180" y="376"/>
                  </a:cubicBezTo>
                  <a:lnTo>
                    <a:pt x="180" y="496"/>
                  </a:lnTo>
                  <a:lnTo>
                    <a:pt x="473" y="496"/>
                  </a:lnTo>
                  <a:cubicBezTo>
                    <a:pt x="466" y="481"/>
                    <a:pt x="459" y="466"/>
                    <a:pt x="451" y="450"/>
                  </a:cubicBezTo>
                  <a:cubicBezTo>
                    <a:pt x="440" y="463"/>
                    <a:pt x="427" y="469"/>
                    <a:pt x="412" y="471"/>
                  </a:cubicBezTo>
                  <a:cubicBezTo>
                    <a:pt x="391" y="473"/>
                    <a:pt x="370" y="475"/>
                    <a:pt x="349" y="475"/>
                  </a:cubicBezTo>
                  <a:cubicBezTo>
                    <a:pt x="304" y="474"/>
                    <a:pt x="266" y="457"/>
                    <a:pt x="237" y="421"/>
                  </a:cubicBezTo>
                  <a:cubicBezTo>
                    <a:pt x="228" y="411"/>
                    <a:pt x="220" y="400"/>
                    <a:pt x="210" y="391"/>
                  </a:cubicBezTo>
                  <a:cubicBezTo>
                    <a:pt x="202" y="384"/>
                    <a:pt x="192" y="379"/>
                    <a:pt x="183" y="373"/>
                  </a:cubicBezTo>
                  <a:close/>
                  <a:moveTo>
                    <a:pt x="364" y="467"/>
                  </a:moveTo>
                  <a:lnTo>
                    <a:pt x="364" y="467"/>
                  </a:lnTo>
                  <a:cubicBezTo>
                    <a:pt x="376" y="466"/>
                    <a:pt x="388" y="467"/>
                    <a:pt x="399" y="464"/>
                  </a:cubicBezTo>
                  <a:cubicBezTo>
                    <a:pt x="412" y="462"/>
                    <a:pt x="424" y="458"/>
                    <a:pt x="436" y="452"/>
                  </a:cubicBezTo>
                  <a:cubicBezTo>
                    <a:pt x="444" y="448"/>
                    <a:pt x="449" y="442"/>
                    <a:pt x="442" y="430"/>
                  </a:cubicBezTo>
                  <a:cubicBezTo>
                    <a:pt x="437" y="421"/>
                    <a:pt x="433" y="412"/>
                    <a:pt x="429" y="403"/>
                  </a:cubicBezTo>
                  <a:cubicBezTo>
                    <a:pt x="427" y="396"/>
                    <a:pt x="423" y="395"/>
                    <a:pt x="416" y="395"/>
                  </a:cubicBezTo>
                  <a:cubicBezTo>
                    <a:pt x="401" y="395"/>
                    <a:pt x="386" y="394"/>
                    <a:pt x="372" y="392"/>
                  </a:cubicBezTo>
                  <a:cubicBezTo>
                    <a:pt x="351" y="390"/>
                    <a:pt x="332" y="383"/>
                    <a:pt x="323" y="361"/>
                  </a:cubicBezTo>
                  <a:cubicBezTo>
                    <a:pt x="317" y="346"/>
                    <a:pt x="317" y="346"/>
                    <a:pt x="300" y="346"/>
                  </a:cubicBezTo>
                  <a:cubicBezTo>
                    <a:pt x="299" y="346"/>
                    <a:pt x="298" y="346"/>
                    <a:pt x="297" y="346"/>
                  </a:cubicBezTo>
                  <a:cubicBezTo>
                    <a:pt x="290" y="345"/>
                    <a:pt x="286" y="348"/>
                    <a:pt x="283" y="354"/>
                  </a:cubicBezTo>
                  <a:cubicBezTo>
                    <a:pt x="274" y="374"/>
                    <a:pt x="265" y="394"/>
                    <a:pt x="255" y="413"/>
                  </a:cubicBezTo>
                  <a:cubicBezTo>
                    <a:pt x="250" y="421"/>
                    <a:pt x="252" y="426"/>
                    <a:pt x="259" y="431"/>
                  </a:cubicBezTo>
                  <a:cubicBezTo>
                    <a:pt x="288" y="459"/>
                    <a:pt x="325" y="467"/>
                    <a:pt x="364" y="467"/>
                  </a:cubicBezTo>
                  <a:close/>
                  <a:moveTo>
                    <a:pt x="296" y="328"/>
                  </a:moveTo>
                  <a:lnTo>
                    <a:pt x="296" y="328"/>
                  </a:lnTo>
                  <a:cubicBezTo>
                    <a:pt x="324" y="328"/>
                    <a:pt x="350" y="328"/>
                    <a:pt x="376" y="328"/>
                  </a:cubicBezTo>
                  <a:cubicBezTo>
                    <a:pt x="388" y="328"/>
                    <a:pt x="404" y="325"/>
                    <a:pt x="413" y="331"/>
                  </a:cubicBezTo>
                  <a:cubicBezTo>
                    <a:pt x="422" y="336"/>
                    <a:pt x="424" y="352"/>
                    <a:pt x="430" y="363"/>
                  </a:cubicBezTo>
                  <a:cubicBezTo>
                    <a:pt x="452" y="410"/>
                    <a:pt x="474" y="457"/>
                    <a:pt x="497" y="504"/>
                  </a:cubicBezTo>
                  <a:cubicBezTo>
                    <a:pt x="498" y="507"/>
                    <a:pt x="500" y="510"/>
                    <a:pt x="502" y="514"/>
                  </a:cubicBezTo>
                  <a:lnTo>
                    <a:pt x="0" y="514"/>
                  </a:lnTo>
                  <a:cubicBezTo>
                    <a:pt x="1" y="512"/>
                    <a:pt x="1" y="510"/>
                    <a:pt x="2" y="507"/>
                  </a:cubicBezTo>
                  <a:cubicBezTo>
                    <a:pt x="29" y="450"/>
                    <a:pt x="57" y="393"/>
                    <a:pt x="84" y="336"/>
                  </a:cubicBezTo>
                  <a:cubicBezTo>
                    <a:pt x="86" y="330"/>
                    <a:pt x="90" y="328"/>
                    <a:pt x="96" y="328"/>
                  </a:cubicBezTo>
                  <a:cubicBezTo>
                    <a:pt x="128" y="329"/>
                    <a:pt x="161" y="328"/>
                    <a:pt x="194" y="328"/>
                  </a:cubicBezTo>
                  <a:lnTo>
                    <a:pt x="205" y="328"/>
                  </a:lnTo>
                  <a:cubicBezTo>
                    <a:pt x="196" y="310"/>
                    <a:pt x="188" y="293"/>
                    <a:pt x="180" y="276"/>
                  </a:cubicBezTo>
                  <a:cubicBezTo>
                    <a:pt x="166" y="248"/>
                    <a:pt x="153" y="219"/>
                    <a:pt x="139" y="191"/>
                  </a:cubicBezTo>
                  <a:cubicBezTo>
                    <a:pt x="116" y="145"/>
                    <a:pt x="122" y="92"/>
                    <a:pt x="155" y="54"/>
                  </a:cubicBezTo>
                  <a:cubicBezTo>
                    <a:pt x="189" y="14"/>
                    <a:pt x="241" y="0"/>
                    <a:pt x="290" y="16"/>
                  </a:cubicBezTo>
                  <a:cubicBezTo>
                    <a:pt x="338" y="32"/>
                    <a:pt x="372" y="76"/>
                    <a:pt x="375" y="127"/>
                  </a:cubicBezTo>
                  <a:cubicBezTo>
                    <a:pt x="377" y="150"/>
                    <a:pt x="372" y="171"/>
                    <a:pt x="362" y="192"/>
                  </a:cubicBezTo>
                  <a:cubicBezTo>
                    <a:pt x="340" y="235"/>
                    <a:pt x="320" y="279"/>
                    <a:pt x="299" y="322"/>
                  </a:cubicBezTo>
                  <a:cubicBezTo>
                    <a:pt x="298" y="324"/>
                    <a:pt x="297" y="325"/>
                    <a:pt x="296" y="328"/>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108" name="TextBox 107"/>
            <p:cNvSpPr txBox="1"/>
            <p:nvPr/>
          </p:nvSpPr>
          <p:spPr>
            <a:xfrm>
              <a:off x="6752689" y="4495672"/>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POI</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09" name="Freeform 44"/>
            <p:cNvSpPr>
              <a:spLocks noEditPoints="1"/>
            </p:cNvSpPr>
            <p:nvPr/>
          </p:nvSpPr>
          <p:spPr bwMode="auto">
            <a:xfrm>
              <a:off x="7293521" y="4075137"/>
              <a:ext cx="299711" cy="365912"/>
            </a:xfrm>
            <a:custGeom>
              <a:avLst/>
              <a:gdLst>
                <a:gd name="T0" fmla="*/ 113 w 496"/>
                <a:gd name="T1" fmla="*/ 520 h 538"/>
                <a:gd name="T2" fmla="*/ 336 w 496"/>
                <a:gd name="T3" fmla="*/ 525 h 538"/>
                <a:gd name="T4" fmla="*/ 108 w 496"/>
                <a:gd name="T5" fmla="*/ 513 h 538"/>
                <a:gd name="T6" fmla="*/ 295 w 496"/>
                <a:gd name="T7" fmla="*/ 68 h 538"/>
                <a:gd name="T8" fmla="*/ 402 w 496"/>
                <a:gd name="T9" fmla="*/ 83 h 538"/>
                <a:gd name="T10" fmla="*/ 442 w 496"/>
                <a:gd name="T11" fmla="*/ 291 h 538"/>
                <a:gd name="T12" fmla="*/ 455 w 496"/>
                <a:gd name="T13" fmla="*/ 233 h 538"/>
                <a:gd name="T14" fmla="*/ 357 w 496"/>
                <a:gd name="T15" fmla="*/ 115 h 538"/>
                <a:gd name="T16" fmla="*/ 403 w 496"/>
                <a:gd name="T17" fmla="*/ 374 h 538"/>
                <a:gd name="T18" fmla="*/ 46 w 496"/>
                <a:gd name="T19" fmla="*/ 232 h 538"/>
                <a:gd name="T20" fmla="*/ 98 w 496"/>
                <a:gd name="T21" fmla="*/ 374 h 538"/>
                <a:gd name="T22" fmla="*/ 82 w 496"/>
                <a:gd name="T23" fmla="*/ 129 h 538"/>
                <a:gd name="T24" fmla="*/ 121 w 496"/>
                <a:gd name="T25" fmla="*/ 360 h 538"/>
                <a:gd name="T26" fmla="*/ 130 w 496"/>
                <a:gd name="T27" fmla="*/ 270 h 538"/>
                <a:gd name="T28" fmla="*/ 349 w 496"/>
                <a:gd name="T29" fmla="*/ 393 h 538"/>
                <a:gd name="T30" fmla="*/ 155 w 496"/>
                <a:gd name="T31" fmla="*/ 314 h 538"/>
                <a:gd name="T32" fmla="*/ 309 w 496"/>
                <a:gd name="T33" fmla="*/ 409 h 538"/>
                <a:gd name="T34" fmla="*/ 127 w 496"/>
                <a:gd name="T35" fmla="*/ 71 h 538"/>
                <a:gd name="T36" fmla="*/ 329 w 496"/>
                <a:gd name="T37" fmla="*/ 111 h 538"/>
                <a:gd name="T38" fmla="*/ 173 w 496"/>
                <a:gd name="T39" fmla="*/ 52 h 538"/>
                <a:gd name="T40" fmla="*/ 158 w 496"/>
                <a:gd name="T41" fmla="*/ 280 h 538"/>
                <a:gd name="T42" fmla="*/ 120 w 496"/>
                <a:gd name="T43" fmla="*/ 85 h 538"/>
                <a:gd name="T44" fmla="*/ 102 w 496"/>
                <a:gd name="T45" fmla="*/ 174 h 538"/>
                <a:gd name="T46" fmla="*/ 406 w 496"/>
                <a:gd name="T47" fmla="*/ 349 h 538"/>
                <a:gd name="T48" fmla="*/ 421 w 496"/>
                <a:gd name="T49" fmla="*/ 250 h 538"/>
                <a:gd name="T50" fmla="*/ 265 w 496"/>
                <a:gd name="T51" fmla="*/ 181 h 538"/>
                <a:gd name="T52" fmla="*/ 168 w 496"/>
                <a:gd name="T53" fmla="*/ 292 h 538"/>
                <a:gd name="T54" fmla="*/ 322 w 496"/>
                <a:gd name="T55" fmla="*/ 377 h 538"/>
                <a:gd name="T56" fmla="*/ 362 w 496"/>
                <a:gd name="T57" fmla="*/ 311 h 538"/>
                <a:gd name="T58" fmla="*/ 168 w 496"/>
                <a:gd name="T59" fmla="*/ 292 h 538"/>
                <a:gd name="T60" fmla="*/ 422 w 496"/>
                <a:gd name="T61" fmla="*/ 370 h 538"/>
                <a:gd name="T62" fmla="*/ 433 w 496"/>
                <a:gd name="T63" fmla="*/ 381 h 538"/>
                <a:gd name="T64" fmla="*/ 445 w 496"/>
                <a:gd name="T65" fmla="*/ 421 h 538"/>
                <a:gd name="T66" fmla="*/ 267 w 496"/>
                <a:gd name="T67" fmla="*/ 456 h 538"/>
                <a:gd name="T68" fmla="*/ 396 w 496"/>
                <a:gd name="T69" fmla="*/ 502 h 538"/>
                <a:gd name="T70" fmla="*/ 407 w 496"/>
                <a:gd name="T71" fmla="*/ 529 h 538"/>
                <a:gd name="T72" fmla="*/ 219 w 496"/>
                <a:gd name="T73" fmla="*/ 537 h 538"/>
                <a:gd name="T74" fmla="*/ 96 w 496"/>
                <a:gd name="T75" fmla="*/ 520 h 538"/>
                <a:gd name="T76" fmla="*/ 225 w 496"/>
                <a:gd name="T77" fmla="*/ 488 h 538"/>
                <a:gd name="T78" fmla="*/ 83 w 496"/>
                <a:gd name="T79" fmla="*/ 55 h 538"/>
                <a:gd name="T80" fmla="*/ 55 w 496"/>
                <a:gd name="T81" fmla="*/ 16 h 538"/>
                <a:gd name="T82" fmla="*/ 95 w 496"/>
                <a:gd name="T83" fmla="*/ 44 h 538"/>
                <a:gd name="T84" fmla="*/ 106 w 496"/>
                <a:gd name="T85" fmla="*/ 55 h 538"/>
                <a:gd name="T86" fmla="*/ 413 w 496"/>
                <a:gd name="T87" fmla="*/ 7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6" h="538">
                  <a:moveTo>
                    <a:pt x="108" y="513"/>
                  </a:moveTo>
                  <a:lnTo>
                    <a:pt x="108" y="513"/>
                  </a:lnTo>
                  <a:cubicBezTo>
                    <a:pt x="107" y="519"/>
                    <a:pt x="107" y="519"/>
                    <a:pt x="113" y="520"/>
                  </a:cubicBezTo>
                  <a:cubicBezTo>
                    <a:pt x="117" y="521"/>
                    <a:pt x="120" y="521"/>
                    <a:pt x="124" y="522"/>
                  </a:cubicBezTo>
                  <a:cubicBezTo>
                    <a:pt x="163" y="523"/>
                    <a:pt x="203" y="525"/>
                    <a:pt x="242" y="526"/>
                  </a:cubicBezTo>
                  <a:cubicBezTo>
                    <a:pt x="273" y="527"/>
                    <a:pt x="305" y="526"/>
                    <a:pt x="336" y="525"/>
                  </a:cubicBezTo>
                  <a:cubicBezTo>
                    <a:pt x="356" y="524"/>
                    <a:pt x="375" y="522"/>
                    <a:pt x="395" y="520"/>
                  </a:cubicBezTo>
                  <a:cubicBezTo>
                    <a:pt x="403" y="519"/>
                    <a:pt x="403" y="519"/>
                    <a:pt x="401" y="513"/>
                  </a:cubicBezTo>
                  <a:cubicBezTo>
                    <a:pt x="304" y="520"/>
                    <a:pt x="206" y="520"/>
                    <a:pt x="108" y="513"/>
                  </a:cubicBezTo>
                  <a:close/>
                  <a:moveTo>
                    <a:pt x="186" y="35"/>
                  </a:moveTo>
                  <a:lnTo>
                    <a:pt x="186" y="35"/>
                  </a:lnTo>
                  <a:cubicBezTo>
                    <a:pt x="226" y="36"/>
                    <a:pt x="262" y="48"/>
                    <a:pt x="295" y="68"/>
                  </a:cubicBezTo>
                  <a:cubicBezTo>
                    <a:pt x="311" y="78"/>
                    <a:pt x="326" y="90"/>
                    <a:pt x="341" y="101"/>
                  </a:cubicBezTo>
                  <a:cubicBezTo>
                    <a:pt x="343" y="102"/>
                    <a:pt x="346" y="103"/>
                    <a:pt x="347" y="103"/>
                  </a:cubicBezTo>
                  <a:cubicBezTo>
                    <a:pt x="364" y="94"/>
                    <a:pt x="382" y="87"/>
                    <a:pt x="402" y="83"/>
                  </a:cubicBezTo>
                  <a:cubicBezTo>
                    <a:pt x="372" y="52"/>
                    <a:pt x="337" y="33"/>
                    <a:pt x="296" y="25"/>
                  </a:cubicBezTo>
                  <a:cubicBezTo>
                    <a:pt x="258" y="18"/>
                    <a:pt x="222" y="21"/>
                    <a:pt x="186" y="35"/>
                  </a:cubicBezTo>
                  <a:close/>
                  <a:moveTo>
                    <a:pt x="442" y="291"/>
                  </a:moveTo>
                  <a:lnTo>
                    <a:pt x="442" y="291"/>
                  </a:lnTo>
                  <a:cubicBezTo>
                    <a:pt x="443" y="289"/>
                    <a:pt x="443" y="289"/>
                    <a:pt x="443" y="288"/>
                  </a:cubicBezTo>
                  <a:cubicBezTo>
                    <a:pt x="450" y="270"/>
                    <a:pt x="454" y="252"/>
                    <a:pt x="455" y="233"/>
                  </a:cubicBezTo>
                  <a:cubicBezTo>
                    <a:pt x="459" y="184"/>
                    <a:pt x="446" y="140"/>
                    <a:pt x="416" y="100"/>
                  </a:cubicBezTo>
                  <a:cubicBezTo>
                    <a:pt x="415" y="99"/>
                    <a:pt x="412" y="97"/>
                    <a:pt x="410" y="97"/>
                  </a:cubicBezTo>
                  <a:cubicBezTo>
                    <a:pt x="391" y="99"/>
                    <a:pt x="374" y="106"/>
                    <a:pt x="357" y="115"/>
                  </a:cubicBezTo>
                  <a:cubicBezTo>
                    <a:pt x="405" y="164"/>
                    <a:pt x="439" y="220"/>
                    <a:pt x="442" y="291"/>
                  </a:cubicBezTo>
                  <a:close/>
                  <a:moveTo>
                    <a:pt x="403" y="374"/>
                  </a:moveTo>
                  <a:lnTo>
                    <a:pt x="403" y="374"/>
                  </a:lnTo>
                  <a:cubicBezTo>
                    <a:pt x="360" y="412"/>
                    <a:pt x="311" y="432"/>
                    <a:pt x="253" y="430"/>
                  </a:cubicBezTo>
                  <a:cubicBezTo>
                    <a:pt x="195" y="429"/>
                    <a:pt x="146" y="407"/>
                    <a:pt x="105" y="366"/>
                  </a:cubicBezTo>
                  <a:cubicBezTo>
                    <a:pt x="69" y="329"/>
                    <a:pt x="49" y="284"/>
                    <a:pt x="46" y="232"/>
                  </a:cubicBezTo>
                  <a:cubicBezTo>
                    <a:pt x="42" y="171"/>
                    <a:pt x="62" y="119"/>
                    <a:pt x="102" y="74"/>
                  </a:cubicBezTo>
                  <a:cubicBezTo>
                    <a:pt x="99" y="72"/>
                    <a:pt x="97" y="69"/>
                    <a:pt x="95" y="67"/>
                  </a:cubicBezTo>
                  <a:cubicBezTo>
                    <a:pt x="17" y="147"/>
                    <a:pt x="11" y="284"/>
                    <a:pt x="98" y="374"/>
                  </a:cubicBezTo>
                  <a:cubicBezTo>
                    <a:pt x="186" y="464"/>
                    <a:pt x="327" y="461"/>
                    <a:pt x="411" y="381"/>
                  </a:cubicBezTo>
                  <a:cubicBezTo>
                    <a:pt x="408" y="379"/>
                    <a:pt x="406" y="377"/>
                    <a:pt x="403" y="374"/>
                  </a:cubicBezTo>
                  <a:close/>
                  <a:moveTo>
                    <a:pt x="82" y="129"/>
                  </a:moveTo>
                  <a:lnTo>
                    <a:pt x="82" y="129"/>
                  </a:lnTo>
                  <a:cubicBezTo>
                    <a:pt x="59" y="177"/>
                    <a:pt x="54" y="225"/>
                    <a:pt x="69" y="276"/>
                  </a:cubicBezTo>
                  <a:cubicBezTo>
                    <a:pt x="79" y="308"/>
                    <a:pt x="96" y="336"/>
                    <a:pt x="121" y="360"/>
                  </a:cubicBezTo>
                  <a:cubicBezTo>
                    <a:pt x="126" y="337"/>
                    <a:pt x="135" y="317"/>
                    <a:pt x="147" y="298"/>
                  </a:cubicBezTo>
                  <a:cubicBezTo>
                    <a:pt x="149" y="295"/>
                    <a:pt x="148" y="293"/>
                    <a:pt x="146" y="291"/>
                  </a:cubicBezTo>
                  <a:cubicBezTo>
                    <a:pt x="140" y="284"/>
                    <a:pt x="135" y="277"/>
                    <a:pt x="130" y="270"/>
                  </a:cubicBezTo>
                  <a:cubicBezTo>
                    <a:pt x="108" y="240"/>
                    <a:pt x="92" y="207"/>
                    <a:pt x="86" y="170"/>
                  </a:cubicBezTo>
                  <a:cubicBezTo>
                    <a:pt x="83" y="157"/>
                    <a:pt x="83" y="143"/>
                    <a:pt x="82" y="129"/>
                  </a:cubicBezTo>
                  <a:close/>
                  <a:moveTo>
                    <a:pt x="349" y="393"/>
                  </a:moveTo>
                  <a:lnTo>
                    <a:pt x="349" y="393"/>
                  </a:lnTo>
                  <a:cubicBezTo>
                    <a:pt x="271" y="395"/>
                    <a:pt x="212" y="358"/>
                    <a:pt x="160" y="307"/>
                  </a:cubicBezTo>
                  <a:cubicBezTo>
                    <a:pt x="158" y="309"/>
                    <a:pt x="157" y="311"/>
                    <a:pt x="155" y="314"/>
                  </a:cubicBezTo>
                  <a:cubicBezTo>
                    <a:pt x="147" y="330"/>
                    <a:pt x="140" y="346"/>
                    <a:pt x="136" y="364"/>
                  </a:cubicBezTo>
                  <a:cubicBezTo>
                    <a:pt x="135" y="370"/>
                    <a:pt x="136" y="373"/>
                    <a:pt x="141" y="377"/>
                  </a:cubicBezTo>
                  <a:cubicBezTo>
                    <a:pt x="192" y="413"/>
                    <a:pt x="248" y="424"/>
                    <a:pt x="309" y="409"/>
                  </a:cubicBezTo>
                  <a:cubicBezTo>
                    <a:pt x="322" y="405"/>
                    <a:pt x="336" y="400"/>
                    <a:pt x="349" y="393"/>
                  </a:cubicBezTo>
                  <a:close/>
                  <a:moveTo>
                    <a:pt x="127" y="71"/>
                  </a:moveTo>
                  <a:lnTo>
                    <a:pt x="127" y="71"/>
                  </a:lnTo>
                  <a:cubicBezTo>
                    <a:pt x="151" y="84"/>
                    <a:pt x="173" y="100"/>
                    <a:pt x="193" y="117"/>
                  </a:cubicBezTo>
                  <a:cubicBezTo>
                    <a:pt x="214" y="134"/>
                    <a:pt x="234" y="152"/>
                    <a:pt x="253" y="169"/>
                  </a:cubicBezTo>
                  <a:cubicBezTo>
                    <a:pt x="279" y="150"/>
                    <a:pt x="304" y="131"/>
                    <a:pt x="329" y="111"/>
                  </a:cubicBezTo>
                  <a:cubicBezTo>
                    <a:pt x="329" y="111"/>
                    <a:pt x="328" y="110"/>
                    <a:pt x="327" y="109"/>
                  </a:cubicBezTo>
                  <a:cubicBezTo>
                    <a:pt x="309" y="94"/>
                    <a:pt x="289" y="81"/>
                    <a:pt x="267" y="71"/>
                  </a:cubicBezTo>
                  <a:cubicBezTo>
                    <a:pt x="237" y="57"/>
                    <a:pt x="206" y="48"/>
                    <a:pt x="173" y="52"/>
                  </a:cubicBezTo>
                  <a:cubicBezTo>
                    <a:pt x="156" y="54"/>
                    <a:pt x="141" y="60"/>
                    <a:pt x="127" y="71"/>
                  </a:cubicBezTo>
                  <a:close/>
                  <a:moveTo>
                    <a:pt x="158" y="280"/>
                  </a:moveTo>
                  <a:lnTo>
                    <a:pt x="158" y="280"/>
                  </a:lnTo>
                  <a:cubicBezTo>
                    <a:pt x="182" y="244"/>
                    <a:pt x="211" y="211"/>
                    <a:pt x="243" y="180"/>
                  </a:cubicBezTo>
                  <a:cubicBezTo>
                    <a:pt x="215" y="157"/>
                    <a:pt x="189" y="134"/>
                    <a:pt x="162" y="112"/>
                  </a:cubicBezTo>
                  <a:cubicBezTo>
                    <a:pt x="149" y="102"/>
                    <a:pt x="134" y="94"/>
                    <a:pt x="120" y="85"/>
                  </a:cubicBezTo>
                  <a:cubicBezTo>
                    <a:pt x="117" y="83"/>
                    <a:pt x="115" y="83"/>
                    <a:pt x="113" y="87"/>
                  </a:cubicBezTo>
                  <a:cubicBezTo>
                    <a:pt x="110" y="92"/>
                    <a:pt x="107" y="98"/>
                    <a:pt x="105" y="103"/>
                  </a:cubicBezTo>
                  <a:cubicBezTo>
                    <a:pt x="96" y="126"/>
                    <a:pt x="97" y="150"/>
                    <a:pt x="102" y="174"/>
                  </a:cubicBezTo>
                  <a:cubicBezTo>
                    <a:pt x="110" y="209"/>
                    <a:pt x="127" y="241"/>
                    <a:pt x="149" y="270"/>
                  </a:cubicBezTo>
                  <a:cubicBezTo>
                    <a:pt x="152" y="273"/>
                    <a:pt x="154" y="277"/>
                    <a:pt x="158" y="280"/>
                  </a:cubicBezTo>
                  <a:close/>
                  <a:moveTo>
                    <a:pt x="406" y="349"/>
                  </a:moveTo>
                  <a:lnTo>
                    <a:pt x="406" y="349"/>
                  </a:lnTo>
                  <a:cubicBezTo>
                    <a:pt x="413" y="341"/>
                    <a:pt x="417" y="333"/>
                    <a:pt x="420" y="324"/>
                  </a:cubicBezTo>
                  <a:cubicBezTo>
                    <a:pt x="429" y="299"/>
                    <a:pt x="427" y="274"/>
                    <a:pt x="421" y="250"/>
                  </a:cubicBezTo>
                  <a:cubicBezTo>
                    <a:pt x="410" y="208"/>
                    <a:pt x="389" y="173"/>
                    <a:pt x="361" y="141"/>
                  </a:cubicBezTo>
                  <a:cubicBezTo>
                    <a:pt x="355" y="135"/>
                    <a:pt x="349" y="129"/>
                    <a:pt x="343" y="123"/>
                  </a:cubicBezTo>
                  <a:cubicBezTo>
                    <a:pt x="319" y="136"/>
                    <a:pt x="274" y="171"/>
                    <a:pt x="265" y="181"/>
                  </a:cubicBezTo>
                  <a:cubicBezTo>
                    <a:pt x="317" y="233"/>
                    <a:pt x="368" y="285"/>
                    <a:pt x="406" y="349"/>
                  </a:cubicBezTo>
                  <a:close/>
                  <a:moveTo>
                    <a:pt x="168" y="292"/>
                  </a:moveTo>
                  <a:lnTo>
                    <a:pt x="168" y="292"/>
                  </a:lnTo>
                  <a:cubicBezTo>
                    <a:pt x="171" y="295"/>
                    <a:pt x="173" y="297"/>
                    <a:pt x="175" y="299"/>
                  </a:cubicBezTo>
                  <a:cubicBezTo>
                    <a:pt x="180" y="304"/>
                    <a:pt x="185" y="310"/>
                    <a:pt x="191" y="314"/>
                  </a:cubicBezTo>
                  <a:cubicBezTo>
                    <a:pt x="229" y="347"/>
                    <a:pt x="271" y="371"/>
                    <a:pt x="322" y="377"/>
                  </a:cubicBezTo>
                  <a:cubicBezTo>
                    <a:pt x="346" y="380"/>
                    <a:pt x="368" y="377"/>
                    <a:pt x="388" y="364"/>
                  </a:cubicBezTo>
                  <a:cubicBezTo>
                    <a:pt x="395" y="361"/>
                    <a:pt x="395" y="360"/>
                    <a:pt x="391" y="354"/>
                  </a:cubicBezTo>
                  <a:cubicBezTo>
                    <a:pt x="382" y="340"/>
                    <a:pt x="373" y="325"/>
                    <a:pt x="362" y="311"/>
                  </a:cubicBezTo>
                  <a:cubicBezTo>
                    <a:pt x="334" y="274"/>
                    <a:pt x="301" y="240"/>
                    <a:pt x="268" y="207"/>
                  </a:cubicBezTo>
                  <a:cubicBezTo>
                    <a:pt x="263" y="202"/>
                    <a:pt x="258" y="197"/>
                    <a:pt x="253" y="192"/>
                  </a:cubicBezTo>
                  <a:cubicBezTo>
                    <a:pt x="221" y="223"/>
                    <a:pt x="192" y="255"/>
                    <a:pt x="168" y="292"/>
                  </a:cubicBezTo>
                  <a:close/>
                  <a:moveTo>
                    <a:pt x="415" y="363"/>
                  </a:moveTo>
                  <a:lnTo>
                    <a:pt x="415" y="363"/>
                  </a:lnTo>
                  <a:cubicBezTo>
                    <a:pt x="417" y="365"/>
                    <a:pt x="420" y="367"/>
                    <a:pt x="422" y="370"/>
                  </a:cubicBezTo>
                  <a:cubicBezTo>
                    <a:pt x="428" y="363"/>
                    <a:pt x="434" y="356"/>
                    <a:pt x="440" y="349"/>
                  </a:cubicBezTo>
                  <a:cubicBezTo>
                    <a:pt x="444" y="352"/>
                    <a:pt x="447" y="355"/>
                    <a:pt x="451" y="359"/>
                  </a:cubicBezTo>
                  <a:cubicBezTo>
                    <a:pt x="445" y="367"/>
                    <a:pt x="439" y="374"/>
                    <a:pt x="433" y="381"/>
                  </a:cubicBezTo>
                  <a:cubicBezTo>
                    <a:pt x="436" y="385"/>
                    <a:pt x="438" y="387"/>
                    <a:pt x="444" y="386"/>
                  </a:cubicBezTo>
                  <a:cubicBezTo>
                    <a:pt x="453" y="385"/>
                    <a:pt x="461" y="394"/>
                    <a:pt x="462" y="403"/>
                  </a:cubicBezTo>
                  <a:cubicBezTo>
                    <a:pt x="462" y="413"/>
                    <a:pt x="454" y="420"/>
                    <a:pt x="445" y="421"/>
                  </a:cubicBezTo>
                  <a:cubicBezTo>
                    <a:pt x="435" y="421"/>
                    <a:pt x="427" y="413"/>
                    <a:pt x="427" y="403"/>
                  </a:cubicBezTo>
                  <a:cubicBezTo>
                    <a:pt x="427" y="399"/>
                    <a:pt x="427" y="395"/>
                    <a:pt x="422" y="392"/>
                  </a:cubicBezTo>
                  <a:cubicBezTo>
                    <a:pt x="378" y="432"/>
                    <a:pt x="326" y="454"/>
                    <a:pt x="267" y="456"/>
                  </a:cubicBezTo>
                  <a:cubicBezTo>
                    <a:pt x="264" y="472"/>
                    <a:pt x="269" y="481"/>
                    <a:pt x="282" y="487"/>
                  </a:cubicBezTo>
                  <a:cubicBezTo>
                    <a:pt x="298" y="494"/>
                    <a:pt x="315" y="496"/>
                    <a:pt x="332" y="498"/>
                  </a:cubicBezTo>
                  <a:cubicBezTo>
                    <a:pt x="353" y="500"/>
                    <a:pt x="374" y="501"/>
                    <a:pt x="396" y="502"/>
                  </a:cubicBezTo>
                  <a:cubicBezTo>
                    <a:pt x="396" y="502"/>
                    <a:pt x="396" y="502"/>
                    <a:pt x="397" y="502"/>
                  </a:cubicBezTo>
                  <a:cubicBezTo>
                    <a:pt x="413" y="503"/>
                    <a:pt x="415" y="506"/>
                    <a:pt x="413" y="522"/>
                  </a:cubicBezTo>
                  <a:cubicBezTo>
                    <a:pt x="413" y="525"/>
                    <a:pt x="409" y="528"/>
                    <a:pt x="407" y="529"/>
                  </a:cubicBezTo>
                  <a:cubicBezTo>
                    <a:pt x="399" y="531"/>
                    <a:pt x="392" y="533"/>
                    <a:pt x="384" y="533"/>
                  </a:cubicBezTo>
                  <a:cubicBezTo>
                    <a:pt x="362" y="535"/>
                    <a:pt x="340" y="536"/>
                    <a:pt x="318" y="537"/>
                  </a:cubicBezTo>
                  <a:cubicBezTo>
                    <a:pt x="285" y="537"/>
                    <a:pt x="252" y="538"/>
                    <a:pt x="219" y="537"/>
                  </a:cubicBezTo>
                  <a:cubicBezTo>
                    <a:pt x="186" y="537"/>
                    <a:pt x="152" y="534"/>
                    <a:pt x="119" y="532"/>
                  </a:cubicBezTo>
                  <a:cubicBezTo>
                    <a:pt x="113" y="532"/>
                    <a:pt x="108" y="530"/>
                    <a:pt x="102" y="529"/>
                  </a:cubicBezTo>
                  <a:cubicBezTo>
                    <a:pt x="98" y="528"/>
                    <a:pt x="96" y="524"/>
                    <a:pt x="96" y="520"/>
                  </a:cubicBezTo>
                  <a:cubicBezTo>
                    <a:pt x="95" y="505"/>
                    <a:pt x="97" y="503"/>
                    <a:pt x="112" y="502"/>
                  </a:cubicBezTo>
                  <a:cubicBezTo>
                    <a:pt x="134" y="501"/>
                    <a:pt x="156" y="500"/>
                    <a:pt x="178" y="498"/>
                  </a:cubicBezTo>
                  <a:cubicBezTo>
                    <a:pt x="194" y="497"/>
                    <a:pt x="210" y="494"/>
                    <a:pt x="225" y="488"/>
                  </a:cubicBezTo>
                  <a:cubicBezTo>
                    <a:pt x="240" y="482"/>
                    <a:pt x="245" y="473"/>
                    <a:pt x="243" y="457"/>
                  </a:cubicBezTo>
                  <a:cubicBezTo>
                    <a:pt x="145" y="446"/>
                    <a:pt x="73" y="398"/>
                    <a:pt x="36" y="306"/>
                  </a:cubicBezTo>
                  <a:cubicBezTo>
                    <a:pt x="0" y="214"/>
                    <a:pt x="19" y="130"/>
                    <a:pt x="83" y="55"/>
                  </a:cubicBezTo>
                  <a:cubicBezTo>
                    <a:pt x="80" y="52"/>
                    <a:pt x="76" y="48"/>
                    <a:pt x="72" y="45"/>
                  </a:cubicBezTo>
                  <a:cubicBezTo>
                    <a:pt x="70" y="48"/>
                    <a:pt x="68" y="52"/>
                    <a:pt x="66" y="55"/>
                  </a:cubicBezTo>
                  <a:cubicBezTo>
                    <a:pt x="62" y="42"/>
                    <a:pt x="58" y="28"/>
                    <a:pt x="55" y="16"/>
                  </a:cubicBezTo>
                  <a:cubicBezTo>
                    <a:pt x="67" y="19"/>
                    <a:pt x="81" y="23"/>
                    <a:pt x="94" y="27"/>
                  </a:cubicBezTo>
                  <a:cubicBezTo>
                    <a:pt x="91" y="29"/>
                    <a:pt x="87" y="31"/>
                    <a:pt x="83" y="33"/>
                  </a:cubicBezTo>
                  <a:cubicBezTo>
                    <a:pt x="87" y="36"/>
                    <a:pt x="91" y="40"/>
                    <a:pt x="95" y="44"/>
                  </a:cubicBezTo>
                  <a:cubicBezTo>
                    <a:pt x="102" y="38"/>
                    <a:pt x="109" y="32"/>
                    <a:pt x="116" y="26"/>
                  </a:cubicBezTo>
                  <a:cubicBezTo>
                    <a:pt x="120" y="30"/>
                    <a:pt x="123" y="34"/>
                    <a:pt x="127" y="37"/>
                  </a:cubicBezTo>
                  <a:cubicBezTo>
                    <a:pt x="120" y="43"/>
                    <a:pt x="113" y="49"/>
                    <a:pt x="106" y="55"/>
                  </a:cubicBezTo>
                  <a:cubicBezTo>
                    <a:pt x="109" y="57"/>
                    <a:pt x="111" y="60"/>
                    <a:pt x="114" y="62"/>
                  </a:cubicBezTo>
                  <a:cubicBezTo>
                    <a:pt x="162" y="20"/>
                    <a:pt x="218" y="0"/>
                    <a:pt x="282" y="7"/>
                  </a:cubicBezTo>
                  <a:cubicBezTo>
                    <a:pt x="333" y="13"/>
                    <a:pt x="377" y="35"/>
                    <a:pt x="413" y="72"/>
                  </a:cubicBezTo>
                  <a:cubicBezTo>
                    <a:pt x="485" y="146"/>
                    <a:pt x="496" y="275"/>
                    <a:pt x="415" y="363"/>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110" name="TextBox 109"/>
            <p:cNvSpPr txBox="1"/>
            <p:nvPr/>
          </p:nvSpPr>
          <p:spPr>
            <a:xfrm>
              <a:off x="7219504" y="4484064"/>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Map</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11" name="TextBox 110"/>
            <p:cNvSpPr txBox="1"/>
            <p:nvPr/>
          </p:nvSpPr>
          <p:spPr>
            <a:xfrm>
              <a:off x="8202770" y="4476239"/>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Navigation</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12" name="Freeform 34"/>
            <p:cNvSpPr>
              <a:spLocks noEditPoints="1"/>
            </p:cNvSpPr>
            <p:nvPr/>
          </p:nvSpPr>
          <p:spPr bwMode="auto">
            <a:xfrm>
              <a:off x="8291331" y="4093885"/>
              <a:ext cx="452438" cy="304800"/>
            </a:xfrm>
            <a:custGeom>
              <a:avLst/>
              <a:gdLst>
                <a:gd name="T0" fmla="*/ 462 w 473"/>
                <a:gd name="T1" fmla="*/ 284 h 319"/>
                <a:gd name="T2" fmla="*/ 449 w 473"/>
                <a:gd name="T3" fmla="*/ 252 h 319"/>
                <a:gd name="T4" fmla="*/ 130 w 473"/>
                <a:gd name="T5" fmla="*/ 12 h 319"/>
                <a:gd name="T6" fmla="*/ 150 w 473"/>
                <a:gd name="T7" fmla="*/ 40 h 319"/>
                <a:gd name="T8" fmla="*/ 130 w 473"/>
                <a:gd name="T9" fmla="*/ 12 h 319"/>
                <a:gd name="T10" fmla="*/ 421 w 473"/>
                <a:gd name="T11" fmla="*/ 247 h 319"/>
                <a:gd name="T12" fmla="*/ 440 w 473"/>
                <a:gd name="T13" fmla="*/ 266 h 319"/>
                <a:gd name="T14" fmla="*/ 410 w 473"/>
                <a:gd name="T15" fmla="*/ 278 h 319"/>
                <a:gd name="T16" fmla="*/ 390 w 473"/>
                <a:gd name="T17" fmla="*/ 238 h 319"/>
                <a:gd name="T18" fmla="*/ 376 w 473"/>
                <a:gd name="T19" fmla="*/ 270 h 319"/>
                <a:gd name="T20" fmla="*/ 351 w 473"/>
                <a:gd name="T21" fmla="*/ 222 h 319"/>
                <a:gd name="T22" fmla="*/ 69 w 473"/>
                <a:gd name="T23" fmla="*/ 229 h 319"/>
                <a:gd name="T24" fmla="*/ 52 w 473"/>
                <a:gd name="T25" fmla="*/ 210 h 319"/>
                <a:gd name="T26" fmla="*/ 51 w 473"/>
                <a:gd name="T27" fmla="*/ 247 h 319"/>
                <a:gd name="T28" fmla="*/ 212 w 473"/>
                <a:gd name="T29" fmla="*/ 229 h 319"/>
                <a:gd name="T30" fmla="*/ 195 w 473"/>
                <a:gd name="T31" fmla="*/ 210 h 319"/>
                <a:gd name="T32" fmla="*/ 194 w 473"/>
                <a:gd name="T33" fmla="*/ 247 h 319"/>
                <a:gd name="T34" fmla="*/ 309 w 473"/>
                <a:gd name="T35" fmla="*/ 194 h 319"/>
                <a:gd name="T36" fmla="*/ 337 w 473"/>
                <a:gd name="T37" fmla="*/ 258 h 319"/>
                <a:gd name="T38" fmla="*/ 293 w 473"/>
                <a:gd name="T39" fmla="*/ 240 h 319"/>
                <a:gd name="T40" fmla="*/ 293 w 473"/>
                <a:gd name="T41" fmla="*/ 182 h 319"/>
                <a:gd name="T42" fmla="*/ 263 w 473"/>
                <a:gd name="T43" fmla="*/ 147 h 319"/>
                <a:gd name="T44" fmla="*/ 260 w 473"/>
                <a:gd name="T45" fmla="*/ 189 h 319"/>
                <a:gd name="T46" fmla="*/ 293 w 473"/>
                <a:gd name="T47" fmla="*/ 240 h 319"/>
                <a:gd name="T48" fmla="*/ 132 w 473"/>
                <a:gd name="T49" fmla="*/ 139 h 319"/>
                <a:gd name="T50" fmla="*/ 229 w 473"/>
                <a:gd name="T51" fmla="*/ 122 h 319"/>
                <a:gd name="T52" fmla="*/ 192 w 473"/>
                <a:gd name="T53" fmla="*/ 68 h 319"/>
                <a:gd name="T54" fmla="*/ 65 w 473"/>
                <a:gd name="T55" fmla="*/ 67 h 319"/>
                <a:gd name="T56" fmla="*/ 31 w 473"/>
                <a:gd name="T57" fmla="*/ 124 h 319"/>
                <a:gd name="T58" fmla="*/ 51 w 473"/>
                <a:gd name="T59" fmla="*/ 139 h 319"/>
                <a:gd name="T60" fmla="*/ 227 w 473"/>
                <a:gd name="T61" fmla="*/ 5 h 319"/>
                <a:gd name="T62" fmla="*/ 207 w 473"/>
                <a:gd name="T63" fmla="*/ 12 h 319"/>
                <a:gd name="T64" fmla="*/ 159 w 473"/>
                <a:gd name="T65" fmla="*/ 46 h 319"/>
                <a:gd name="T66" fmla="*/ 250 w 473"/>
                <a:gd name="T67" fmla="*/ 83 h 319"/>
                <a:gd name="T68" fmla="*/ 444 w 473"/>
                <a:gd name="T69" fmla="*/ 241 h 319"/>
                <a:gd name="T70" fmla="*/ 470 w 473"/>
                <a:gd name="T71" fmla="*/ 305 h 319"/>
                <a:gd name="T72" fmla="*/ 447 w 473"/>
                <a:gd name="T73" fmla="*/ 317 h 319"/>
                <a:gd name="T74" fmla="*/ 74 w 473"/>
                <a:gd name="T75" fmla="*/ 319 h 319"/>
                <a:gd name="T76" fmla="*/ 7 w 473"/>
                <a:gd name="T77" fmla="*/ 268 h 319"/>
                <a:gd name="T78" fmla="*/ 35 w 473"/>
                <a:gd name="T79" fmla="*/ 74 h 319"/>
                <a:gd name="T80" fmla="*/ 139 w 473"/>
                <a:gd name="T81" fmla="*/ 47 h 319"/>
                <a:gd name="T82" fmla="*/ 82 w 473"/>
                <a:gd name="T83" fmla="*/ 11 h 319"/>
                <a:gd name="T84" fmla="*/ 82 w 473"/>
                <a:gd name="T85" fmla="*/ 1 h 319"/>
                <a:gd name="T86" fmla="*/ 227 w 473"/>
                <a:gd name="T87" fmla="*/ 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3" h="319">
                  <a:moveTo>
                    <a:pt x="462" y="284"/>
                  </a:moveTo>
                  <a:lnTo>
                    <a:pt x="462" y="284"/>
                  </a:lnTo>
                  <a:cubicBezTo>
                    <a:pt x="463" y="278"/>
                    <a:pt x="464" y="273"/>
                    <a:pt x="464" y="267"/>
                  </a:cubicBezTo>
                  <a:cubicBezTo>
                    <a:pt x="465" y="255"/>
                    <a:pt x="461" y="252"/>
                    <a:pt x="449" y="252"/>
                  </a:cubicBezTo>
                  <a:cubicBezTo>
                    <a:pt x="442" y="274"/>
                    <a:pt x="448" y="287"/>
                    <a:pt x="462" y="284"/>
                  </a:cubicBezTo>
                  <a:close/>
                  <a:moveTo>
                    <a:pt x="130" y="12"/>
                  </a:moveTo>
                  <a:lnTo>
                    <a:pt x="130" y="12"/>
                  </a:lnTo>
                  <a:cubicBezTo>
                    <a:pt x="137" y="22"/>
                    <a:pt x="144" y="31"/>
                    <a:pt x="150" y="40"/>
                  </a:cubicBezTo>
                  <a:cubicBezTo>
                    <a:pt x="156" y="31"/>
                    <a:pt x="162" y="22"/>
                    <a:pt x="169" y="12"/>
                  </a:cubicBezTo>
                  <a:lnTo>
                    <a:pt x="130" y="12"/>
                  </a:lnTo>
                  <a:close/>
                  <a:moveTo>
                    <a:pt x="421" y="247"/>
                  </a:moveTo>
                  <a:lnTo>
                    <a:pt x="421" y="247"/>
                  </a:lnTo>
                  <a:cubicBezTo>
                    <a:pt x="416" y="270"/>
                    <a:pt x="421" y="283"/>
                    <a:pt x="439" y="282"/>
                  </a:cubicBezTo>
                  <a:cubicBezTo>
                    <a:pt x="439" y="276"/>
                    <a:pt x="440" y="271"/>
                    <a:pt x="440" y="266"/>
                  </a:cubicBezTo>
                  <a:cubicBezTo>
                    <a:pt x="441" y="252"/>
                    <a:pt x="436" y="248"/>
                    <a:pt x="421" y="247"/>
                  </a:cubicBezTo>
                  <a:close/>
                  <a:moveTo>
                    <a:pt x="410" y="278"/>
                  </a:moveTo>
                  <a:lnTo>
                    <a:pt x="410" y="278"/>
                  </a:lnTo>
                  <a:cubicBezTo>
                    <a:pt x="413" y="249"/>
                    <a:pt x="408" y="239"/>
                    <a:pt x="390" y="238"/>
                  </a:cubicBezTo>
                  <a:cubicBezTo>
                    <a:pt x="385" y="263"/>
                    <a:pt x="391" y="275"/>
                    <a:pt x="410" y="278"/>
                  </a:cubicBezTo>
                  <a:close/>
                  <a:moveTo>
                    <a:pt x="376" y="270"/>
                  </a:moveTo>
                  <a:lnTo>
                    <a:pt x="376" y="270"/>
                  </a:lnTo>
                  <a:cubicBezTo>
                    <a:pt x="381" y="241"/>
                    <a:pt x="373" y="226"/>
                    <a:pt x="351" y="222"/>
                  </a:cubicBezTo>
                  <a:cubicBezTo>
                    <a:pt x="349" y="254"/>
                    <a:pt x="355" y="267"/>
                    <a:pt x="376" y="270"/>
                  </a:cubicBezTo>
                  <a:close/>
                  <a:moveTo>
                    <a:pt x="69" y="229"/>
                  </a:moveTo>
                  <a:lnTo>
                    <a:pt x="69" y="229"/>
                  </a:lnTo>
                  <a:cubicBezTo>
                    <a:pt x="69" y="218"/>
                    <a:pt x="61" y="210"/>
                    <a:pt x="52" y="210"/>
                  </a:cubicBezTo>
                  <a:cubicBezTo>
                    <a:pt x="42" y="210"/>
                    <a:pt x="33" y="218"/>
                    <a:pt x="34" y="228"/>
                  </a:cubicBezTo>
                  <a:cubicBezTo>
                    <a:pt x="34" y="238"/>
                    <a:pt x="42" y="246"/>
                    <a:pt x="51" y="247"/>
                  </a:cubicBezTo>
                  <a:cubicBezTo>
                    <a:pt x="61" y="247"/>
                    <a:pt x="69" y="239"/>
                    <a:pt x="69" y="229"/>
                  </a:cubicBezTo>
                  <a:close/>
                  <a:moveTo>
                    <a:pt x="212" y="229"/>
                  </a:moveTo>
                  <a:lnTo>
                    <a:pt x="212" y="229"/>
                  </a:lnTo>
                  <a:cubicBezTo>
                    <a:pt x="212" y="219"/>
                    <a:pt x="205" y="211"/>
                    <a:pt x="195" y="210"/>
                  </a:cubicBezTo>
                  <a:cubicBezTo>
                    <a:pt x="185" y="210"/>
                    <a:pt x="177" y="218"/>
                    <a:pt x="177" y="228"/>
                  </a:cubicBezTo>
                  <a:cubicBezTo>
                    <a:pt x="177" y="238"/>
                    <a:pt x="185" y="247"/>
                    <a:pt x="194" y="247"/>
                  </a:cubicBezTo>
                  <a:cubicBezTo>
                    <a:pt x="204" y="247"/>
                    <a:pt x="211" y="240"/>
                    <a:pt x="212" y="229"/>
                  </a:cubicBezTo>
                  <a:close/>
                  <a:moveTo>
                    <a:pt x="309" y="194"/>
                  </a:moveTo>
                  <a:lnTo>
                    <a:pt x="309" y="194"/>
                  </a:lnTo>
                  <a:cubicBezTo>
                    <a:pt x="305" y="236"/>
                    <a:pt x="315" y="257"/>
                    <a:pt x="337" y="258"/>
                  </a:cubicBezTo>
                  <a:cubicBezTo>
                    <a:pt x="340" y="223"/>
                    <a:pt x="333" y="206"/>
                    <a:pt x="309" y="194"/>
                  </a:cubicBezTo>
                  <a:close/>
                  <a:moveTo>
                    <a:pt x="293" y="240"/>
                  </a:moveTo>
                  <a:lnTo>
                    <a:pt x="293" y="240"/>
                  </a:lnTo>
                  <a:cubicBezTo>
                    <a:pt x="293" y="220"/>
                    <a:pt x="293" y="201"/>
                    <a:pt x="293" y="182"/>
                  </a:cubicBezTo>
                  <a:cubicBezTo>
                    <a:pt x="293" y="181"/>
                    <a:pt x="292" y="179"/>
                    <a:pt x="291" y="178"/>
                  </a:cubicBezTo>
                  <a:cubicBezTo>
                    <a:pt x="282" y="168"/>
                    <a:pt x="272" y="157"/>
                    <a:pt x="263" y="147"/>
                  </a:cubicBezTo>
                  <a:cubicBezTo>
                    <a:pt x="262" y="148"/>
                    <a:pt x="261" y="148"/>
                    <a:pt x="260" y="149"/>
                  </a:cubicBezTo>
                  <a:cubicBezTo>
                    <a:pt x="260" y="162"/>
                    <a:pt x="259" y="176"/>
                    <a:pt x="260" y="189"/>
                  </a:cubicBezTo>
                  <a:cubicBezTo>
                    <a:pt x="261" y="199"/>
                    <a:pt x="263" y="209"/>
                    <a:pt x="266" y="218"/>
                  </a:cubicBezTo>
                  <a:cubicBezTo>
                    <a:pt x="270" y="229"/>
                    <a:pt x="279" y="238"/>
                    <a:pt x="293" y="240"/>
                  </a:cubicBezTo>
                  <a:close/>
                  <a:moveTo>
                    <a:pt x="132" y="139"/>
                  </a:moveTo>
                  <a:lnTo>
                    <a:pt x="132" y="139"/>
                  </a:lnTo>
                  <a:cubicBezTo>
                    <a:pt x="158" y="139"/>
                    <a:pt x="185" y="139"/>
                    <a:pt x="212" y="139"/>
                  </a:cubicBezTo>
                  <a:cubicBezTo>
                    <a:pt x="226" y="139"/>
                    <a:pt x="230" y="135"/>
                    <a:pt x="229" y="122"/>
                  </a:cubicBezTo>
                  <a:cubicBezTo>
                    <a:pt x="227" y="104"/>
                    <a:pt x="220" y="87"/>
                    <a:pt x="208" y="74"/>
                  </a:cubicBezTo>
                  <a:cubicBezTo>
                    <a:pt x="204" y="70"/>
                    <a:pt x="198" y="69"/>
                    <a:pt x="192" y="68"/>
                  </a:cubicBezTo>
                  <a:cubicBezTo>
                    <a:pt x="181" y="67"/>
                    <a:pt x="169" y="67"/>
                    <a:pt x="157" y="66"/>
                  </a:cubicBezTo>
                  <a:cubicBezTo>
                    <a:pt x="127" y="65"/>
                    <a:pt x="96" y="62"/>
                    <a:pt x="65" y="67"/>
                  </a:cubicBezTo>
                  <a:cubicBezTo>
                    <a:pt x="56" y="68"/>
                    <a:pt x="50" y="73"/>
                    <a:pt x="47" y="81"/>
                  </a:cubicBezTo>
                  <a:cubicBezTo>
                    <a:pt x="41" y="95"/>
                    <a:pt x="36" y="110"/>
                    <a:pt x="31" y="124"/>
                  </a:cubicBezTo>
                  <a:cubicBezTo>
                    <a:pt x="28" y="132"/>
                    <a:pt x="32" y="136"/>
                    <a:pt x="39" y="138"/>
                  </a:cubicBezTo>
                  <a:cubicBezTo>
                    <a:pt x="43" y="139"/>
                    <a:pt x="47" y="139"/>
                    <a:pt x="51" y="139"/>
                  </a:cubicBezTo>
                  <a:cubicBezTo>
                    <a:pt x="78" y="140"/>
                    <a:pt x="105" y="139"/>
                    <a:pt x="132" y="139"/>
                  </a:cubicBezTo>
                  <a:close/>
                  <a:moveTo>
                    <a:pt x="227" y="5"/>
                  </a:moveTo>
                  <a:lnTo>
                    <a:pt x="227" y="5"/>
                  </a:lnTo>
                  <a:cubicBezTo>
                    <a:pt x="221" y="15"/>
                    <a:pt x="213" y="12"/>
                    <a:pt x="207" y="12"/>
                  </a:cubicBezTo>
                  <a:cubicBezTo>
                    <a:pt x="188" y="10"/>
                    <a:pt x="175" y="19"/>
                    <a:pt x="165" y="34"/>
                  </a:cubicBezTo>
                  <a:cubicBezTo>
                    <a:pt x="162" y="37"/>
                    <a:pt x="161" y="42"/>
                    <a:pt x="159" y="46"/>
                  </a:cubicBezTo>
                  <a:cubicBezTo>
                    <a:pt x="170" y="46"/>
                    <a:pt x="180" y="46"/>
                    <a:pt x="189" y="46"/>
                  </a:cubicBezTo>
                  <a:cubicBezTo>
                    <a:pt x="219" y="44"/>
                    <a:pt x="239" y="57"/>
                    <a:pt x="250" y="83"/>
                  </a:cubicBezTo>
                  <a:cubicBezTo>
                    <a:pt x="260" y="107"/>
                    <a:pt x="272" y="130"/>
                    <a:pt x="289" y="149"/>
                  </a:cubicBezTo>
                  <a:cubicBezTo>
                    <a:pt x="330" y="198"/>
                    <a:pt x="382" y="228"/>
                    <a:pt x="444" y="241"/>
                  </a:cubicBezTo>
                  <a:cubicBezTo>
                    <a:pt x="472" y="247"/>
                    <a:pt x="473" y="249"/>
                    <a:pt x="471" y="277"/>
                  </a:cubicBezTo>
                  <a:cubicBezTo>
                    <a:pt x="471" y="286"/>
                    <a:pt x="471" y="296"/>
                    <a:pt x="470" y="305"/>
                  </a:cubicBezTo>
                  <a:cubicBezTo>
                    <a:pt x="470" y="313"/>
                    <a:pt x="466" y="317"/>
                    <a:pt x="458" y="317"/>
                  </a:cubicBezTo>
                  <a:cubicBezTo>
                    <a:pt x="455" y="317"/>
                    <a:pt x="451" y="317"/>
                    <a:pt x="447" y="317"/>
                  </a:cubicBezTo>
                  <a:cubicBezTo>
                    <a:pt x="347" y="317"/>
                    <a:pt x="247" y="317"/>
                    <a:pt x="147" y="318"/>
                  </a:cubicBezTo>
                  <a:cubicBezTo>
                    <a:pt x="123" y="318"/>
                    <a:pt x="99" y="319"/>
                    <a:pt x="74" y="319"/>
                  </a:cubicBezTo>
                  <a:cubicBezTo>
                    <a:pt x="67" y="319"/>
                    <a:pt x="60" y="318"/>
                    <a:pt x="53" y="316"/>
                  </a:cubicBezTo>
                  <a:cubicBezTo>
                    <a:pt x="27" y="311"/>
                    <a:pt x="11" y="295"/>
                    <a:pt x="7" y="268"/>
                  </a:cubicBezTo>
                  <a:cubicBezTo>
                    <a:pt x="0" y="219"/>
                    <a:pt x="4" y="171"/>
                    <a:pt x="19" y="123"/>
                  </a:cubicBezTo>
                  <a:cubicBezTo>
                    <a:pt x="24" y="107"/>
                    <a:pt x="29" y="90"/>
                    <a:pt x="35" y="74"/>
                  </a:cubicBezTo>
                  <a:cubicBezTo>
                    <a:pt x="45" y="50"/>
                    <a:pt x="55" y="43"/>
                    <a:pt x="81" y="44"/>
                  </a:cubicBezTo>
                  <a:cubicBezTo>
                    <a:pt x="100" y="44"/>
                    <a:pt x="120" y="45"/>
                    <a:pt x="139" y="47"/>
                  </a:cubicBezTo>
                  <a:cubicBezTo>
                    <a:pt x="136" y="30"/>
                    <a:pt x="126" y="20"/>
                    <a:pt x="110" y="16"/>
                  </a:cubicBezTo>
                  <a:cubicBezTo>
                    <a:pt x="101" y="14"/>
                    <a:pt x="91" y="13"/>
                    <a:pt x="82" y="11"/>
                  </a:cubicBezTo>
                  <a:cubicBezTo>
                    <a:pt x="79" y="11"/>
                    <a:pt x="76" y="7"/>
                    <a:pt x="73" y="5"/>
                  </a:cubicBezTo>
                  <a:cubicBezTo>
                    <a:pt x="76" y="4"/>
                    <a:pt x="79" y="1"/>
                    <a:pt x="82" y="1"/>
                  </a:cubicBezTo>
                  <a:cubicBezTo>
                    <a:pt x="122" y="0"/>
                    <a:pt x="162" y="0"/>
                    <a:pt x="202" y="1"/>
                  </a:cubicBezTo>
                  <a:cubicBezTo>
                    <a:pt x="210" y="1"/>
                    <a:pt x="218" y="3"/>
                    <a:pt x="227" y="5"/>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cxnSp>
          <p:nvCxnSpPr>
            <p:cNvPr id="113" name="Straight Arrow Connector 112"/>
            <p:cNvCxnSpPr/>
            <p:nvPr/>
          </p:nvCxnSpPr>
          <p:spPr>
            <a:xfrm>
              <a:off x="5611869" y="4227537"/>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18" idx="3"/>
            </p:cNvCxnSpPr>
            <p:nvPr/>
          </p:nvCxnSpPr>
          <p:spPr>
            <a:xfrm flipV="1">
              <a:off x="6017540" y="4110309"/>
              <a:ext cx="239471" cy="221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Oval 114"/>
            <p:cNvSpPr/>
            <p:nvPr/>
          </p:nvSpPr>
          <p:spPr>
            <a:xfrm>
              <a:off x="6217610" y="409388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16" name="Straight Connector 115"/>
            <p:cNvCxnSpPr>
              <a:stCxn id="118" idx="3"/>
            </p:cNvCxnSpPr>
            <p:nvPr/>
          </p:nvCxnSpPr>
          <p:spPr>
            <a:xfrm flipV="1">
              <a:off x="6017540" y="4254966"/>
              <a:ext cx="254828" cy="770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6231907" y="4223780"/>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8" name="Oval 117"/>
            <p:cNvSpPr/>
            <p:nvPr/>
          </p:nvSpPr>
          <p:spPr>
            <a:xfrm>
              <a:off x="6006996" y="4270551"/>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19" name="Rectangle 118"/>
            <p:cNvSpPr/>
            <p:nvPr/>
          </p:nvSpPr>
          <p:spPr>
            <a:xfrm rot="7557687">
              <a:off x="5982137" y="4437330"/>
              <a:ext cx="181557" cy="103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20" name="Oval 119"/>
            <p:cNvSpPr/>
            <p:nvPr/>
          </p:nvSpPr>
          <p:spPr>
            <a:xfrm>
              <a:off x="6048439" y="4435094"/>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121" name="Group 120"/>
            <p:cNvGrpSpPr/>
            <p:nvPr/>
          </p:nvGrpSpPr>
          <p:grpSpPr>
            <a:xfrm>
              <a:off x="6183106" y="4398685"/>
              <a:ext cx="155826" cy="118924"/>
              <a:chOff x="6144954" y="4214955"/>
              <a:chExt cx="155826" cy="118924"/>
            </a:xfrm>
          </p:grpSpPr>
          <p:sp>
            <p:nvSpPr>
              <p:cNvPr id="134" name="Isosceles Triangle 133"/>
              <p:cNvSpPr/>
              <p:nvPr/>
            </p:nvSpPr>
            <p:spPr>
              <a:xfrm>
                <a:off x="6144954" y="4214955"/>
                <a:ext cx="155826" cy="1189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5" name="Oval 134"/>
              <p:cNvSpPr/>
              <p:nvPr/>
            </p:nvSpPr>
            <p:spPr>
              <a:xfrm>
                <a:off x="6190965" y="424627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pic>
          <p:nvPicPr>
            <p:cNvPr id="122" name="Picture 1" descr="OS_PPT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5853757" y="3750716"/>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 descr="OS_PPT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5901893" y="3665242"/>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 descr="OS_PPT5.jpg"/>
            <p:cNvPicPr>
              <a:picLocks noChangeAspect="1"/>
            </p:cNvPicPr>
            <p:nvPr/>
          </p:nvPicPr>
          <p:blipFill rotWithShape="1">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7682031" y="4075137"/>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TextBox 124"/>
            <p:cNvSpPr txBox="1"/>
            <p:nvPr/>
          </p:nvSpPr>
          <p:spPr>
            <a:xfrm>
              <a:off x="7606514" y="4488841"/>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Image</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26" name="Oval 125"/>
            <p:cNvSpPr/>
            <p:nvPr/>
          </p:nvSpPr>
          <p:spPr>
            <a:xfrm>
              <a:off x="8087441" y="3074787"/>
              <a:ext cx="230658" cy="23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27" name="Oval 126"/>
            <p:cNvSpPr/>
            <p:nvPr/>
          </p:nvSpPr>
          <p:spPr>
            <a:xfrm>
              <a:off x="8178360" y="3172910"/>
              <a:ext cx="36000" cy="36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28" name="Picture 2" descr="http://icons.iconarchive.com/icons/icons-land/transport/256/Airplane-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89080" y="4066607"/>
              <a:ext cx="572352" cy="572352"/>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https://upload.wikimedia.org/wikipedia/commons/thumb/2/27/FP_Satellite_icon.svg/1024px-FP_Satellite_icon.svg.png"/>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919625" y="4051131"/>
              <a:ext cx="512823" cy="512823"/>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https://d30y9cdsu7xlg0.cloudfront.net/png/16833-200.png"/>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flipH="1">
              <a:off x="220327" y="4097600"/>
              <a:ext cx="466354" cy="466354"/>
            </a:xfrm>
            <a:prstGeom prst="rect">
              <a:avLst/>
            </a:prstGeom>
            <a:noFill/>
            <a:extLst>
              <a:ext uri="{909E8E84-426E-40DD-AFC4-6F175D3DCCD1}">
                <a14:hiddenFill xmlns:a14="http://schemas.microsoft.com/office/drawing/2010/main">
                  <a:solidFill>
                    <a:srgbClr val="FFFFFF"/>
                  </a:solidFill>
                </a14:hiddenFill>
              </a:ext>
            </a:extLst>
          </p:spPr>
        </p:pic>
        <p:sp>
          <p:nvSpPr>
            <p:cNvPr id="131" name="Lightning Bolt 130"/>
            <p:cNvSpPr/>
            <p:nvPr/>
          </p:nvSpPr>
          <p:spPr bwMode="auto">
            <a:xfrm rot="7027223">
              <a:off x="4674848" y="3141230"/>
              <a:ext cx="647583" cy="613039"/>
            </a:xfrm>
            <a:prstGeom prst="lightningBolt">
              <a:avLst/>
            </a:prstGeom>
            <a:solidFill>
              <a:srgbClr val="FF7C80"/>
            </a:solidFill>
            <a:ln w="1905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571217" fontAlgn="base">
                <a:lnSpc>
                  <a:spcPct val="90000"/>
                </a:lnSpc>
                <a:spcBef>
                  <a:spcPct val="0"/>
                </a:spcBef>
                <a:spcAft>
                  <a:spcPct val="0"/>
                </a:spcAft>
              </a:pP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32" name="Lightning Bolt 131"/>
            <p:cNvSpPr/>
            <p:nvPr/>
          </p:nvSpPr>
          <p:spPr bwMode="auto">
            <a:xfrm rot="7027223">
              <a:off x="4674847" y="4078621"/>
              <a:ext cx="647583" cy="613039"/>
            </a:xfrm>
            <a:prstGeom prst="lightningBolt">
              <a:avLst/>
            </a:prstGeom>
            <a:solidFill>
              <a:srgbClr val="FF7C80"/>
            </a:solidFill>
            <a:ln w="1905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571217" fontAlgn="base">
                <a:lnSpc>
                  <a:spcPct val="90000"/>
                </a:lnSpc>
                <a:spcBef>
                  <a:spcPct val="0"/>
                </a:spcBef>
                <a:spcAft>
                  <a:spcPct val="0"/>
                </a:spcAft>
              </a:pP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33" name="Right Arrow 132"/>
            <p:cNvSpPr/>
            <p:nvPr/>
          </p:nvSpPr>
          <p:spPr bwMode="auto">
            <a:xfrm rot="16200000">
              <a:off x="4828244" y="3529961"/>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val="53110786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real time response and action is required</a:t>
            </a:r>
            <a:endParaRPr lang="en-GB" dirty="0"/>
          </a:p>
        </p:txBody>
      </p:sp>
      <p:sp>
        <p:nvSpPr>
          <p:cNvPr id="167" name="TextBox 166"/>
          <p:cNvSpPr txBox="1"/>
          <p:nvPr/>
        </p:nvSpPr>
        <p:spPr>
          <a:xfrm>
            <a:off x="7011125" y="3937898"/>
            <a:ext cx="648285"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Dashboards</a:t>
            </a:r>
          </a:p>
        </p:txBody>
      </p:sp>
      <p:sp>
        <p:nvSpPr>
          <p:cNvPr id="168" name="TextBox 167"/>
          <p:cNvSpPr txBox="1"/>
          <p:nvPr/>
        </p:nvSpPr>
        <p:spPr>
          <a:xfrm>
            <a:off x="7915995" y="3937898"/>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Reporting</a:t>
            </a:r>
          </a:p>
        </p:txBody>
      </p:sp>
      <p:pic>
        <p:nvPicPr>
          <p:cNvPr id="169" name="Picture 2" descr="\\MAGNUM\Projects\Microsoft\Cloud Power FY12\Design\ICONS_PNG\Pie.png"/>
          <p:cNvPicPr>
            <a:picLocks noChangeAspect="1" noChangeArrowheads="1"/>
          </p:cNvPicPr>
          <p:nvPr/>
        </p:nvPicPr>
        <p:blipFill rotWithShape="1">
          <a:blip r:embed="rId3" cstate="print">
            <a:lum bright="100000"/>
          </a:blip>
          <a:srcRect l="7278" t="7278" r="7278" b="7278"/>
          <a:stretch/>
        </p:blipFill>
        <p:spPr bwMode="auto">
          <a:xfrm>
            <a:off x="7056739" y="3346767"/>
            <a:ext cx="558269" cy="519493"/>
          </a:xfrm>
          <a:prstGeom prst="rect">
            <a:avLst/>
          </a:prstGeom>
          <a:noFill/>
          <a:ln w="15875">
            <a:noFill/>
          </a:ln>
        </p:spPr>
      </p:pic>
      <p:sp>
        <p:nvSpPr>
          <p:cNvPr id="170" name="Freeform 6"/>
          <p:cNvSpPr>
            <a:spLocks noChangeAspect="1" noEditPoints="1"/>
          </p:cNvSpPr>
          <p:nvPr/>
        </p:nvSpPr>
        <p:spPr bwMode="black">
          <a:xfrm>
            <a:off x="7982097" y="3358978"/>
            <a:ext cx="415895" cy="495068"/>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chemeClr val="bg1"/>
          </a:solidFill>
          <a:ln w="7" cap="flat">
            <a:noFill/>
            <a:prstDash val="solid"/>
            <a:miter lim="800000"/>
            <a:headEnd/>
            <a:tailEnd/>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171" name="Rectangle 170">
            <a:hlinkClick r:id="" action="ppaction://noaction"/>
          </p:cNvPr>
          <p:cNvSpPr/>
          <p:nvPr/>
        </p:nvSpPr>
        <p:spPr bwMode="auto">
          <a:xfrm>
            <a:off x="2750512" y="2477390"/>
            <a:ext cx="6196028" cy="2323210"/>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34464" tIns="100848" rIns="134464" bIns="33616"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endParaRPr lang="en-US" sz="1029" kern="0" dirty="0">
              <a:ln>
                <a:solidFill>
                  <a:srgbClr val="FFFFFF">
                    <a:alpha val="0"/>
                  </a:srgbClr>
                </a:solidFill>
              </a:ln>
              <a:gradFill>
                <a:gsLst>
                  <a:gs pos="85841">
                    <a:srgbClr val="000000"/>
                  </a:gs>
                  <a:gs pos="0">
                    <a:srgbClr val="000000"/>
                  </a:gs>
                </a:gsLst>
                <a:lin ang="5400000" scaled="0"/>
              </a:gradFill>
              <a:latin typeface="Segoe UI Light"/>
              <a:ea typeface="MS PGothic" charset="0"/>
            </a:endParaRPr>
          </a:p>
        </p:txBody>
      </p:sp>
      <p:sp>
        <p:nvSpPr>
          <p:cNvPr id="172" name="Rectangle 171">
            <a:hlinkClick r:id="" action="ppaction://noaction"/>
          </p:cNvPr>
          <p:cNvSpPr/>
          <p:nvPr/>
        </p:nvSpPr>
        <p:spPr bwMode="auto">
          <a:xfrm>
            <a:off x="6754539" y="2730899"/>
            <a:ext cx="2037970" cy="994338"/>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BI &amp; analytics</a:t>
            </a:r>
          </a:p>
        </p:txBody>
      </p:sp>
      <p:sp>
        <p:nvSpPr>
          <p:cNvPr id="173" name="Rectangle 172">
            <a:hlinkClick r:id="" action="ppaction://noaction"/>
          </p:cNvPr>
          <p:cNvSpPr/>
          <p:nvPr/>
        </p:nvSpPr>
        <p:spPr bwMode="auto">
          <a:xfrm>
            <a:off x="4393119" y="2730898"/>
            <a:ext cx="2037970" cy="1908061"/>
          </a:xfrm>
          <a:prstGeom prst="rect">
            <a:avLst/>
          </a:prstGeom>
          <a:solidFill>
            <a:schemeClr val="accent3"/>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Data </a:t>
            </a: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warehouse</a:t>
            </a: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Spatial Database</a:t>
            </a: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74" name="Rectangle 173">
            <a:hlinkClick r:id="" action="ppaction://noaction"/>
          </p:cNvPr>
          <p:cNvSpPr/>
          <p:nvPr/>
        </p:nvSpPr>
        <p:spPr bwMode="auto">
          <a:xfrm>
            <a:off x="2885058" y="2730898"/>
            <a:ext cx="1184612" cy="1908061"/>
          </a:xfrm>
          <a:prstGeom prst="rect">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Mapping and ETL</a:t>
            </a: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75" name="TextBox 174"/>
          <p:cNvSpPr txBox="1"/>
          <p:nvPr/>
        </p:nvSpPr>
        <p:spPr>
          <a:xfrm>
            <a:off x="7011125" y="3597150"/>
            <a:ext cx="648285"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Dashboards</a:t>
            </a:r>
          </a:p>
        </p:txBody>
      </p:sp>
      <p:sp>
        <p:nvSpPr>
          <p:cNvPr id="176" name="TextBox 175"/>
          <p:cNvSpPr txBox="1"/>
          <p:nvPr/>
        </p:nvSpPr>
        <p:spPr>
          <a:xfrm>
            <a:off x="7915995" y="3597150"/>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Reporting</a:t>
            </a:r>
          </a:p>
        </p:txBody>
      </p:sp>
      <p:pic>
        <p:nvPicPr>
          <p:cNvPr id="177" name="Picture 2" descr="\\MAGNUM\Projects\Microsoft\Cloud Power FY12\Design\ICONS_PNG\Pie.png"/>
          <p:cNvPicPr>
            <a:picLocks noChangeAspect="1" noChangeArrowheads="1"/>
          </p:cNvPicPr>
          <p:nvPr/>
        </p:nvPicPr>
        <p:blipFill rotWithShape="1">
          <a:blip r:embed="rId3" cstate="print">
            <a:lum bright="100000"/>
          </a:blip>
          <a:srcRect l="7278" t="7278" r="7278" b="7278"/>
          <a:stretch/>
        </p:blipFill>
        <p:spPr bwMode="auto">
          <a:xfrm>
            <a:off x="7068075" y="2980128"/>
            <a:ext cx="558269" cy="667121"/>
          </a:xfrm>
          <a:prstGeom prst="rect">
            <a:avLst/>
          </a:prstGeom>
          <a:noFill/>
          <a:ln w="15875">
            <a:noFill/>
          </a:ln>
        </p:spPr>
      </p:pic>
      <p:sp>
        <p:nvSpPr>
          <p:cNvPr id="178" name="Freeform 6"/>
          <p:cNvSpPr>
            <a:spLocks noChangeAspect="1" noEditPoints="1"/>
          </p:cNvSpPr>
          <p:nvPr/>
        </p:nvSpPr>
        <p:spPr bwMode="black">
          <a:xfrm>
            <a:off x="7982097" y="2877543"/>
            <a:ext cx="415895" cy="635755"/>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chemeClr val="bg1"/>
          </a:solidFill>
          <a:ln w="7" cap="flat">
            <a:noFill/>
            <a:prstDash val="solid"/>
            <a:miter lim="800000"/>
            <a:headEnd/>
            <a:tailEnd/>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179" name="Right Arrow 178"/>
          <p:cNvSpPr/>
          <p:nvPr/>
        </p:nvSpPr>
        <p:spPr bwMode="auto">
          <a:xfrm>
            <a:off x="2555498" y="3707918"/>
            <a:ext cx="319220"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grpSp>
        <p:nvGrpSpPr>
          <p:cNvPr id="180" name="Group 179"/>
          <p:cNvGrpSpPr/>
          <p:nvPr/>
        </p:nvGrpSpPr>
        <p:grpSpPr>
          <a:xfrm>
            <a:off x="3200400" y="3567490"/>
            <a:ext cx="672808" cy="901162"/>
            <a:chOff x="1654066" y="3061822"/>
            <a:chExt cx="316629" cy="432723"/>
          </a:xfrm>
        </p:grpSpPr>
        <p:sp>
          <p:nvSpPr>
            <p:cNvPr id="255" name="Freeform 254"/>
            <p:cNvSpPr/>
            <p:nvPr/>
          </p:nvSpPr>
          <p:spPr>
            <a:xfrm>
              <a:off x="1654066" y="3061822"/>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r>
                <a:rPr lang="en-US" sz="1200" dirty="0">
                  <a:gradFill>
                    <a:gsLst>
                      <a:gs pos="0">
                        <a:srgbClr val="000000"/>
                      </a:gs>
                      <a:gs pos="100000">
                        <a:srgbClr val="000000"/>
                      </a:gs>
                    </a:gsLst>
                    <a:lin ang="5400000" scaled="1"/>
                  </a:gradFill>
                </a:rPr>
                <a:t>Staging</a:t>
              </a:r>
            </a:p>
          </p:txBody>
        </p:sp>
        <p:sp>
          <p:nvSpPr>
            <p:cNvPr id="256" name="Oval 255"/>
            <p:cNvSpPr/>
            <p:nvPr/>
          </p:nvSpPr>
          <p:spPr>
            <a:xfrm>
              <a:off x="1683843" y="3075398"/>
              <a:ext cx="257076" cy="860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81" name="Right Arrow 180"/>
          <p:cNvSpPr/>
          <p:nvPr/>
        </p:nvSpPr>
        <p:spPr bwMode="auto">
          <a:xfrm>
            <a:off x="4070038"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pic>
        <p:nvPicPr>
          <p:cNvPr id="182" name="Picture 18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90151" y="3203319"/>
            <a:ext cx="306575" cy="364171"/>
          </a:xfrm>
          <a:prstGeom prst="rect">
            <a:avLst/>
          </a:prstGeom>
          <a:solidFill>
            <a:srgbClr val="68217A"/>
          </a:solidFill>
        </p:spPr>
      </p:pic>
      <p:sp>
        <p:nvSpPr>
          <p:cNvPr id="183" name="Right Arrow 182"/>
          <p:cNvSpPr/>
          <p:nvPr/>
        </p:nvSpPr>
        <p:spPr bwMode="auto">
          <a:xfrm>
            <a:off x="6431457"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sp>
        <p:nvSpPr>
          <p:cNvPr id="184" name="Curved Down Arrow 183"/>
          <p:cNvSpPr/>
          <p:nvPr/>
        </p:nvSpPr>
        <p:spPr bwMode="auto">
          <a:xfrm>
            <a:off x="3278913" y="3268381"/>
            <a:ext cx="547030" cy="299109"/>
          </a:xfrm>
          <a:prstGeom prst="curvedDown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cxnSp>
        <p:nvCxnSpPr>
          <p:cNvPr id="185" name="Straight Arrow Connector 184"/>
          <p:cNvCxnSpPr/>
          <p:nvPr/>
        </p:nvCxnSpPr>
        <p:spPr>
          <a:xfrm>
            <a:off x="5579645" y="3378073"/>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531503" y="3040678"/>
            <a:ext cx="886417" cy="684559"/>
            <a:chOff x="1729819" y="2834923"/>
            <a:chExt cx="316629" cy="432723"/>
          </a:xfrm>
        </p:grpSpPr>
        <p:sp>
          <p:nvSpPr>
            <p:cNvPr id="253" name="Freeform 252"/>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54" name="Oval 253"/>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87" name="Rectangle 186">
            <a:hlinkClick r:id="" action="ppaction://noaction"/>
          </p:cNvPr>
          <p:cNvSpPr/>
          <p:nvPr/>
        </p:nvSpPr>
        <p:spPr bwMode="auto">
          <a:xfrm>
            <a:off x="201930" y="2731971"/>
            <a:ext cx="2355210" cy="1908061"/>
          </a:xfrm>
          <a:prstGeom prst="rect">
            <a:avLst/>
          </a:prstGeom>
          <a:solidFill>
            <a:schemeClr val="tx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107571" rIns="0"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collection and </a:t>
            </a: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Source </a:t>
            </a:r>
            <a:r>
              <a:rPr lang="en-US" sz="1471" kern="0" dirty="0">
                <a:ln>
                  <a:solidFill>
                    <a:srgbClr val="FFFFFF">
                      <a:alpha val="0"/>
                    </a:srgbClr>
                  </a:solidFill>
                </a:ln>
                <a:gradFill>
                  <a:gsLst>
                    <a:gs pos="56637">
                      <a:srgbClr val="FFFFFF"/>
                    </a:gs>
                    <a:gs pos="11000">
                      <a:srgbClr val="FFFFFF"/>
                    </a:gs>
                  </a:gsLst>
                  <a:lin ang="5400000" scaled="0"/>
                </a:gradFill>
                <a:ea typeface="MS PGothic" charset="0"/>
              </a:rPr>
              <a:t>Systems</a:t>
            </a:r>
          </a:p>
        </p:txBody>
      </p:sp>
      <p:grpSp>
        <p:nvGrpSpPr>
          <p:cNvPr id="188" name="Group 187"/>
          <p:cNvGrpSpPr/>
          <p:nvPr/>
        </p:nvGrpSpPr>
        <p:grpSpPr>
          <a:xfrm>
            <a:off x="281971" y="3630734"/>
            <a:ext cx="2198432" cy="85289"/>
            <a:chOff x="1331889" y="2226633"/>
            <a:chExt cx="2990020" cy="90329"/>
          </a:xfrm>
        </p:grpSpPr>
        <p:sp>
          <p:nvSpPr>
            <p:cNvPr id="245" name="Oval 244"/>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6" name="Oval 245"/>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7" name="Oval 246"/>
            <p:cNvSpPr/>
            <p:nvPr/>
          </p:nvSpPr>
          <p:spPr>
            <a:xfrm>
              <a:off x="291085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8" name="Oval 247"/>
            <p:cNvSpPr/>
            <p:nvPr/>
          </p:nvSpPr>
          <p:spPr>
            <a:xfrm>
              <a:off x="369522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9" name="Oval 248"/>
            <p:cNvSpPr/>
            <p:nvPr/>
          </p:nvSpPr>
          <p:spPr>
            <a:xfrm>
              <a:off x="1701500"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50" name="Oval 249"/>
            <p:cNvSpPr/>
            <p:nvPr/>
          </p:nvSpPr>
          <p:spPr>
            <a:xfrm>
              <a:off x="2476943"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51" name="Oval 250"/>
            <p:cNvSpPr/>
            <p:nvPr/>
          </p:nvSpPr>
          <p:spPr>
            <a:xfrm>
              <a:off x="328046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52" name="Oval 251"/>
            <p:cNvSpPr/>
            <p:nvPr/>
          </p:nvSpPr>
          <p:spPr>
            <a:xfrm>
              <a:off x="406483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189" name="Group 188"/>
          <p:cNvGrpSpPr/>
          <p:nvPr/>
        </p:nvGrpSpPr>
        <p:grpSpPr>
          <a:xfrm>
            <a:off x="244369" y="3385404"/>
            <a:ext cx="2257296" cy="703556"/>
            <a:chOff x="1277547" y="2217128"/>
            <a:chExt cx="2690020" cy="776548"/>
          </a:xfrm>
        </p:grpSpPr>
        <p:sp>
          <p:nvSpPr>
            <p:cNvPr id="233" name="TextBox 232"/>
            <p:cNvSpPr txBox="1"/>
            <p:nvPr/>
          </p:nvSpPr>
          <p:spPr>
            <a:xfrm>
              <a:off x="1277547"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OLTP</a:t>
              </a:r>
            </a:p>
          </p:txBody>
        </p:sp>
        <p:sp>
          <p:nvSpPr>
            <p:cNvPr id="234" name="Freeform 233"/>
            <p:cNvSpPr/>
            <p:nvPr/>
          </p:nvSpPr>
          <p:spPr>
            <a:xfrm>
              <a:off x="130211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35" name="Oval 234"/>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36" name="TextBox 235"/>
            <p:cNvSpPr txBox="1"/>
            <p:nvPr/>
          </p:nvSpPr>
          <p:spPr>
            <a:xfrm>
              <a:off x="2057539"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ERP</a:t>
              </a:r>
            </a:p>
          </p:txBody>
        </p:sp>
        <p:sp>
          <p:nvSpPr>
            <p:cNvPr id="237" name="Freeform 236"/>
            <p:cNvSpPr/>
            <p:nvPr/>
          </p:nvSpPr>
          <p:spPr>
            <a:xfrm>
              <a:off x="2077556"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38" name="Oval 237"/>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39" name="TextBox 238"/>
            <p:cNvSpPr txBox="1"/>
            <p:nvPr/>
          </p:nvSpPr>
          <p:spPr>
            <a:xfrm>
              <a:off x="2817437" y="2796741"/>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CRM</a:t>
              </a:r>
            </a:p>
          </p:txBody>
        </p:sp>
        <p:sp>
          <p:nvSpPr>
            <p:cNvPr id="240" name="Freeform 239"/>
            <p:cNvSpPr/>
            <p:nvPr/>
          </p:nvSpPr>
          <p:spPr>
            <a:xfrm>
              <a:off x="284200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1" name="Oval 240"/>
            <p:cNvSpPr/>
            <p:nvPr/>
          </p:nvSpPr>
          <p:spPr>
            <a:xfrm>
              <a:off x="287177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2" name="TextBox 241"/>
            <p:cNvSpPr txBox="1"/>
            <p:nvPr/>
          </p:nvSpPr>
          <p:spPr>
            <a:xfrm>
              <a:off x="3601807" y="2796741"/>
              <a:ext cx="365760" cy="196935"/>
            </a:xfrm>
            <a:prstGeom prst="rect">
              <a:avLst/>
            </a:prstGeom>
            <a:noFill/>
          </p:spPr>
          <p:txBody>
            <a:bodyPr wrap="square" lIns="0" tIns="0" rIns="0" bIns="0" rtlCol="0">
              <a:no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LOB</a:t>
              </a:r>
            </a:p>
          </p:txBody>
        </p:sp>
        <p:sp>
          <p:nvSpPr>
            <p:cNvPr id="243" name="Freeform 242"/>
            <p:cNvSpPr/>
            <p:nvPr/>
          </p:nvSpPr>
          <p:spPr>
            <a:xfrm>
              <a:off x="3626373" y="2217128"/>
              <a:ext cx="316630"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4" name="Oval 243"/>
            <p:cNvSpPr/>
            <p:nvPr/>
          </p:nvSpPr>
          <p:spPr>
            <a:xfrm>
              <a:off x="365614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190" name="Group 189"/>
          <p:cNvGrpSpPr/>
          <p:nvPr/>
        </p:nvGrpSpPr>
        <p:grpSpPr>
          <a:xfrm>
            <a:off x="4572000" y="4037312"/>
            <a:ext cx="805021" cy="573678"/>
            <a:chOff x="1729819" y="2834923"/>
            <a:chExt cx="316629" cy="432723"/>
          </a:xfrm>
        </p:grpSpPr>
        <p:sp>
          <p:nvSpPr>
            <p:cNvPr id="231" name="Freeform 230"/>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32" name="Oval 231"/>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91" name="Rectangle 190">
            <a:hlinkClick r:id="" action="ppaction://noaction"/>
          </p:cNvPr>
          <p:cNvSpPr/>
          <p:nvPr/>
        </p:nvSpPr>
        <p:spPr bwMode="auto">
          <a:xfrm>
            <a:off x="6761643" y="3767091"/>
            <a:ext cx="2037970" cy="945631"/>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a:t>
            </a:r>
            <a:r>
              <a:rPr lang="en-US" sz="1471" kern="0" dirty="0">
                <a:ln>
                  <a:solidFill>
                    <a:srgbClr val="FFFFFF">
                      <a:alpha val="0"/>
                    </a:srgbClr>
                  </a:solidFill>
                </a:ln>
                <a:gradFill>
                  <a:gsLst>
                    <a:gs pos="56637">
                      <a:srgbClr val="FFFFFF"/>
                    </a:gs>
                    <a:gs pos="11000">
                      <a:srgbClr val="FFFFFF"/>
                    </a:gs>
                  </a:gsLst>
                  <a:lin ang="5400000" scaled="0"/>
                </a:gradFill>
                <a:ea typeface="MS PGothic" charset="0"/>
              </a:rPr>
              <a:t>Access/Services  </a:t>
            </a:r>
          </a:p>
        </p:txBody>
      </p:sp>
      <p:sp>
        <p:nvSpPr>
          <p:cNvPr id="192" name="Freeform 83"/>
          <p:cNvSpPr>
            <a:spLocks noEditPoints="1"/>
          </p:cNvSpPr>
          <p:nvPr/>
        </p:nvSpPr>
        <p:spPr bwMode="auto">
          <a:xfrm>
            <a:off x="6869309" y="4065945"/>
            <a:ext cx="331312" cy="389496"/>
          </a:xfrm>
          <a:custGeom>
            <a:avLst/>
            <a:gdLst>
              <a:gd name="T0" fmla="*/ 181 w 502"/>
              <a:gd name="T1" fmla="*/ 346 h 514"/>
              <a:gd name="T2" fmla="*/ 209 w 502"/>
              <a:gd name="T3" fmla="*/ 378 h 514"/>
              <a:gd name="T4" fmla="*/ 245 w 502"/>
              <a:gd name="T5" fmla="*/ 416 h 514"/>
              <a:gd name="T6" fmla="*/ 209 w 502"/>
              <a:gd name="T7" fmla="*/ 346 h 514"/>
              <a:gd name="T8" fmla="*/ 170 w 502"/>
              <a:gd name="T9" fmla="*/ 346 h 514"/>
              <a:gd name="T10" fmla="*/ 161 w 502"/>
              <a:gd name="T11" fmla="*/ 346 h 514"/>
              <a:gd name="T12" fmla="*/ 90 w 502"/>
              <a:gd name="T13" fmla="*/ 363 h 514"/>
              <a:gd name="T14" fmla="*/ 75 w 502"/>
              <a:gd name="T15" fmla="*/ 404 h 514"/>
              <a:gd name="T16" fmla="*/ 170 w 502"/>
              <a:gd name="T17" fmla="*/ 365 h 514"/>
              <a:gd name="T18" fmla="*/ 329 w 502"/>
              <a:gd name="T19" fmla="*/ 346 h 514"/>
              <a:gd name="T20" fmla="*/ 358 w 502"/>
              <a:gd name="T21" fmla="*/ 380 h 514"/>
              <a:gd name="T22" fmla="*/ 420 w 502"/>
              <a:gd name="T23" fmla="*/ 385 h 514"/>
              <a:gd name="T24" fmla="*/ 398 w 502"/>
              <a:gd name="T25" fmla="*/ 346 h 514"/>
              <a:gd name="T26" fmla="*/ 250 w 502"/>
              <a:gd name="T27" fmla="*/ 180 h 514"/>
              <a:gd name="T28" fmla="*/ 295 w 502"/>
              <a:gd name="T29" fmla="*/ 136 h 514"/>
              <a:gd name="T30" fmla="*/ 206 w 502"/>
              <a:gd name="T31" fmla="*/ 136 h 514"/>
              <a:gd name="T32" fmla="*/ 170 w 502"/>
              <a:gd name="T33" fmla="*/ 375 h 514"/>
              <a:gd name="T34" fmla="*/ 108 w 502"/>
              <a:gd name="T35" fmla="*/ 394 h 514"/>
              <a:gd name="T36" fmla="*/ 56 w 502"/>
              <a:gd name="T37" fmla="*/ 435 h 514"/>
              <a:gd name="T38" fmla="*/ 27 w 502"/>
              <a:gd name="T39" fmla="*/ 496 h 514"/>
              <a:gd name="T40" fmla="*/ 170 w 502"/>
              <a:gd name="T41" fmla="*/ 380 h 514"/>
              <a:gd name="T42" fmla="*/ 183 w 502"/>
              <a:gd name="T43" fmla="*/ 373 h 514"/>
              <a:gd name="T44" fmla="*/ 180 w 502"/>
              <a:gd name="T45" fmla="*/ 376 h 514"/>
              <a:gd name="T46" fmla="*/ 473 w 502"/>
              <a:gd name="T47" fmla="*/ 496 h 514"/>
              <a:gd name="T48" fmla="*/ 412 w 502"/>
              <a:gd name="T49" fmla="*/ 471 h 514"/>
              <a:gd name="T50" fmla="*/ 237 w 502"/>
              <a:gd name="T51" fmla="*/ 421 h 514"/>
              <a:gd name="T52" fmla="*/ 183 w 502"/>
              <a:gd name="T53" fmla="*/ 373 h 514"/>
              <a:gd name="T54" fmla="*/ 364 w 502"/>
              <a:gd name="T55" fmla="*/ 467 h 514"/>
              <a:gd name="T56" fmla="*/ 436 w 502"/>
              <a:gd name="T57" fmla="*/ 452 h 514"/>
              <a:gd name="T58" fmla="*/ 429 w 502"/>
              <a:gd name="T59" fmla="*/ 403 h 514"/>
              <a:gd name="T60" fmla="*/ 372 w 502"/>
              <a:gd name="T61" fmla="*/ 392 h 514"/>
              <a:gd name="T62" fmla="*/ 300 w 502"/>
              <a:gd name="T63" fmla="*/ 346 h 514"/>
              <a:gd name="T64" fmla="*/ 283 w 502"/>
              <a:gd name="T65" fmla="*/ 354 h 514"/>
              <a:gd name="T66" fmla="*/ 259 w 502"/>
              <a:gd name="T67" fmla="*/ 431 h 514"/>
              <a:gd name="T68" fmla="*/ 296 w 502"/>
              <a:gd name="T69" fmla="*/ 328 h 514"/>
              <a:gd name="T70" fmla="*/ 376 w 502"/>
              <a:gd name="T71" fmla="*/ 328 h 514"/>
              <a:gd name="T72" fmla="*/ 430 w 502"/>
              <a:gd name="T73" fmla="*/ 363 h 514"/>
              <a:gd name="T74" fmla="*/ 502 w 502"/>
              <a:gd name="T75" fmla="*/ 514 h 514"/>
              <a:gd name="T76" fmla="*/ 2 w 502"/>
              <a:gd name="T77" fmla="*/ 507 h 514"/>
              <a:gd name="T78" fmla="*/ 96 w 502"/>
              <a:gd name="T79" fmla="*/ 328 h 514"/>
              <a:gd name="T80" fmla="*/ 205 w 502"/>
              <a:gd name="T81" fmla="*/ 328 h 514"/>
              <a:gd name="T82" fmla="*/ 139 w 502"/>
              <a:gd name="T83" fmla="*/ 191 h 514"/>
              <a:gd name="T84" fmla="*/ 290 w 502"/>
              <a:gd name="T85" fmla="*/ 16 h 514"/>
              <a:gd name="T86" fmla="*/ 362 w 502"/>
              <a:gd name="T87" fmla="*/ 192 h 514"/>
              <a:gd name="T88" fmla="*/ 296 w 502"/>
              <a:gd name="T89" fmla="*/ 32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2" h="514">
                <a:moveTo>
                  <a:pt x="181" y="346"/>
                </a:moveTo>
                <a:lnTo>
                  <a:pt x="181" y="346"/>
                </a:lnTo>
                <a:cubicBezTo>
                  <a:pt x="178" y="364"/>
                  <a:pt x="178" y="363"/>
                  <a:pt x="192" y="369"/>
                </a:cubicBezTo>
                <a:cubicBezTo>
                  <a:pt x="198" y="371"/>
                  <a:pt x="204" y="374"/>
                  <a:pt x="209" y="378"/>
                </a:cubicBezTo>
                <a:cubicBezTo>
                  <a:pt x="219" y="388"/>
                  <a:pt x="228" y="399"/>
                  <a:pt x="238" y="409"/>
                </a:cubicBezTo>
                <a:cubicBezTo>
                  <a:pt x="241" y="411"/>
                  <a:pt x="243" y="414"/>
                  <a:pt x="245" y="416"/>
                </a:cubicBezTo>
                <a:cubicBezTo>
                  <a:pt x="236" y="394"/>
                  <a:pt x="226" y="373"/>
                  <a:pt x="216" y="352"/>
                </a:cubicBezTo>
                <a:cubicBezTo>
                  <a:pt x="215" y="349"/>
                  <a:pt x="212" y="347"/>
                  <a:pt x="209" y="346"/>
                </a:cubicBezTo>
                <a:cubicBezTo>
                  <a:pt x="200" y="346"/>
                  <a:pt x="190" y="346"/>
                  <a:pt x="181" y="346"/>
                </a:cubicBezTo>
                <a:close/>
                <a:moveTo>
                  <a:pt x="170" y="346"/>
                </a:moveTo>
                <a:lnTo>
                  <a:pt x="170" y="346"/>
                </a:lnTo>
                <a:lnTo>
                  <a:pt x="161" y="346"/>
                </a:lnTo>
                <a:cubicBezTo>
                  <a:pt x="146" y="346"/>
                  <a:pt x="131" y="347"/>
                  <a:pt x="117" y="346"/>
                </a:cubicBezTo>
                <a:cubicBezTo>
                  <a:pt x="103" y="344"/>
                  <a:pt x="95" y="349"/>
                  <a:pt x="90" y="363"/>
                </a:cubicBezTo>
                <a:cubicBezTo>
                  <a:pt x="86" y="376"/>
                  <a:pt x="79" y="389"/>
                  <a:pt x="72" y="402"/>
                </a:cubicBezTo>
                <a:cubicBezTo>
                  <a:pt x="73" y="402"/>
                  <a:pt x="74" y="403"/>
                  <a:pt x="75" y="404"/>
                </a:cubicBezTo>
                <a:cubicBezTo>
                  <a:pt x="80" y="401"/>
                  <a:pt x="87" y="399"/>
                  <a:pt x="92" y="395"/>
                </a:cubicBezTo>
                <a:cubicBezTo>
                  <a:pt x="115" y="376"/>
                  <a:pt x="140" y="364"/>
                  <a:pt x="170" y="365"/>
                </a:cubicBezTo>
                <a:lnTo>
                  <a:pt x="170" y="346"/>
                </a:lnTo>
                <a:close/>
                <a:moveTo>
                  <a:pt x="329" y="346"/>
                </a:moveTo>
                <a:lnTo>
                  <a:pt x="329" y="346"/>
                </a:lnTo>
                <a:cubicBezTo>
                  <a:pt x="330" y="365"/>
                  <a:pt x="342" y="376"/>
                  <a:pt x="358" y="380"/>
                </a:cubicBezTo>
                <a:cubicBezTo>
                  <a:pt x="378" y="384"/>
                  <a:pt x="399" y="386"/>
                  <a:pt x="419" y="388"/>
                </a:cubicBezTo>
                <a:cubicBezTo>
                  <a:pt x="420" y="387"/>
                  <a:pt x="420" y="386"/>
                  <a:pt x="420" y="385"/>
                </a:cubicBezTo>
                <a:cubicBezTo>
                  <a:pt x="415" y="373"/>
                  <a:pt x="409" y="361"/>
                  <a:pt x="403" y="349"/>
                </a:cubicBezTo>
                <a:cubicBezTo>
                  <a:pt x="403" y="348"/>
                  <a:pt x="400" y="346"/>
                  <a:pt x="398" y="346"/>
                </a:cubicBezTo>
                <a:cubicBezTo>
                  <a:pt x="375" y="346"/>
                  <a:pt x="352" y="346"/>
                  <a:pt x="329" y="346"/>
                </a:cubicBezTo>
                <a:close/>
                <a:moveTo>
                  <a:pt x="250" y="180"/>
                </a:moveTo>
                <a:lnTo>
                  <a:pt x="250" y="180"/>
                </a:lnTo>
                <a:cubicBezTo>
                  <a:pt x="275" y="180"/>
                  <a:pt x="295" y="161"/>
                  <a:pt x="295" y="136"/>
                </a:cubicBezTo>
                <a:cubicBezTo>
                  <a:pt x="295" y="111"/>
                  <a:pt x="275" y="90"/>
                  <a:pt x="250" y="90"/>
                </a:cubicBezTo>
                <a:cubicBezTo>
                  <a:pt x="226" y="90"/>
                  <a:pt x="205" y="111"/>
                  <a:pt x="206" y="136"/>
                </a:cubicBezTo>
                <a:cubicBezTo>
                  <a:pt x="206" y="160"/>
                  <a:pt x="226" y="180"/>
                  <a:pt x="250" y="180"/>
                </a:cubicBezTo>
                <a:close/>
                <a:moveTo>
                  <a:pt x="170" y="375"/>
                </a:moveTo>
                <a:lnTo>
                  <a:pt x="170" y="375"/>
                </a:lnTo>
                <a:cubicBezTo>
                  <a:pt x="146" y="374"/>
                  <a:pt x="126" y="380"/>
                  <a:pt x="108" y="394"/>
                </a:cubicBezTo>
                <a:cubicBezTo>
                  <a:pt x="101" y="400"/>
                  <a:pt x="93" y="407"/>
                  <a:pt x="84" y="409"/>
                </a:cubicBezTo>
                <a:cubicBezTo>
                  <a:pt x="67" y="411"/>
                  <a:pt x="61" y="422"/>
                  <a:pt x="56" y="435"/>
                </a:cubicBezTo>
                <a:cubicBezTo>
                  <a:pt x="54" y="441"/>
                  <a:pt x="51" y="447"/>
                  <a:pt x="48" y="453"/>
                </a:cubicBezTo>
                <a:cubicBezTo>
                  <a:pt x="41" y="467"/>
                  <a:pt x="35" y="481"/>
                  <a:pt x="27" y="496"/>
                </a:cubicBezTo>
                <a:lnTo>
                  <a:pt x="170" y="496"/>
                </a:lnTo>
                <a:cubicBezTo>
                  <a:pt x="170" y="457"/>
                  <a:pt x="170" y="419"/>
                  <a:pt x="170" y="380"/>
                </a:cubicBezTo>
                <a:cubicBezTo>
                  <a:pt x="170" y="379"/>
                  <a:pt x="170" y="377"/>
                  <a:pt x="170" y="375"/>
                </a:cubicBezTo>
                <a:close/>
                <a:moveTo>
                  <a:pt x="183" y="373"/>
                </a:moveTo>
                <a:lnTo>
                  <a:pt x="183" y="373"/>
                </a:lnTo>
                <a:cubicBezTo>
                  <a:pt x="182" y="374"/>
                  <a:pt x="181" y="375"/>
                  <a:pt x="180" y="376"/>
                </a:cubicBezTo>
                <a:lnTo>
                  <a:pt x="180" y="496"/>
                </a:lnTo>
                <a:lnTo>
                  <a:pt x="473" y="496"/>
                </a:lnTo>
                <a:cubicBezTo>
                  <a:pt x="466" y="481"/>
                  <a:pt x="459" y="466"/>
                  <a:pt x="451" y="450"/>
                </a:cubicBezTo>
                <a:cubicBezTo>
                  <a:pt x="440" y="463"/>
                  <a:pt x="427" y="469"/>
                  <a:pt x="412" y="471"/>
                </a:cubicBezTo>
                <a:cubicBezTo>
                  <a:pt x="391" y="473"/>
                  <a:pt x="370" y="475"/>
                  <a:pt x="349" y="475"/>
                </a:cubicBezTo>
                <a:cubicBezTo>
                  <a:pt x="304" y="474"/>
                  <a:pt x="266" y="457"/>
                  <a:pt x="237" y="421"/>
                </a:cubicBezTo>
                <a:cubicBezTo>
                  <a:pt x="228" y="411"/>
                  <a:pt x="220" y="400"/>
                  <a:pt x="210" y="391"/>
                </a:cubicBezTo>
                <a:cubicBezTo>
                  <a:pt x="202" y="384"/>
                  <a:pt x="192" y="379"/>
                  <a:pt x="183" y="373"/>
                </a:cubicBezTo>
                <a:close/>
                <a:moveTo>
                  <a:pt x="364" y="467"/>
                </a:moveTo>
                <a:lnTo>
                  <a:pt x="364" y="467"/>
                </a:lnTo>
                <a:cubicBezTo>
                  <a:pt x="376" y="466"/>
                  <a:pt x="388" y="467"/>
                  <a:pt x="399" y="464"/>
                </a:cubicBezTo>
                <a:cubicBezTo>
                  <a:pt x="412" y="462"/>
                  <a:pt x="424" y="458"/>
                  <a:pt x="436" y="452"/>
                </a:cubicBezTo>
                <a:cubicBezTo>
                  <a:pt x="444" y="448"/>
                  <a:pt x="449" y="442"/>
                  <a:pt x="442" y="430"/>
                </a:cubicBezTo>
                <a:cubicBezTo>
                  <a:pt x="437" y="421"/>
                  <a:pt x="433" y="412"/>
                  <a:pt x="429" y="403"/>
                </a:cubicBezTo>
                <a:cubicBezTo>
                  <a:pt x="427" y="396"/>
                  <a:pt x="423" y="395"/>
                  <a:pt x="416" y="395"/>
                </a:cubicBezTo>
                <a:cubicBezTo>
                  <a:pt x="401" y="395"/>
                  <a:pt x="386" y="394"/>
                  <a:pt x="372" y="392"/>
                </a:cubicBezTo>
                <a:cubicBezTo>
                  <a:pt x="351" y="390"/>
                  <a:pt x="332" y="383"/>
                  <a:pt x="323" y="361"/>
                </a:cubicBezTo>
                <a:cubicBezTo>
                  <a:pt x="317" y="346"/>
                  <a:pt x="317" y="346"/>
                  <a:pt x="300" y="346"/>
                </a:cubicBezTo>
                <a:cubicBezTo>
                  <a:pt x="299" y="346"/>
                  <a:pt x="298" y="346"/>
                  <a:pt x="297" y="346"/>
                </a:cubicBezTo>
                <a:cubicBezTo>
                  <a:pt x="290" y="345"/>
                  <a:pt x="286" y="348"/>
                  <a:pt x="283" y="354"/>
                </a:cubicBezTo>
                <a:cubicBezTo>
                  <a:pt x="274" y="374"/>
                  <a:pt x="265" y="394"/>
                  <a:pt x="255" y="413"/>
                </a:cubicBezTo>
                <a:cubicBezTo>
                  <a:pt x="250" y="421"/>
                  <a:pt x="252" y="426"/>
                  <a:pt x="259" y="431"/>
                </a:cubicBezTo>
                <a:cubicBezTo>
                  <a:pt x="288" y="459"/>
                  <a:pt x="325" y="467"/>
                  <a:pt x="364" y="467"/>
                </a:cubicBezTo>
                <a:close/>
                <a:moveTo>
                  <a:pt x="296" y="328"/>
                </a:moveTo>
                <a:lnTo>
                  <a:pt x="296" y="328"/>
                </a:lnTo>
                <a:cubicBezTo>
                  <a:pt x="324" y="328"/>
                  <a:pt x="350" y="328"/>
                  <a:pt x="376" y="328"/>
                </a:cubicBezTo>
                <a:cubicBezTo>
                  <a:pt x="388" y="328"/>
                  <a:pt x="404" y="325"/>
                  <a:pt x="413" y="331"/>
                </a:cubicBezTo>
                <a:cubicBezTo>
                  <a:pt x="422" y="336"/>
                  <a:pt x="424" y="352"/>
                  <a:pt x="430" y="363"/>
                </a:cubicBezTo>
                <a:cubicBezTo>
                  <a:pt x="452" y="410"/>
                  <a:pt x="474" y="457"/>
                  <a:pt x="497" y="504"/>
                </a:cubicBezTo>
                <a:cubicBezTo>
                  <a:pt x="498" y="507"/>
                  <a:pt x="500" y="510"/>
                  <a:pt x="502" y="514"/>
                </a:cubicBezTo>
                <a:lnTo>
                  <a:pt x="0" y="514"/>
                </a:lnTo>
                <a:cubicBezTo>
                  <a:pt x="1" y="512"/>
                  <a:pt x="1" y="510"/>
                  <a:pt x="2" y="507"/>
                </a:cubicBezTo>
                <a:cubicBezTo>
                  <a:pt x="29" y="450"/>
                  <a:pt x="57" y="393"/>
                  <a:pt x="84" y="336"/>
                </a:cubicBezTo>
                <a:cubicBezTo>
                  <a:pt x="86" y="330"/>
                  <a:pt x="90" y="328"/>
                  <a:pt x="96" y="328"/>
                </a:cubicBezTo>
                <a:cubicBezTo>
                  <a:pt x="128" y="329"/>
                  <a:pt x="161" y="328"/>
                  <a:pt x="194" y="328"/>
                </a:cubicBezTo>
                <a:lnTo>
                  <a:pt x="205" y="328"/>
                </a:lnTo>
                <a:cubicBezTo>
                  <a:pt x="196" y="310"/>
                  <a:pt x="188" y="293"/>
                  <a:pt x="180" y="276"/>
                </a:cubicBezTo>
                <a:cubicBezTo>
                  <a:pt x="166" y="248"/>
                  <a:pt x="153" y="219"/>
                  <a:pt x="139" y="191"/>
                </a:cubicBezTo>
                <a:cubicBezTo>
                  <a:pt x="116" y="145"/>
                  <a:pt x="122" y="92"/>
                  <a:pt x="155" y="54"/>
                </a:cubicBezTo>
                <a:cubicBezTo>
                  <a:pt x="189" y="14"/>
                  <a:pt x="241" y="0"/>
                  <a:pt x="290" y="16"/>
                </a:cubicBezTo>
                <a:cubicBezTo>
                  <a:pt x="338" y="32"/>
                  <a:pt x="372" y="76"/>
                  <a:pt x="375" y="127"/>
                </a:cubicBezTo>
                <a:cubicBezTo>
                  <a:pt x="377" y="150"/>
                  <a:pt x="372" y="171"/>
                  <a:pt x="362" y="192"/>
                </a:cubicBezTo>
                <a:cubicBezTo>
                  <a:pt x="340" y="235"/>
                  <a:pt x="320" y="279"/>
                  <a:pt x="299" y="322"/>
                </a:cubicBezTo>
                <a:cubicBezTo>
                  <a:pt x="298" y="324"/>
                  <a:pt x="297" y="325"/>
                  <a:pt x="296" y="328"/>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193" name="TextBox 192"/>
          <p:cNvSpPr txBox="1"/>
          <p:nvPr/>
        </p:nvSpPr>
        <p:spPr>
          <a:xfrm>
            <a:off x="6752689" y="4495672"/>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POI</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94" name="Freeform 44"/>
          <p:cNvSpPr>
            <a:spLocks noEditPoints="1"/>
          </p:cNvSpPr>
          <p:nvPr/>
        </p:nvSpPr>
        <p:spPr bwMode="auto">
          <a:xfrm>
            <a:off x="7293521" y="4075137"/>
            <a:ext cx="299711" cy="365912"/>
          </a:xfrm>
          <a:custGeom>
            <a:avLst/>
            <a:gdLst>
              <a:gd name="T0" fmla="*/ 113 w 496"/>
              <a:gd name="T1" fmla="*/ 520 h 538"/>
              <a:gd name="T2" fmla="*/ 336 w 496"/>
              <a:gd name="T3" fmla="*/ 525 h 538"/>
              <a:gd name="T4" fmla="*/ 108 w 496"/>
              <a:gd name="T5" fmla="*/ 513 h 538"/>
              <a:gd name="T6" fmla="*/ 295 w 496"/>
              <a:gd name="T7" fmla="*/ 68 h 538"/>
              <a:gd name="T8" fmla="*/ 402 w 496"/>
              <a:gd name="T9" fmla="*/ 83 h 538"/>
              <a:gd name="T10" fmla="*/ 442 w 496"/>
              <a:gd name="T11" fmla="*/ 291 h 538"/>
              <a:gd name="T12" fmla="*/ 455 w 496"/>
              <a:gd name="T13" fmla="*/ 233 h 538"/>
              <a:gd name="T14" fmla="*/ 357 w 496"/>
              <a:gd name="T15" fmla="*/ 115 h 538"/>
              <a:gd name="T16" fmla="*/ 403 w 496"/>
              <a:gd name="T17" fmla="*/ 374 h 538"/>
              <a:gd name="T18" fmla="*/ 46 w 496"/>
              <a:gd name="T19" fmla="*/ 232 h 538"/>
              <a:gd name="T20" fmla="*/ 98 w 496"/>
              <a:gd name="T21" fmla="*/ 374 h 538"/>
              <a:gd name="T22" fmla="*/ 82 w 496"/>
              <a:gd name="T23" fmla="*/ 129 h 538"/>
              <a:gd name="T24" fmla="*/ 121 w 496"/>
              <a:gd name="T25" fmla="*/ 360 h 538"/>
              <a:gd name="T26" fmla="*/ 130 w 496"/>
              <a:gd name="T27" fmla="*/ 270 h 538"/>
              <a:gd name="T28" fmla="*/ 349 w 496"/>
              <a:gd name="T29" fmla="*/ 393 h 538"/>
              <a:gd name="T30" fmla="*/ 155 w 496"/>
              <a:gd name="T31" fmla="*/ 314 h 538"/>
              <a:gd name="T32" fmla="*/ 309 w 496"/>
              <a:gd name="T33" fmla="*/ 409 h 538"/>
              <a:gd name="T34" fmla="*/ 127 w 496"/>
              <a:gd name="T35" fmla="*/ 71 h 538"/>
              <a:gd name="T36" fmla="*/ 329 w 496"/>
              <a:gd name="T37" fmla="*/ 111 h 538"/>
              <a:gd name="T38" fmla="*/ 173 w 496"/>
              <a:gd name="T39" fmla="*/ 52 h 538"/>
              <a:gd name="T40" fmla="*/ 158 w 496"/>
              <a:gd name="T41" fmla="*/ 280 h 538"/>
              <a:gd name="T42" fmla="*/ 120 w 496"/>
              <a:gd name="T43" fmla="*/ 85 h 538"/>
              <a:gd name="T44" fmla="*/ 102 w 496"/>
              <a:gd name="T45" fmla="*/ 174 h 538"/>
              <a:gd name="T46" fmla="*/ 406 w 496"/>
              <a:gd name="T47" fmla="*/ 349 h 538"/>
              <a:gd name="T48" fmla="*/ 421 w 496"/>
              <a:gd name="T49" fmla="*/ 250 h 538"/>
              <a:gd name="T50" fmla="*/ 265 w 496"/>
              <a:gd name="T51" fmla="*/ 181 h 538"/>
              <a:gd name="T52" fmla="*/ 168 w 496"/>
              <a:gd name="T53" fmla="*/ 292 h 538"/>
              <a:gd name="T54" fmla="*/ 322 w 496"/>
              <a:gd name="T55" fmla="*/ 377 h 538"/>
              <a:gd name="T56" fmla="*/ 362 w 496"/>
              <a:gd name="T57" fmla="*/ 311 h 538"/>
              <a:gd name="T58" fmla="*/ 168 w 496"/>
              <a:gd name="T59" fmla="*/ 292 h 538"/>
              <a:gd name="T60" fmla="*/ 422 w 496"/>
              <a:gd name="T61" fmla="*/ 370 h 538"/>
              <a:gd name="T62" fmla="*/ 433 w 496"/>
              <a:gd name="T63" fmla="*/ 381 h 538"/>
              <a:gd name="T64" fmla="*/ 445 w 496"/>
              <a:gd name="T65" fmla="*/ 421 h 538"/>
              <a:gd name="T66" fmla="*/ 267 w 496"/>
              <a:gd name="T67" fmla="*/ 456 h 538"/>
              <a:gd name="T68" fmla="*/ 396 w 496"/>
              <a:gd name="T69" fmla="*/ 502 h 538"/>
              <a:gd name="T70" fmla="*/ 407 w 496"/>
              <a:gd name="T71" fmla="*/ 529 h 538"/>
              <a:gd name="T72" fmla="*/ 219 w 496"/>
              <a:gd name="T73" fmla="*/ 537 h 538"/>
              <a:gd name="T74" fmla="*/ 96 w 496"/>
              <a:gd name="T75" fmla="*/ 520 h 538"/>
              <a:gd name="T76" fmla="*/ 225 w 496"/>
              <a:gd name="T77" fmla="*/ 488 h 538"/>
              <a:gd name="T78" fmla="*/ 83 w 496"/>
              <a:gd name="T79" fmla="*/ 55 h 538"/>
              <a:gd name="T80" fmla="*/ 55 w 496"/>
              <a:gd name="T81" fmla="*/ 16 h 538"/>
              <a:gd name="T82" fmla="*/ 95 w 496"/>
              <a:gd name="T83" fmla="*/ 44 h 538"/>
              <a:gd name="T84" fmla="*/ 106 w 496"/>
              <a:gd name="T85" fmla="*/ 55 h 538"/>
              <a:gd name="T86" fmla="*/ 413 w 496"/>
              <a:gd name="T87" fmla="*/ 7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6" h="538">
                <a:moveTo>
                  <a:pt x="108" y="513"/>
                </a:moveTo>
                <a:lnTo>
                  <a:pt x="108" y="513"/>
                </a:lnTo>
                <a:cubicBezTo>
                  <a:pt x="107" y="519"/>
                  <a:pt x="107" y="519"/>
                  <a:pt x="113" y="520"/>
                </a:cubicBezTo>
                <a:cubicBezTo>
                  <a:pt x="117" y="521"/>
                  <a:pt x="120" y="521"/>
                  <a:pt x="124" y="522"/>
                </a:cubicBezTo>
                <a:cubicBezTo>
                  <a:pt x="163" y="523"/>
                  <a:pt x="203" y="525"/>
                  <a:pt x="242" y="526"/>
                </a:cubicBezTo>
                <a:cubicBezTo>
                  <a:pt x="273" y="527"/>
                  <a:pt x="305" y="526"/>
                  <a:pt x="336" y="525"/>
                </a:cubicBezTo>
                <a:cubicBezTo>
                  <a:pt x="356" y="524"/>
                  <a:pt x="375" y="522"/>
                  <a:pt x="395" y="520"/>
                </a:cubicBezTo>
                <a:cubicBezTo>
                  <a:pt x="403" y="519"/>
                  <a:pt x="403" y="519"/>
                  <a:pt x="401" y="513"/>
                </a:cubicBezTo>
                <a:cubicBezTo>
                  <a:pt x="304" y="520"/>
                  <a:pt x="206" y="520"/>
                  <a:pt x="108" y="513"/>
                </a:cubicBezTo>
                <a:close/>
                <a:moveTo>
                  <a:pt x="186" y="35"/>
                </a:moveTo>
                <a:lnTo>
                  <a:pt x="186" y="35"/>
                </a:lnTo>
                <a:cubicBezTo>
                  <a:pt x="226" y="36"/>
                  <a:pt x="262" y="48"/>
                  <a:pt x="295" y="68"/>
                </a:cubicBezTo>
                <a:cubicBezTo>
                  <a:pt x="311" y="78"/>
                  <a:pt x="326" y="90"/>
                  <a:pt x="341" y="101"/>
                </a:cubicBezTo>
                <a:cubicBezTo>
                  <a:pt x="343" y="102"/>
                  <a:pt x="346" y="103"/>
                  <a:pt x="347" y="103"/>
                </a:cubicBezTo>
                <a:cubicBezTo>
                  <a:pt x="364" y="94"/>
                  <a:pt x="382" y="87"/>
                  <a:pt x="402" y="83"/>
                </a:cubicBezTo>
                <a:cubicBezTo>
                  <a:pt x="372" y="52"/>
                  <a:pt x="337" y="33"/>
                  <a:pt x="296" y="25"/>
                </a:cubicBezTo>
                <a:cubicBezTo>
                  <a:pt x="258" y="18"/>
                  <a:pt x="222" y="21"/>
                  <a:pt x="186" y="35"/>
                </a:cubicBezTo>
                <a:close/>
                <a:moveTo>
                  <a:pt x="442" y="291"/>
                </a:moveTo>
                <a:lnTo>
                  <a:pt x="442" y="291"/>
                </a:lnTo>
                <a:cubicBezTo>
                  <a:pt x="443" y="289"/>
                  <a:pt x="443" y="289"/>
                  <a:pt x="443" y="288"/>
                </a:cubicBezTo>
                <a:cubicBezTo>
                  <a:pt x="450" y="270"/>
                  <a:pt x="454" y="252"/>
                  <a:pt x="455" y="233"/>
                </a:cubicBezTo>
                <a:cubicBezTo>
                  <a:pt x="459" y="184"/>
                  <a:pt x="446" y="140"/>
                  <a:pt x="416" y="100"/>
                </a:cubicBezTo>
                <a:cubicBezTo>
                  <a:pt x="415" y="99"/>
                  <a:pt x="412" y="97"/>
                  <a:pt x="410" y="97"/>
                </a:cubicBezTo>
                <a:cubicBezTo>
                  <a:pt x="391" y="99"/>
                  <a:pt x="374" y="106"/>
                  <a:pt x="357" y="115"/>
                </a:cubicBezTo>
                <a:cubicBezTo>
                  <a:pt x="405" y="164"/>
                  <a:pt x="439" y="220"/>
                  <a:pt x="442" y="291"/>
                </a:cubicBezTo>
                <a:close/>
                <a:moveTo>
                  <a:pt x="403" y="374"/>
                </a:moveTo>
                <a:lnTo>
                  <a:pt x="403" y="374"/>
                </a:lnTo>
                <a:cubicBezTo>
                  <a:pt x="360" y="412"/>
                  <a:pt x="311" y="432"/>
                  <a:pt x="253" y="430"/>
                </a:cubicBezTo>
                <a:cubicBezTo>
                  <a:pt x="195" y="429"/>
                  <a:pt x="146" y="407"/>
                  <a:pt x="105" y="366"/>
                </a:cubicBezTo>
                <a:cubicBezTo>
                  <a:pt x="69" y="329"/>
                  <a:pt x="49" y="284"/>
                  <a:pt x="46" y="232"/>
                </a:cubicBezTo>
                <a:cubicBezTo>
                  <a:pt x="42" y="171"/>
                  <a:pt x="62" y="119"/>
                  <a:pt x="102" y="74"/>
                </a:cubicBezTo>
                <a:cubicBezTo>
                  <a:pt x="99" y="72"/>
                  <a:pt x="97" y="69"/>
                  <a:pt x="95" y="67"/>
                </a:cubicBezTo>
                <a:cubicBezTo>
                  <a:pt x="17" y="147"/>
                  <a:pt x="11" y="284"/>
                  <a:pt x="98" y="374"/>
                </a:cubicBezTo>
                <a:cubicBezTo>
                  <a:pt x="186" y="464"/>
                  <a:pt x="327" y="461"/>
                  <a:pt x="411" y="381"/>
                </a:cubicBezTo>
                <a:cubicBezTo>
                  <a:pt x="408" y="379"/>
                  <a:pt x="406" y="377"/>
                  <a:pt x="403" y="374"/>
                </a:cubicBezTo>
                <a:close/>
                <a:moveTo>
                  <a:pt x="82" y="129"/>
                </a:moveTo>
                <a:lnTo>
                  <a:pt x="82" y="129"/>
                </a:lnTo>
                <a:cubicBezTo>
                  <a:pt x="59" y="177"/>
                  <a:pt x="54" y="225"/>
                  <a:pt x="69" y="276"/>
                </a:cubicBezTo>
                <a:cubicBezTo>
                  <a:pt x="79" y="308"/>
                  <a:pt x="96" y="336"/>
                  <a:pt x="121" y="360"/>
                </a:cubicBezTo>
                <a:cubicBezTo>
                  <a:pt x="126" y="337"/>
                  <a:pt x="135" y="317"/>
                  <a:pt x="147" y="298"/>
                </a:cubicBezTo>
                <a:cubicBezTo>
                  <a:pt x="149" y="295"/>
                  <a:pt x="148" y="293"/>
                  <a:pt x="146" y="291"/>
                </a:cubicBezTo>
                <a:cubicBezTo>
                  <a:pt x="140" y="284"/>
                  <a:pt x="135" y="277"/>
                  <a:pt x="130" y="270"/>
                </a:cubicBezTo>
                <a:cubicBezTo>
                  <a:pt x="108" y="240"/>
                  <a:pt x="92" y="207"/>
                  <a:pt x="86" y="170"/>
                </a:cubicBezTo>
                <a:cubicBezTo>
                  <a:pt x="83" y="157"/>
                  <a:pt x="83" y="143"/>
                  <a:pt x="82" y="129"/>
                </a:cubicBezTo>
                <a:close/>
                <a:moveTo>
                  <a:pt x="349" y="393"/>
                </a:moveTo>
                <a:lnTo>
                  <a:pt x="349" y="393"/>
                </a:lnTo>
                <a:cubicBezTo>
                  <a:pt x="271" y="395"/>
                  <a:pt x="212" y="358"/>
                  <a:pt x="160" y="307"/>
                </a:cubicBezTo>
                <a:cubicBezTo>
                  <a:pt x="158" y="309"/>
                  <a:pt x="157" y="311"/>
                  <a:pt x="155" y="314"/>
                </a:cubicBezTo>
                <a:cubicBezTo>
                  <a:pt x="147" y="330"/>
                  <a:pt x="140" y="346"/>
                  <a:pt x="136" y="364"/>
                </a:cubicBezTo>
                <a:cubicBezTo>
                  <a:pt x="135" y="370"/>
                  <a:pt x="136" y="373"/>
                  <a:pt x="141" y="377"/>
                </a:cubicBezTo>
                <a:cubicBezTo>
                  <a:pt x="192" y="413"/>
                  <a:pt x="248" y="424"/>
                  <a:pt x="309" y="409"/>
                </a:cubicBezTo>
                <a:cubicBezTo>
                  <a:pt x="322" y="405"/>
                  <a:pt x="336" y="400"/>
                  <a:pt x="349" y="393"/>
                </a:cubicBezTo>
                <a:close/>
                <a:moveTo>
                  <a:pt x="127" y="71"/>
                </a:moveTo>
                <a:lnTo>
                  <a:pt x="127" y="71"/>
                </a:lnTo>
                <a:cubicBezTo>
                  <a:pt x="151" y="84"/>
                  <a:pt x="173" y="100"/>
                  <a:pt x="193" y="117"/>
                </a:cubicBezTo>
                <a:cubicBezTo>
                  <a:pt x="214" y="134"/>
                  <a:pt x="234" y="152"/>
                  <a:pt x="253" y="169"/>
                </a:cubicBezTo>
                <a:cubicBezTo>
                  <a:pt x="279" y="150"/>
                  <a:pt x="304" y="131"/>
                  <a:pt x="329" y="111"/>
                </a:cubicBezTo>
                <a:cubicBezTo>
                  <a:pt x="329" y="111"/>
                  <a:pt x="328" y="110"/>
                  <a:pt x="327" y="109"/>
                </a:cubicBezTo>
                <a:cubicBezTo>
                  <a:pt x="309" y="94"/>
                  <a:pt x="289" y="81"/>
                  <a:pt x="267" y="71"/>
                </a:cubicBezTo>
                <a:cubicBezTo>
                  <a:pt x="237" y="57"/>
                  <a:pt x="206" y="48"/>
                  <a:pt x="173" y="52"/>
                </a:cubicBezTo>
                <a:cubicBezTo>
                  <a:pt x="156" y="54"/>
                  <a:pt x="141" y="60"/>
                  <a:pt x="127" y="71"/>
                </a:cubicBezTo>
                <a:close/>
                <a:moveTo>
                  <a:pt x="158" y="280"/>
                </a:moveTo>
                <a:lnTo>
                  <a:pt x="158" y="280"/>
                </a:lnTo>
                <a:cubicBezTo>
                  <a:pt x="182" y="244"/>
                  <a:pt x="211" y="211"/>
                  <a:pt x="243" y="180"/>
                </a:cubicBezTo>
                <a:cubicBezTo>
                  <a:pt x="215" y="157"/>
                  <a:pt x="189" y="134"/>
                  <a:pt x="162" y="112"/>
                </a:cubicBezTo>
                <a:cubicBezTo>
                  <a:pt x="149" y="102"/>
                  <a:pt x="134" y="94"/>
                  <a:pt x="120" y="85"/>
                </a:cubicBezTo>
                <a:cubicBezTo>
                  <a:pt x="117" y="83"/>
                  <a:pt x="115" y="83"/>
                  <a:pt x="113" y="87"/>
                </a:cubicBezTo>
                <a:cubicBezTo>
                  <a:pt x="110" y="92"/>
                  <a:pt x="107" y="98"/>
                  <a:pt x="105" y="103"/>
                </a:cubicBezTo>
                <a:cubicBezTo>
                  <a:pt x="96" y="126"/>
                  <a:pt x="97" y="150"/>
                  <a:pt x="102" y="174"/>
                </a:cubicBezTo>
                <a:cubicBezTo>
                  <a:pt x="110" y="209"/>
                  <a:pt x="127" y="241"/>
                  <a:pt x="149" y="270"/>
                </a:cubicBezTo>
                <a:cubicBezTo>
                  <a:pt x="152" y="273"/>
                  <a:pt x="154" y="277"/>
                  <a:pt x="158" y="280"/>
                </a:cubicBezTo>
                <a:close/>
                <a:moveTo>
                  <a:pt x="406" y="349"/>
                </a:moveTo>
                <a:lnTo>
                  <a:pt x="406" y="349"/>
                </a:lnTo>
                <a:cubicBezTo>
                  <a:pt x="413" y="341"/>
                  <a:pt x="417" y="333"/>
                  <a:pt x="420" y="324"/>
                </a:cubicBezTo>
                <a:cubicBezTo>
                  <a:pt x="429" y="299"/>
                  <a:pt x="427" y="274"/>
                  <a:pt x="421" y="250"/>
                </a:cubicBezTo>
                <a:cubicBezTo>
                  <a:pt x="410" y="208"/>
                  <a:pt x="389" y="173"/>
                  <a:pt x="361" y="141"/>
                </a:cubicBezTo>
                <a:cubicBezTo>
                  <a:pt x="355" y="135"/>
                  <a:pt x="349" y="129"/>
                  <a:pt x="343" y="123"/>
                </a:cubicBezTo>
                <a:cubicBezTo>
                  <a:pt x="319" y="136"/>
                  <a:pt x="274" y="171"/>
                  <a:pt x="265" y="181"/>
                </a:cubicBezTo>
                <a:cubicBezTo>
                  <a:pt x="317" y="233"/>
                  <a:pt x="368" y="285"/>
                  <a:pt x="406" y="349"/>
                </a:cubicBezTo>
                <a:close/>
                <a:moveTo>
                  <a:pt x="168" y="292"/>
                </a:moveTo>
                <a:lnTo>
                  <a:pt x="168" y="292"/>
                </a:lnTo>
                <a:cubicBezTo>
                  <a:pt x="171" y="295"/>
                  <a:pt x="173" y="297"/>
                  <a:pt x="175" y="299"/>
                </a:cubicBezTo>
                <a:cubicBezTo>
                  <a:pt x="180" y="304"/>
                  <a:pt x="185" y="310"/>
                  <a:pt x="191" y="314"/>
                </a:cubicBezTo>
                <a:cubicBezTo>
                  <a:pt x="229" y="347"/>
                  <a:pt x="271" y="371"/>
                  <a:pt x="322" y="377"/>
                </a:cubicBezTo>
                <a:cubicBezTo>
                  <a:pt x="346" y="380"/>
                  <a:pt x="368" y="377"/>
                  <a:pt x="388" y="364"/>
                </a:cubicBezTo>
                <a:cubicBezTo>
                  <a:pt x="395" y="361"/>
                  <a:pt x="395" y="360"/>
                  <a:pt x="391" y="354"/>
                </a:cubicBezTo>
                <a:cubicBezTo>
                  <a:pt x="382" y="340"/>
                  <a:pt x="373" y="325"/>
                  <a:pt x="362" y="311"/>
                </a:cubicBezTo>
                <a:cubicBezTo>
                  <a:pt x="334" y="274"/>
                  <a:pt x="301" y="240"/>
                  <a:pt x="268" y="207"/>
                </a:cubicBezTo>
                <a:cubicBezTo>
                  <a:pt x="263" y="202"/>
                  <a:pt x="258" y="197"/>
                  <a:pt x="253" y="192"/>
                </a:cubicBezTo>
                <a:cubicBezTo>
                  <a:pt x="221" y="223"/>
                  <a:pt x="192" y="255"/>
                  <a:pt x="168" y="292"/>
                </a:cubicBezTo>
                <a:close/>
                <a:moveTo>
                  <a:pt x="415" y="363"/>
                </a:moveTo>
                <a:lnTo>
                  <a:pt x="415" y="363"/>
                </a:lnTo>
                <a:cubicBezTo>
                  <a:pt x="417" y="365"/>
                  <a:pt x="420" y="367"/>
                  <a:pt x="422" y="370"/>
                </a:cubicBezTo>
                <a:cubicBezTo>
                  <a:pt x="428" y="363"/>
                  <a:pt x="434" y="356"/>
                  <a:pt x="440" y="349"/>
                </a:cubicBezTo>
                <a:cubicBezTo>
                  <a:pt x="444" y="352"/>
                  <a:pt x="447" y="355"/>
                  <a:pt x="451" y="359"/>
                </a:cubicBezTo>
                <a:cubicBezTo>
                  <a:pt x="445" y="367"/>
                  <a:pt x="439" y="374"/>
                  <a:pt x="433" y="381"/>
                </a:cubicBezTo>
                <a:cubicBezTo>
                  <a:pt x="436" y="385"/>
                  <a:pt x="438" y="387"/>
                  <a:pt x="444" y="386"/>
                </a:cubicBezTo>
                <a:cubicBezTo>
                  <a:pt x="453" y="385"/>
                  <a:pt x="461" y="394"/>
                  <a:pt x="462" y="403"/>
                </a:cubicBezTo>
                <a:cubicBezTo>
                  <a:pt x="462" y="413"/>
                  <a:pt x="454" y="420"/>
                  <a:pt x="445" y="421"/>
                </a:cubicBezTo>
                <a:cubicBezTo>
                  <a:pt x="435" y="421"/>
                  <a:pt x="427" y="413"/>
                  <a:pt x="427" y="403"/>
                </a:cubicBezTo>
                <a:cubicBezTo>
                  <a:pt x="427" y="399"/>
                  <a:pt x="427" y="395"/>
                  <a:pt x="422" y="392"/>
                </a:cubicBezTo>
                <a:cubicBezTo>
                  <a:pt x="378" y="432"/>
                  <a:pt x="326" y="454"/>
                  <a:pt x="267" y="456"/>
                </a:cubicBezTo>
                <a:cubicBezTo>
                  <a:pt x="264" y="472"/>
                  <a:pt x="269" y="481"/>
                  <a:pt x="282" y="487"/>
                </a:cubicBezTo>
                <a:cubicBezTo>
                  <a:pt x="298" y="494"/>
                  <a:pt x="315" y="496"/>
                  <a:pt x="332" y="498"/>
                </a:cubicBezTo>
                <a:cubicBezTo>
                  <a:pt x="353" y="500"/>
                  <a:pt x="374" y="501"/>
                  <a:pt x="396" y="502"/>
                </a:cubicBezTo>
                <a:cubicBezTo>
                  <a:pt x="396" y="502"/>
                  <a:pt x="396" y="502"/>
                  <a:pt x="397" y="502"/>
                </a:cubicBezTo>
                <a:cubicBezTo>
                  <a:pt x="413" y="503"/>
                  <a:pt x="415" y="506"/>
                  <a:pt x="413" y="522"/>
                </a:cubicBezTo>
                <a:cubicBezTo>
                  <a:pt x="413" y="525"/>
                  <a:pt x="409" y="528"/>
                  <a:pt x="407" y="529"/>
                </a:cubicBezTo>
                <a:cubicBezTo>
                  <a:pt x="399" y="531"/>
                  <a:pt x="392" y="533"/>
                  <a:pt x="384" y="533"/>
                </a:cubicBezTo>
                <a:cubicBezTo>
                  <a:pt x="362" y="535"/>
                  <a:pt x="340" y="536"/>
                  <a:pt x="318" y="537"/>
                </a:cubicBezTo>
                <a:cubicBezTo>
                  <a:pt x="285" y="537"/>
                  <a:pt x="252" y="538"/>
                  <a:pt x="219" y="537"/>
                </a:cubicBezTo>
                <a:cubicBezTo>
                  <a:pt x="186" y="537"/>
                  <a:pt x="152" y="534"/>
                  <a:pt x="119" y="532"/>
                </a:cubicBezTo>
                <a:cubicBezTo>
                  <a:pt x="113" y="532"/>
                  <a:pt x="108" y="530"/>
                  <a:pt x="102" y="529"/>
                </a:cubicBezTo>
                <a:cubicBezTo>
                  <a:pt x="98" y="528"/>
                  <a:pt x="96" y="524"/>
                  <a:pt x="96" y="520"/>
                </a:cubicBezTo>
                <a:cubicBezTo>
                  <a:pt x="95" y="505"/>
                  <a:pt x="97" y="503"/>
                  <a:pt x="112" y="502"/>
                </a:cubicBezTo>
                <a:cubicBezTo>
                  <a:pt x="134" y="501"/>
                  <a:pt x="156" y="500"/>
                  <a:pt x="178" y="498"/>
                </a:cubicBezTo>
                <a:cubicBezTo>
                  <a:pt x="194" y="497"/>
                  <a:pt x="210" y="494"/>
                  <a:pt x="225" y="488"/>
                </a:cubicBezTo>
                <a:cubicBezTo>
                  <a:pt x="240" y="482"/>
                  <a:pt x="245" y="473"/>
                  <a:pt x="243" y="457"/>
                </a:cubicBezTo>
                <a:cubicBezTo>
                  <a:pt x="145" y="446"/>
                  <a:pt x="73" y="398"/>
                  <a:pt x="36" y="306"/>
                </a:cubicBezTo>
                <a:cubicBezTo>
                  <a:pt x="0" y="214"/>
                  <a:pt x="19" y="130"/>
                  <a:pt x="83" y="55"/>
                </a:cubicBezTo>
                <a:cubicBezTo>
                  <a:pt x="80" y="52"/>
                  <a:pt x="76" y="48"/>
                  <a:pt x="72" y="45"/>
                </a:cubicBezTo>
                <a:cubicBezTo>
                  <a:pt x="70" y="48"/>
                  <a:pt x="68" y="52"/>
                  <a:pt x="66" y="55"/>
                </a:cubicBezTo>
                <a:cubicBezTo>
                  <a:pt x="62" y="42"/>
                  <a:pt x="58" y="28"/>
                  <a:pt x="55" y="16"/>
                </a:cubicBezTo>
                <a:cubicBezTo>
                  <a:pt x="67" y="19"/>
                  <a:pt x="81" y="23"/>
                  <a:pt x="94" y="27"/>
                </a:cubicBezTo>
                <a:cubicBezTo>
                  <a:pt x="91" y="29"/>
                  <a:pt x="87" y="31"/>
                  <a:pt x="83" y="33"/>
                </a:cubicBezTo>
                <a:cubicBezTo>
                  <a:pt x="87" y="36"/>
                  <a:pt x="91" y="40"/>
                  <a:pt x="95" y="44"/>
                </a:cubicBezTo>
                <a:cubicBezTo>
                  <a:pt x="102" y="38"/>
                  <a:pt x="109" y="32"/>
                  <a:pt x="116" y="26"/>
                </a:cubicBezTo>
                <a:cubicBezTo>
                  <a:pt x="120" y="30"/>
                  <a:pt x="123" y="34"/>
                  <a:pt x="127" y="37"/>
                </a:cubicBezTo>
                <a:cubicBezTo>
                  <a:pt x="120" y="43"/>
                  <a:pt x="113" y="49"/>
                  <a:pt x="106" y="55"/>
                </a:cubicBezTo>
                <a:cubicBezTo>
                  <a:pt x="109" y="57"/>
                  <a:pt x="111" y="60"/>
                  <a:pt x="114" y="62"/>
                </a:cubicBezTo>
                <a:cubicBezTo>
                  <a:pt x="162" y="20"/>
                  <a:pt x="218" y="0"/>
                  <a:pt x="282" y="7"/>
                </a:cubicBezTo>
                <a:cubicBezTo>
                  <a:pt x="333" y="13"/>
                  <a:pt x="377" y="35"/>
                  <a:pt x="413" y="72"/>
                </a:cubicBezTo>
                <a:cubicBezTo>
                  <a:pt x="485" y="146"/>
                  <a:pt x="496" y="275"/>
                  <a:pt x="415" y="363"/>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195" name="TextBox 194"/>
          <p:cNvSpPr txBox="1"/>
          <p:nvPr/>
        </p:nvSpPr>
        <p:spPr>
          <a:xfrm>
            <a:off x="7219504" y="4484064"/>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Map</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96" name="TextBox 195"/>
          <p:cNvSpPr txBox="1"/>
          <p:nvPr/>
        </p:nvSpPr>
        <p:spPr>
          <a:xfrm>
            <a:off x="8202770" y="4476239"/>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Navigation</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97" name="Freeform 34"/>
          <p:cNvSpPr>
            <a:spLocks noEditPoints="1"/>
          </p:cNvSpPr>
          <p:nvPr/>
        </p:nvSpPr>
        <p:spPr bwMode="auto">
          <a:xfrm>
            <a:off x="8291331" y="4093885"/>
            <a:ext cx="452438" cy="304800"/>
          </a:xfrm>
          <a:custGeom>
            <a:avLst/>
            <a:gdLst>
              <a:gd name="T0" fmla="*/ 462 w 473"/>
              <a:gd name="T1" fmla="*/ 284 h 319"/>
              <a:gd name="T2" fmla="*/ 449 w 473"/>
              <a:gd name="T3" fmla="*/ 252 h 319"/>
              <a:gd name="T4" fmla="*/ 130 w 473"/>
              <a:gd name="T5" fmla="*/ 12 h 319"/>
              <a:gd name="T6" fmla="*/ 150 w 473"/>
              <a:gd name="T7" fmla="*/ 40 h 319"/>
              <a:gd name="T8" fmla="*/ 130 w 473"/>
              <a:gd name="T9" fmla="*/ 12 h 319"/>
              <a:gd name="T10" fmla="*/ 421 w 473"/>
              <a:gd name="T11" fmla="*/ 247 h 319"/>
              <a:gd name="T12" fmla="*/ 440 w 473"/>
              <a:gd name="T13" fmla="*/ 266 h 319"/>
              <a:gd name="T14" fmla="*/ 410 w 473"/>
              <a:gd name="T15" fmla="*/ 278 h 319"/>
              <a:gd name="T16" fmla="*/ 390 w 473"/>
              <a:gd name="T17" fmla="*/ 238 h 319"/>
              <a:gd name="T18" fmla="*/ 376 w 473"/>
              <a:gd name="T19" fmla="*/ 270 h 319"/>
              <a:gd name="T20" fmla="*/ 351 w 473"/>
              <a:gd name="T21" fmla="*/ 222 h 319"/>
              <a:gd name="T22" fmla="*/ 69 w 473"/>
              <a:gd name="T23" fmla="*/ 229 h 319"/>
              <a:gd name="T24" fmla="*/ 52 w 473"/>
              <a:gd name="T25" fmla="*/ 210 h 319"/>
              <a:gd name="T26" fmla="*/ 51 w 473"/>
              <a:gd name="T27" fmla="*/ 247 h 319"/>
              <a:gd name="T28" fmla="*/ 212 w 473"/>
              <a:gd name="T29" fmla="*/ 229 h 319"/>
              <a:gd name="T30" fmla="*/ 195 w 473"/>
              <a:gd name="T31" fmla="*/ 210 h 319"/>
              <a:gd name="T32" fmla="*/ 194 w 473"/>
              <a:gd name="T33" fmla="*/ 247 h 319"/>
              <a:gd name="T34" fmla="*/ 309 w 473"/>
              <a:gd name="T35" fmla="*/ 194 h 319"/>
              <a:gd name="T36" fmla="*/ 337 w 473"/>
              <a:gd name="T37" fmla="*/ 258 h 319"/>
              <a:gd name="T38" fmla="*/ 293 w 473"/>
              <a:gd name="T39" fmla="*/ 240 h 319"/>
              <a:gd name="T40" fmla="*/ 293 w 473"/>
              <a:gd name="T41" fmla="*/ 182 h 319"/>
              <a:gd name="T42" fmla="*/ 263 w 473"/>
              <a:gd name="T43" fmla="*/ 147 h 319"/>
              <a:gd name="T44" fmla="*/ 260 w 473"/>
              <a:gd name="T45" fmla="*/ 189 h 319"/>
              <a:gd name="T46" fmla="*/ 293 w 473"/>
              <a:gd name="T47" fmla="*/ 240 h 319"/>
              <a:gd name="T48" fmla="*/ 132 w 473"/>
              <a:gd name="T49" fmla="*/ 139 h 319"/>
              <a:gd name="T50" fmla="*/ 229 w 473"/>
              <a:gd name="T51" fmla="*/ 122 h 319"/>
              <a:gd name="T52" fmla="*/ 192 w 473"/>
              <a:gd name="T53" fmla="*/ 68 h 319"/>
              <a:gd name="T54" fmla="*/ 65 w 473"/>
              <a:gd name="T55" fmla="*/ 67 h 319"/>
              <a:gd name="T56" fmla="*/ 31 w 473"/>
              <a:gd name="T57" fmla="*/ 124 h 319"/>
              <a:gd name="T58" fmla="*/ 51 w 473"/>
              <a:gd name="T59" fmla="*/ 139 h 319"/>
              <a:gd name="T60" fmla="*/ 227 w 473"/>
              <a:gd name="T61" fmla="*/ 5 h 319"/>
              <a:gd name="T62" fmla="*/ 207 w 473"/>
              <a:gd name="T63" fmla="*/ 12 h 319"/>
              <a:gd name="T64" fmla="*/ 159 w 473"/>
              <a:gd name="T65" fmla="*/ 46 h 319"/>
              <a:gd name="T66" fmla="*/ 250 w 473"/>
              <a:gd name="T67" fmla="*/ 83 h 319"/>
              <a:gd name="T68" fmla="*/ 444 w 473"/>
              <a:gd name="T69" fmla="*/ 241 h 319"/>
              <a:gd name="T70" fmla="*/ 470 w 473"/>
              <a:gd name="T71" fmla="*/ 305 h 319"/>
              <a:gd name="T72" fmla="*/ 447 w 473"/>
              <a:gd name="T73" fmla="*/ 317 h 319"/>
              <a:gd name="T74" fmla="*/ 74 w 473"/>
              <a:gd name="T75" fmla="*/ 319 h 319"/>
              <a:gd name="T76" fmla="*/ 7 w 473"/>
              <a:gd name="T77" fmla="*/ 268 h 319"/>
              <a:gd name="T78" fmla="*/ 35 w 473"/>
              <a:gd name="T79" fmla="*/ 74 h 319"/>
              <a:gd name="T80" fmla="*/ 139 w 473"/>
              <a:gd name="T81" fmla="*/ 47 h 319"/>
              <a:gd name="T82" fmla="*/ 82 w 473"/>
              <a:gd name="T83" fmla="*/ 11 h 319"/>
              <a:gd name="T84" fmla="*/ 82 w 473"/>
              <a:gd name="T85" fmla="*/ 1 h 319"/>
              <a:gd name="T86" fmla="*/ 227 w 473"/>
              <a:gd name="T87" fmla="*/ 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3" h="319">
                <a:moveTo>
                  <a:pt x="462" y="284"/>
                </a:moveTo>
                <a:lnTo>
                  <a:pt x="462" y="284"/>
                </a:lnTo>
                <a:cubicBezTo>
                  <a:pt x="463" y="278"/>
                  <a:pt x="464" y="273"/>
                  <a:pt x="464" y="267"/>
                </a:cubicBezTo>
                <a:cubicBezTo>
                  <a:pt x="465" y="255"/>
                  <a:pt x="461" y="252"/>
                  <a:pt x="449" y="252"/>
                </a:cubicBezTo>
                <a:cubicBezTo>
                  <a:pt x="442" y="274"/>
                  <a:pt x="448" y="287"/>
                  <a:pt x="462" y="284"/>
                </a:cubicBezTo>
                <a:close/>
                <a:moveTo>
                  <a:pt x="130" y="12"/>
                </a:moveTo>
                <a:lnTo>
                  <a:pt x="130" y="12"/>
                </a:lnTo>
                <a:cubicBezTo>
                  <a:pt x="137" y="22"/>
                  <a:pt x="144" y="31"/>
                  <a:pt x="150" y="40"/>
                </a:cubicBezTo>
                <a:cubicBezTo>
                  <a:pt x="156" y="31"/>
                  <a:pt x="162" y="22"/>
                  <a:pt x="169" y="12"/>
                </a:cubicBezTo>
                <a:lnTo>
                  <a:pt x="130" y="12"/>
                </a:lnTo>
                <a:close/>
                <a:moveTo>
                  <a:pt x="421" y="247"/>
                </a:moveTo>
                <a:lnTo>
                  <a:pt x="421" y="247"/>
                </a:lnTo>
                <a:cubicBezTo>
                  <a:pt x="416" y="270"/>
                  <a:pt x="421" y="283"/>
                  <a:pt x="439" y="282"/>
                </a:cubicBezTo>
                <a:cubicBezTo>
                  <a:pt x="439" y="276"/>
                  <a:pt x="440" y="271"/>
                  <a:pt x="440" y="266"/>
                </a:cubicBezTo>
                <a:cubicBezTo>
                  <a:pt x="441" y="252"/>
                  <a:pt x="436" y="248"/>
                  <a:pt x="421" y="247"/>
                </a:cubicBezTo>
                <a:close/>
                <a:moveTo>
                  <a:pt x="410" y="278"/>
                </a:moveTo>
                <a:lnTo>
                  <a:pt x="410" y="278"/>
                </a:lnTo>
                <a:cubicBezTo>
                  <a:pt x="413" y="249"/>
                  <a:pt x="408" y="239"/>
                  <a:pt x="390" y="238"/>
                </a:cubicBezTo>
                <a:cubicBezTo>
                  <a:pt x="385" y="263"/>
                  <a:pt x="391" y="275"/>
                  <a:pt x="410" y="278"/>
                </a:cubicBezTo>
                <a:close/>
                <a:moveTo>
                  <a:pt x="376" y="270"/>
                </a:moveTo>
                <a:lnTo>
                  <a:pt x="376" y="270"/>
                </a:lnTo>
                <a:cubicBezTo>
                  <a:pt x="381" y="241"/>
                  <a:pt x="373" y="226"/>
                  <a:pt x="351" y="222"/>
                </a:cubicBezTo>
                <a:cubicBezTo>
                  <a:pt x="349" y="254"/>
                  <a:pt x="355" y="267"/>
                  <a:pt x="376" y="270"/>
                </a:cubicBezTo>
                <a:close/>
                <a:moveTo>
                  <a:pt x="69" y="229"/>
                </a:moveTo>
                <a:lnTo>
                  <a:pt x="69" y="229"/>
                </a:lnTo>
                <a:cubicBezTo>
                  <a:pt x="69" y="218"/>
                  <a:pt x="61" y="210"/>
                  <a:pt x="52" y="210"/>
                </a:cubicBezTo>
                <a:cubicBezTo>
                  <a:pt x="42" y="210"/>
                  <a:pt x="33" y="218"/>
                  <a:pt x="34" y="228"/>
                </a:cubicBezTo>
                <a:cubicBezTo>
                  <a:pt x="34" y="238"/>
                  <a:pt x="42" y="246"/>
                  <a:pt x="51" y="247"/>
                </a:cubicBezTo>
                <a:cubicBezTo>
                  <a:pt x="61" y="247"/>
                  <a:pt x="69" y="239"/>
                  <a:pt x="69" y="229"/>
                </a:cubicBezTo>
                <a:close/>
                <a:moveTo>
                  <a:pt x="212" y="229"/>
                </a:moveTo>
                <a:lnTo>
                  <a:pt x="212" y="229"/>
                </a:lnTo>
                <a:cubicBezTo>
                  <a:pt x="212" y="219"/>
                  <a:pt x="205" y="211"/>
                  <a:pt x="195" y="210"/>
                </a:cubicBezTo>
                <a:cubicBezTo>
                  <a:pt x="185" y="210"/>
                  <a:pt x="177" y="218"/>
                  <a:pt x="177" y="228"/>
                </a:cubicBezTo>
                <a:cubicBezTo>
                  <a:pt x="177" y="238"/>
                  <a:pt x="185" y="247"/>
                  <a:pt x="194" y="247"/>
                </a:cubicBezTo>
                <a:cubicBezTo>
                  <a:pt x="204" y="247"/>
                  <a:pt x="211" y="240"/>
                  <a:pt x="212" y="229"/>
                </a:cubicBezTo>
                <a:close/>
                <a:moveTo>
                  <a:pt x="309" y="194"/>
                </a:moveTo>
                <a:lnTo>
                  <a:pt x="309" y="194"/>
                </a:lnTo>
                <a:cubicBezTo>
                  <a:pt x="305" y="236"/>
                  <a:pt x="315" y="257"/>
                  <a:pt x="337" y="258"/>
                </a:cubicBezTo>
                <a:cubicBezTo>
                  <a:pt x="340" y="223"/>
                  <a:pt x="333" y="206"/>
                  <a:pt x="309" y="194"/>
                </a:cubicBezTo>
                <a:close/>
                <a:moveTo>
                  <a:pt x="293" y="240"/>
                </a:moveTo>
                <a:lnTo>
                  <a:pt x="293" y="240"/>
                </a:lnTo>
                <a:cubicBezTo>
                  <a:pt x="293" y="220"/>
                  <a:pt x="293" y="201"/>
                  <a:pt x="293" y="182"/>
                </a:cubicBezTo>
                <a:cubicBezTo>
                  <a:pt x="293" y="181"/>
                  <a:pt x="292" y="179"/>
                  <a:pt x="291" y="178"/>
                </a:cubicBezTo>
                <a:cubicBezTo>
                  <a:pt x="282" y="168"/>
                  <a:pt x="272" y="157"/>
                  <a:pt x="263" y="147"/>
                </a:cubicBezTo>
                <a:cubicBezTo>
                  <a:pt x="262" y="148"/>
                  <a:pt x="261" y="148"/>
                  <a:pt x="260" y="149"/>
                </a:cubicBezTo>
                <a:cubicBezTo>
                  <a:pt x="260" y="162"/>
                  <a:pt x="259" y="176"/>
                  <a:pt x="260" y="189"/>
                </a:cubicBezTo>
                <a:cubicBezTo>
                  <a:pt x="261" y="199"/>
                  <a:pt x="263" y="209"/>
                  <a:pt x="266" y="218"/>
                </a:cubicBezTo>
                <a:cubicBezTo>
                  <a:pt x="270" y="229"/>
                  <a:pt x="279" y="238"/>
                  <a:pt x="293" y="240"/>
                </a:cubicBezTo>
                <a:close/>
                <a:moveTo>
                  <a:pt x="132" y="139"/>
                </a:moveTo>
                <a:lnTo>
                  <a:pt x="132" y="139"/>
                </a:lnTo>
                <a:cubicBezTo>
                  <a:pt x="158" y="139"/>
                  <a:pt x="185" y="139"/>
                  <a:pt x="212" y="139"/>
                </a:cubicBezTo>
                <a:cubicBezTo>
                  <a:pt x="226" y="139"/>
                  <a:pt x="230" y="135"/>
                  <a:pt x="229" y="122"/>
                </a:cubicBezTo>
                <a:cubicBezTo>
                  <a:pt x="227" y="104"/>
                  <a:pt x="220" y="87"/>
                  <a:pt x="208" y="74"/>
                </a:cubicBezTo>
                <a:cubicBezTo>
                  <a:pt x="204" y="70"/>
                  <a:pt x="198" y="69"/>
                  <a:pt x="192" y="68"/>
                </a:cubicBezTo>
                <a:cubicBezTo>
                  <a:pt x="181" y="67"/>
                  <a:pt x="169" y="67"/>
                  <a:pt x="157" y="66"/>
                </a:cubicBezTo>
                <a:cubicBezTo>
                  <a:pt x="127" y="65"/>
                  <a:pt x="96" y="62"/>
                  <a:pt x="65" y="67"/>
                </a:cubicBezTo>
                <a:cubicBezTo>
                  <a:pt x="56" y="68"/>
                  <a:pt x="50" y="73"/>
                  <a:pt x="47" y="81"/>
                </a:cubicBezTo>
                <a:cubicBezTo>
                  <a:pt x="41" y="95"/>
                  <a:pt x="36" y="110"/>
                  <a:pt x="31" y="124"/>
                </a:cubicBezTo>
                <a:cubicBezTo>
                  <a:pt x="28" y="132"/>
                  <a:pt x="32" y="136"/>
                  <a:pt x="39" y="138"/>
                </a:cubicBezTo>
                <a:cubicBezTo>
                  <a:pt x="43" y="139"/>
                  <a:pt x="47" y="139"/>
                  <a:pt x="51" y="139"/>
                </a:cubicBezTo>
                <a:cubicBezTo>
                  <a:pt x="78" y="140"/>
                  <a:pt x="105" y="139"/>
                  <a:pt x="132" y="139"/>
                </a:cubicBezTo>
                <a:close/>
                <a:moveTo>
                  <a:pt x="227" y="5"/>
                </a:moveTo>
                <a:lnTo>
                  <a:pt x="227" y="5"/>
                </a:lnTo>
                <a:cubicBezTo>
                  <a:pt x="221" y="15"/>
                  <a:pt x="213" y="12"/>
                  <a:pt x="207" y="12"/>
                </a:cubicBezTo>
                <a:cubicBezTo>
                  <a:pt x="188" y="10"/>
                  <a:pt x="175" y="19"/>
                  <a:pt x="165" y="34"/>
                </a:cubicBezTo>
                <a:cubicBezTo>
                  <a:pt x="162" y="37"/>
                  <a:pt x="161" y="42"/>
                  <a:pt x="159" y="46"/>
                </a:cubicBezTo>
                <a:cubicBezTo>
                  <a:pt x="170" y="46"/>
                  <a:pt x="180" y="46"/>
                  <a:pt x="189" y="46"/>
                </a:cubicBezTo>
                <a:cubicBezTo>
                  <a:pt x="219" y="44"/>
                  <a:pt x="239" y="57"/>
                  <a:pt x="250" y="83"/>
                </a:cubicBezTo>
                <a:cubicBezTo>
                  <a:pt x="260" y="107"/>
                  <a:pt x="272" y="130"/>
                  <a:pt x="289" y="149"/>
                </a:cubicBezTo>
                <a:cubicBezTo>
                  <a:pt x="330" y="198"/>
                  <a:pt x="382" y="228"/>
                  <a:pt x="444" y="241"/>
                </a:cubicBezTo>
                <a:cubicBezTo>
                  <a:pt x="472" y="247"/>
                  <a:pt x="473" y="249"/>
                  <a:pt x="471" y="277"/>
                </a:cubicBezTo>
                <a:cubicBezTo>
                  <a:pt x="471" y="286"/>
                  <a:pt x="471" y="296"/>
                  <a:pt x="470" y="305"/>
                </a:cubicBezTo>
                <a:cubicBezTo>
                  <a:pt x="470" y="313"/>
                  <a:pt x="466" y="317"/>
                  <a:pt x="458" y="317"/>
                </a:cubicBezTo>
                <a:cubicBezTo>
                  <a:pt x="455" y="317"/>
                  <a:pt x="451" y="317"/>
                  <a:pt x="447" y="317"/>
                </a:cubicBezTo>
                <a:cubicBezTo>
                  <a:pt x="347" y="317"/>
                  <a:pt x="247" y="317"/>
                  <a:pt x="147" y="318"/>
                </a:cubicBezTo>
                <a:cubicBezTo>
                  <a:pt x="123" y="318"/>
                  <a:pt x="99" y="319"/>
                  <a:pt x="74" y="319"/>
                </a:cubicBezTo>
                <a:cubicBezTo>
                  <a:pt x="67" y="319"/>
                  <a:pt x="60" y="318"/>
                  <a:pt x="53" y="316"/>
                </a:cubicBezTo>
                <a:cubicBezTo>
                  <a:pt x="27" y="311"/>
                  <a:pt x="11" y="295"/>
                  <a:pt x="7" y="268"/>
                </a:cubicBezTo>
                <a:cubicBezTo>
                  <a:pt x="0" y="219"/>
                  <a:pt x="4" y="171"/>
                  <a:pt x="19" y="123"/>
                </a:cubicBezTo>
                <a:cubicBezTo>
                  <a:pt x="24" y="107"/>
                  <a:pt x="29" y="90"/>
                  <a:pt x="35" y="74"/>
                </a:cubicBezTo>
                <a:cubicBezTo>
                  <a:pt x="45" y="50"/>
                  <a:pt x="55" y="43"/>
                  <a:pt x="81" y="44"/>
                </a:cubicBezTo>
                <a:cubicBezTo>
                  <a:pt x="100" y="44"/>
                  <a:pt x="120" y="45"/>
                  <a:pt x="139" y="47"/>
                </a:cubicBezTo>
                <a:cubicBezTo>
                  <a:pt x="136" y="30"/>
                  <a:pt x="126" y="20"/>
                  <a:pt x="110" y="16"/>
                </a:cubicBezTo>
                <a:cubicBezTo>
                  <a:pt x="101" y="14"/>
                  <a:pt x="91" y="13"/>
                  <a:pt x="82" y="11"/>
                </a:cubicBezTo>
                <a:cubicBezTo>
                  <a:pt x="79" y="11"/>
                  <a:pt x="76" y="7"/>
                  <a:pt x="73" y="5"/>
                </a:cubicBezTo>
                <a:cubicBezTo>
                  <a:pt x="76" y="4"/>
                  <a:pt x="79" y="1"/>
                  <a:pt x="82" y="1"/>
                </a:cubicBezTo>
                <a:cubicBezTo>
                  <a:pt x="122" y="0"/>
                  <a:pt x="162" y="0"/>
                  <a:pt x="202" y="1"/>
                </a:cubicBezTo>
                <a:cubicBezTo>
                  <a:pt x="210" y="1"/>
                  <a:pt x="218" y="3"/>
                  <a:pt x="227" y="5"/>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cxnSp>
        <p:nvCxnSpPr>
          <p:cNvPr id="198" name="Straight Arrow Connector 197"/>
          <p:cNvCxnSpPr/>
          <p:nvPr/>
        </p:nvCxnSpPr>
        <p:spPr>
          <a:xfrm>
            <a:off x="5611869" y="4227537"/>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203" idx="3"/>
          </p:cNvCxnSpPr>
          <p:nvPr/>
        </p:nvCxnSpPr>
        <p:spPr>
          <a:xfrm flipV="1">
            <a:off x="6017540" y="4110309"/>
            <a:ext cx="239471" cy="221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0" name="Oval 199"/>
          <p:cNvSpPr/>
          <p:nvPr/>
        </p:nvSpPr>
        <p:spPr>
          <a:xfrm>
            <a:off x="6217610" y="409388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201" name="Straight Connector 200"/>
          <p:cNvCxnSpPr>
            <a:stCxn id="203" idx="3"/>
          </p:cNvCxnSpPr>
          <p:nvPr/>
        </p:nvCxnSpPr>
        <p:spPr>
          <a:xfrm flipV="1">
            <a:off x="6017540" y="4254966"/>
            <a:ext cx="254828" cy="770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2" name="Oval 201"/>
          <p:cNvSpPr/>
          <p:nvPr/>
        </p:nvSpPr>
        <p:spPr>
          <a:xfrm>
            <a:off x="6231907" y="4223780"/>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03" name="Oval 202"/>
          <p:cNvSpPr/>
          <p:nvPr/>
        </p:nvSpPr>
        <p:spPr>
          <a:xfrm>
            <a:off x="6006996" y="4270551"/>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04" name="Rectangle 203"/>
          <p:cNvSpPr/>
          <p:nvPr/>
        </p:nvSpPr>
        <p:spPr>
          <a:xfrm rot="7557687">
            <a:off x="5982137" y="4437330"/>
            <a:ext cx="181557" cy="103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05" name="Oval 204"/>
          <p:cNvSpPr/>
          <p:nvPr/>
        </p:nvSpPr>
        <p:spPr>
          <a:xfrm>
            <a:off x="6048439" y="4435094"/>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206" name="Group 205"/>
          <p:cNvGrpSpPr/>
          <p:nvPr/>
        </p:nvGrpSpPr>
        <p:grpSpPr>
          <a:xfrm>
            <a:off x="6183106" y="4398685"/>
            <a:ext cx="155826" cy="118924"/>
            <a:chOff x="6144954" y="4214955"/>
            <a:chExt cx="155826" cy="118924"/>
          </a:xfrm>
        </p:grpSpPr>
        <p:sp>
          <p:nvSpPr>
            <p:cNvPr id="229" name="Isosceles Triangle 228"/>
            <p:cNvSpPr/>
            <p:nvPr/>
          </p:nvSpPr>
          <p:spPr>
            <a:xfrm>
              <a:off x="6144954" y="4214955"/>
              <a:ext cx="155826" cy="1189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0" name="Oval 229"/>
            <p:cNvSpPr/>
            <p:nvPr/>
          </p:nvSpPr>
          <p:spPr>
            <a:xfrm>
              <a:off x="6190965" y="424627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pic>
        <p:nvPicPr>
          <p:cNvPr id="207" name="Picture 1" descr="OS_PPT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5853757" y="3750716"/>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1" descr="OS_PPT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5901893" y="3665242"/>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 name="Picture 1" descr="OS_PPT5.jpg"/>
          <p:cNvPicPr>
            <a:picLocks noChangeAspect="1"/>
          </p:cNvPicPr>
          <p:nvPr/>
        </p:nvPicPr>
        <p:blipFill rotWithShape="1">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7682031" y="4075137"/>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 name="TextBox 209"/>
          <p:cNvSpPr txBox="1"/>
          <p:nvPr/>
        </p:nvSpPr>
        <p:spPr>
          <a:xfrm>
            <a:off x="7606514" y="4488841"/>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Image</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211" name="Oval 210"/>
          <p:cNvSpPr/>
          <p:nvPr/>
        </p:nvSpPr>
        <p:spPr>
          <a:xfrm>
            <a:off x="8087441" y="3074787"/>
            <a:ext cx="230658" cy="23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12" name="Oval 211"/>
          <p:cNvSpPr/>
          <p:nvPr/>
        </p:nvSpPr>
        <p:spPr>
          <a:xfrm>
            <a:off x="8178360" y="3172910"/>
            <a:ext cx="36000" cy="36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13" name="Picture 2" descr="http://icons.iconarchive.com/icons/icons-land/transport/256/Airplane-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89080" y="4066607"/>
            <a:ext cx="572352" cy="572352"/>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4" descr="https://upload.wikimedia.org/wikipedia/commons/thumb/2/27/FP_Satellite_icon.svg/1024px-FP_Satellite_icon.svg.png"/>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919625" y="4051131"/>
            <a:ext cx="512823" cy="512823"/>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6" descr="https://d30y9cdsu7xlg0.cloudfront.net/png/16833-200.png"/>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flipH="1">
            <a:off x="220327" y="4097600"/>
            <a:ext cx="466354" cy="466354"/>
          </a:xfrm>
          <a:prstGeom prst="rect">
            <a:avLst/>
          </a:prstGeom>
          <a:noFill/>
          <a:extLst>
            <a:ext uri="{909E8E84-426E-40DD-AFC4-6F175D3DCCD1}">
              <a14:hiddenFill xmlns:a14="http://schemas.microsoft.com/office/drawing/2010/main">
                <a:solidFill>
                  <a:srgbClr val="FFFFFF"/>
                </a:solidFill>
              </a14:hiddenFill>
            </a:ext>
          </a:extLst>
        </p:spPr>
      </p:pic>
      <p:grpSp>
        <p:nvGrpSpPr>
          <p:cNvPr id="216" name="Group 215"/>
          <p:cNvGrpSpPr/>
          <p:nvPr/>
        </p:nvGrpSpPr>
        <p:grpSpPr>
          <a:xfrm>
            <a:off x="6534723" y="1831197"/>
            <a:ext cx="2676747" cy="677282"/>
            <a:chOff x="2269714" y="4361895"/>
            <a:chExt cx="2975728" cy="921151"/>
          </a:xfrm>
        </p:grpSpPr>
        <p:sp>
          <p:nvSpPr>
            <p:cNvPr id="225" name="Rectangle 224"/>
            <p:cNvSpPr/>
            <p:nvPr/>
          </p:nvSpPr>
          <p:spPr bwMode="auto">
            <a:xfrm>
              <a:off x="2269714" y="4675193"/>
              <a:ext cx="2975728" cy="60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smtClean="0">
                  <a:ln>
                    <a:solidFill>
                      <a:srgbClr val="FFFFFF">
                        <a:alpha val="0"/>
                      </a:srgbClr>
                    </a:solidFill>
                  </a:ln>
                  <a:gradFill>
                    <a:gsLst>
                      <a:gs pos="79646">
                        <a:srgbClr val="505050"/>
                      </a:gs>
                      <a:gs pos="56637">
                        <a:srgbClr val="505050"/>
                      </a:gs>
                    </a:gsLst>
                    <a:lin ang="5400000" scaled="0"/>
                  </a:gradFill>
                </a:rPr>
                <a:t>Real-Time Data/Response</a:t>
              </a:r>
              <a:endParaRPr lang="en-US" kern="0" dirty="0">
                <a:ln>
                  <a:solidFill>
                    <a:srgbClr val="FFFFFF">
                      <a:alpha val="0"/>
                    </a:srgbClr>
                  </a:solidFill>
                </a:ln>
                <a:gradFill>
                  <a:gsLst>
                    <a:gs pos="79646">
                      <a:srgbClr val="505050"/>
                    </a:gs>
                    <a:gs pos="56637">
                      <a:srgbClr val="505050"/>
                    </a:gs>
                  </a:gsLst>
                  <a:lin ang="5400000" scaled="0"/>
                </a:gradFill>
              </a:endParaRPr>
            </a:p>
          </p:txBody>
        </p:sp>
        <p:grpSp>
          <p:nvGrpSpPr>
            <p:cNvPr id="226" name="Group 225"/>
            <p:cNvGrpSpPr/>
            <p:nvPr/>
          </p:nvGrpSpPr>
          <p:grpSpPr>
            <a:xfrm>
              <a:off x="2393081" y="4361895"/>
              <a:ext cx="365760" cy="370523"/>
              <a:chOff x="2393081" y="4361895"/>
              <a:chExt cx="365760" cy="370523"/>
            </a:xfrm>
          </p:grpSpPr>
          <p:sp>
            <p:nvSpPr>
              <p:cNvPr id="227" name="Oval 226"/>
              <p:cNvSpPr/>
              <p:nvPr/>
            </p:nvSpPr>
            <p:spPr>
              <a:xfrm>
                <a:off x="2393081" y="4361895"/>
                <a:ext cx="365760" cy="36576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228" name="TextBox 227"/>
              <p:cNvSpPr txBox="1"/>
              <p:nvPr/>
            </p:nvSpPr>
            <p:spPr>
              <a:xfrm>
                <a:off x="2393081" y="4366658"/>
                <a:ext cx="365760" cy="365760"/>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smtClean="0">
                    <a:ln>
                      <a:solidFill>
                        <a:srgbClr val="FFFFFF">
                          <a:alpha val="0"/>
                        </a:srgbClr>
                      </a:solidFill>
                    </a:ln>
                    <a:gradFill>
                      <a:gsLst>
                        <a:gs pos="79646">
                          <a:srgbClr val="505050"/>
                        </a:gs>
                        <a:gs pos="56637">
                          <a:srgbClr val="505050"/>
                        </a:gs>
                      </a:gsLst>
                      <a:lin ang="5400000" scaled="0"/>
                    </a:gradFill>
                    <a:ea typeface="MS PGothic" charset="0"/>
                  </a:rPr>
                  <a:t>2</a:t>
                </a:r>
                <a:endParaRPr lang="en-US" sz="1765" b="1" kern="0" dirty="0">
                  <a:ln>
                    <a:solidFill>
                      <a:srgbClr val="FFFFFF">
                        <a:alpha val="0"/>
                      </a:srgbClr>
                    </a:solidFill>
                  </a:ln>
                  <a:gradFill>
                    <a:gsLst>
                      <a:gs pos="79646">
                        <a:srgbClr val="505050"/>
                      </a:gs>
                      <a:gs pos="56637">
                        <a:srgbClr val="505050"/>
                      </a:gs>
                    </a:gsLst>
                    <a:lin ang="5400000" scaled="0"/>
                  </a:gradFill>
                  <a:ea typeface="MS PGothic" charset="0"/>
                </a:endParaRPr>
              </a:p>
            </p:txBody>
          </p:sp>
        </p:grpSp>
      </p:grpSp>
      <p:grpSp>
        <p:nvGrpSpPr>
          <p:cNvPr id="217" name="Group 216"/>
          <p:cNvGrpSpPr/>
          <p:nvPr/>
        </p:nvGrpSpPr>
        <p:grpSpPr>
          <a:xfrm>
            <a:off x="2668896" y="1898726"/>
            <a:ext cx="2676747" cy="677282"/>
            <a:chOff x="2269714" y="4361895"/>
            <a:chExt cx="2975728" cy="921151"/>
          </a:xfrm>
        </p:grpSpPr>
        <p:sp>
          <p:nvSpPr>
            <p:cNvPr id="221" name="Rectangle 220"/>
            <p:cNvSpPr/>
            <p:nvPr/>
          </p:nvSpPr>
          <p:spPr bwMode="auto">
            <a:xfrm>
              <a:off x="2269714" y="4675193"/>
              <a:ext cx="2975728" cy="60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a:ln>
                    <a:solidFill>
                      <a:srgbClr val="FFFFFF">
                        <a:alpha val="0"/>
                      </a:srgbClr>
                    </a:solidFill>
                  </a:ln>
                  <a:gradFill>
                    <a:gsLst>
                      <a:gs pos="79646">
                        <a:srgbClr val="505050"/>
                      </a:gs>
                      <a:gs pos="56637">
                        <a:srgbClr val="505050"/>
                      </a:gs>
                    </a:gsLst>
                    <a:lin ang="5400000" scaled="0"/>
                  </a:gradFill>
                </a:rPr>
                <a:t>Increasing data volumes</a:t>
              </a:r>
            </a:p>
          </p:txBody>
        </p:sp>
        <p:grpSp>
          <p:nvGrpSpPr>
            <p:cNvPr id="222" name="Group 221"/>
            <p:cNvGrpSpPr/>
            <p:nvPr/>
          </p:nvGrpSpPr>
          <p:grpSpPr>
            <a:xfrm>
              <a:off x="2393081" y="4361895"/>
              <a:ext cx="365760" cy="370523"/>
              <a:chOff x="2393081" y="4361895"/>
              <a:chExt cx="365760" cy="370523"/>
            </a:xfrm>
          </p:grpSpPr>
          <p:sp>
            <p:nvSpPr>
              <p:cNvPr id="223" name="Oval 222"/>
              <p:cNvSpPr/>
              <p:nvPr/>
            </p:nvSpPr>
            <p:spPr>
              <a:xfrm>
                <a:off x="2393081" y="4361895"/>
                <a:ext cx="365760" cy="36576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224" name="TextBox 223"/>
              <p:cNvSpPr txBox="1"/>
              <p:nvPr/>
            </p:nvSpPr>
            <p:spPr>
              <a:xfrm>
                <a:off x="2393081" y="4366658"/>
                <a:ext cx="365760" cy="365760"/>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a:ln>
                      <a:solidFill>
                        <a:srgbClr val="FFFFFF">
                          <a:alpha val="0"/>
                        </a:srgbClr>
                      </a:solidFill>
                    </a:ln>
                    <a:gradFill>
                      <a:gsLst>
                        <a:gs pos="79646">
                          <a:srgbClr val="505050"/>
                        </a:gs>
                        <a:gs pos="56637">
                          <a:srgbClr val="505050"/>
                        </a:gs>
                      </a:gsLst>
                      <a:lin ang="5400000" scaled="0"/>
                    </a:gradFill>
                    <a:ea typeface="MS PGothic" charset="0"/>
                  </a:rPr>
                  <a:t>1</a:t>
                </a:r>
              </a:p>
            </p:txBody>
          </p:sp>
        </p:grpSp>
      </p:grpSp>
      <p:sp>
        <p:nvSpPr>
          <p:cNvPr id="218" name="Lightning Bolt 217"/>
          <p:cNvSpPr/>
          <p:nvPr/>
        </p:nvSpPr>
        <p:spPr bwMode="auto">
          <a:xfrm rot="7027223">
            <a:off x="6416347" y="3921017"/>
            <a:ext cx="647583" cy="613039"/>
          </a:xfrm>
          <a:prstGeom prst="lightningBolt">
            <a:avLst/>
          </a:prstGeom>
          <a:solidFill>
            <a:srgbClr val="FF7C80"/>
          </a:solidFill>
          <a:ln w="1905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571217" fontAlgn="base">
              <a:lnSpc>
                <a:spcPct val="90000"/>
              </a:lnSpc>
              <a:spcBef>
                <a:spcPct val="0"/>
              </a:spcBef>
              <a:spcAft>
                <a:spcPct val="0"/>
              </a:spcAft>
            </a:pP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219" name="Right Arrow 218"/>
          <p:cNvSpPr/>
          <p:nvPr/>
        </p:nvSpPr>
        <p:spPr bwMode="auto">
          <a:xfrm rot="16200000">
            <a:off x="4828244" y="3529961"/>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sp>
        <p:nvSpPr>
          <p:cNvPr id="220" name="Lightning Bolt 219"/>
          <p:cNvSpPr/>
          <p:nvPr/>
        </p:nvSpPr>
        <p:spPr bwMode="auto">
          <a:xfrm rot="7027223">
            <a:off x="6371757" y="2938594"/>
            <a:ext cx="647583" cy="613039"/>
          </a:xfrm>
          <a:prstGeom prst="lightningBolt">
            <a:avLst/>
          </a:prstGeom>
          <a:solidFill>
            <a:srgbClr val="FF7C80"/>
          </a:solidFill>
          <a:ln w="1905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571217" fontAlgn="base">
              <a:lnSpc>
                <a:spcPct val="90000"/>
              </a:lnSpc>
              <a:spcBef>
                <a:spcPct val="0"/>
              </a:spcBef>
              <a:spcAft>
                <a:spcPct val="0"/>
              </a:spcAft>
            </a:pP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Tree>
    <p:extLst>
      <p:ext uri="{BB962C8B-B14F-4D97-AF65-F5344CB8AC3E}">
        <p14:creationId xmlns:p14="http://schemas.microsoft.com/office/powerpoint/2010/main" val="36475094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 than 20% of </a:t>
            </a:r>
            <a:r>
              <a:rPr lang="en-GB" dirty="0" err="1" smtClean="0"/>
              <a:t>i</a:t>
            </a:r>
            <a:r>
              <a:rPr lang="en-GB" cap="none" dirty="0" err="1" smtClean="0"/>
              <a:t>o</a:t>
            </a:r>
            <a:r>
              <a:rPr lang="en-GB" dirty="0" err="1" smtClean="0"/>
              <a:t>t</a:t>
            </a:r>
            <a:r>
              <a:rPr lang="en-GB" dirty="0" smtClean="0"/>
              <a:t> data is structured</a:t>
            </a:r>
            <a:endParaRPr lang="en-GB" dirty="0"/>
          </a:p>
        </p:txBody>
      </p:sp>
      <p:sp>
        <p:nvSpPr>
          <p:cNvPr id="95" name="TextBox 94"/>
          <p:cNvSpPr txBox="1"/>
          <p:nvPr/>
        </p:nvSpPr>
        <p:spPr>
          <a:xfrm>
            <a:off x="8802439" y="4790652"/>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Navigation</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grpSp>
        <p:nvGrpSpPr>
          <p:cNvPr id="96" name="Group 95"/>
          <p:cNvGrpSpPr/>
          <p:nvPr/>
        </p:nvGrpSpPr>
        <p:grpSpPr>
          <a:xfrm>
            <a:off x="7137839" y="1840786"/>
            <a:ext cx="2676747" cy="677282"/>
            <a:chOff x="2269714" y="4361895"/>
            <a:chExt cx="2975728" cy="921151"/>
          </a:xfrm>
        </p:grpSpPr>
        <p:sp>
          <p:nvSpPr>
            <p:cNvPr id="97" name="Rectangle 96"/>
            <p:cNvSpPr/>
            <p:nvPr/>
          </p:nvSpPr>
          <p:spPr bwMode="auto">
            <a:xfrm>
              <a:off x="2269714" y="4675193"/>
              <a:ext cx="2975728" cy="60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smtClean="0">
                  <a:ln>
                    <a:solidFill>
                      <a:srgbClr val="FFFFFF">
                        <a:alpha val="0"/>
                      </a:srgbClr>
                    </a:solidFill>
                  </a:ln>
                  <a:gradFill>
                    <a:gsLst>
                      <a:gs pos="79646">
                        <a:srgbClr val="505050"/>
                      </a:gs>
                      <a:gs pos="56637">
                        <a:srgbClr val="505050"/>
                      </a:gs>
                    </a:gsLst>
                    <a:lin ang="5400000" scaled="0"/>
                  </a:gradFill>
                </a:rPr>
                <a:t>Real-Time</a:t>
              </a:r>
              <a:endParaRPr lang="en-US" kern="0" dirty="0">
                <a:ln>
                  <a:solidFill>
                    <a:srgbClr val="FFFFFF">
                      <a:alpha val="0"/>
                    </a:srgbClr>
                  </a:solidFill>
                </a:ln>
                <a:gradFill>
                  <a:gsLst>
                    <a:gs pos="79646">
                      <a:srgbClr val="505050"/>
                    </a:gs>
                    <a:gs pos="56637">
                      <a:srgbClr val="505050"/>
                    </a:gs>
                  </a:gsLst>
                  <a:lin ang="5400000" scaled="0"/>
                </a:gradFill>
              </a:endParaRPr>
            </a:p>
          </p:txBody>
        </p:sp>
        <p:grpSp>
          <p:nvGrpSpPr>
            <p:cNvPr id="98" name="Group 97"/>
            <p:cNvGrpSpPr/>
            <p:nvPr/>
          </p:nvGrpSpPr>
          <p:grpSpPr>
            <a:xfrm>
              <a:off x="2393081" y="4361895"/>
              <a:ext cx="365760" cy="370523"/>
              <a:chOff x="2393081" y="4361895"/>
              <a:chExt cx="365760" cy="370523"/>
            </a:xfrm>
          </p:grpSpPr>
          <p:sp>
            <p:nvSpPr>
              <p:cNvPr id="99" name="Oval 98"/>
              <p:cNvSpPr/>
              <p:nvPr/>
            </p:nvSpPr>
            <p:spPr>
              <a:xfrm>
                <a:off x="2393081" y="4361895"/>
                <a:ext cx="365760" cy="36576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100" name="TextBox 99"/>
              <p:cNvSpPr txBox="1"/>
              <p:nvPr/>
            </p:nvSpPr>
            <p:spPr>
              <a:xfrm>
                <a:off x="2393081" y="4366658"/>
                <a:ext cx="365760" cy="365760"/>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smtClean="0">
                    <a:ln>
                      <a:solidFill>
                        <a:srgbClr val="FFFFFF">
                          <a:alpha val="0"/>
                        </a:srgbClr>
                      </a:solidFill>
                    </a:ln>
                    <a:gradFill>
                      <a:gsLst>
                        <a:gs pos="79646">
                          <a:srgbClr val="505050"/>
                        </a:gs>
                        <a:gs pos="56637">
                          <a:srgbClr val="505050"/>
                        </a:gs>
                      </a:gsLst>
                      <a:lin ang="5400000" scaled="0"/>
                    </a:gradFill>
                    <a:ea typeface="MS PGothic" charset="0"/>
                  </a:rPr>
                  <a:t>2</a:t>
                </a:r>
                <a:endParaRPr lang="en-US" sz="1765" b="1" kern="0" dirty="0">
                  <a:ln>
                    <a:solidFill>
                      <a:srgbClr val="FFFFFF">
                        <a:alpha val="0"/>
                      </a:srgbClr>
                    </a:solidFill>
                  </a:ln>
                  <a:gradFill>
                    <a:gsLst>
                      <a:gs pos="79646">
                        <a:srgbClr val="505050"/>
                      </a:gs>
                      <a:gs pos="56637">
                        <a:srgbClr val="505050"/>
                      </a:gs>
                    </a:gsLst>
                    <a:lin ang="5400000" scaled="0"/>
                  </a:gradFill>
                  <a:ea typeface="MS PGothic" charset="0"/>
                </a:endParaRPr>
              </a:p>
            </p:txBody>
          </p:sp>
        </p:grpSp>
      </p:grpSp>
      <p:grpSp>
        <p:nvGrpSpPr>
          <p:cNvPr id="101" name="Group 100"/>
          <p:cNvGrpSpPr/>
          <p:nvPr/>
        </p:nvGrpSpPr>
        <p:grpSpPr>
          <a:xfrm>
            <a:off x="201930" y="1898726"/>
            <a:ext cx="8744610" cy="4278825"/>
            <a:chOff x="201930" y="1898726"/>
            <a:chExt cx="8744610" cy="4278825"/>
          </a:xfrm>
        </p:grpSpPr>
        <p:grpSp>
          <p:nvGrpSpPr>
            <p:cNvPr id="102" name="Group 101"/>
            <p:cNvGrpSpPr/>
            <p:nvPr/>
          </p:nvGrpSpPr>
          <p:grpSpPr>
            <a:xfrm>
              <a:off x="201931" y="4799620"/>
              <a:ext cx="2353568" cy="1220180"/>
              <a:chOff x="274638" y="4933776"/>
              <a:chExt cx="3201016" cy="1659529"/>
            </a:xfrm>
          </p:grpSpPr>
          <p:sp>
            <p:nvSpPr>
              <p:cNvPr id="289" name="Rectangle 288">
                <a:hlinkClick r:id="" action="ppaction://noaction"/>
              </p:cNvPr>
              <p:cNvSpPr/>
              <p:nvPr/>
            </p:nvSpPr>
            <p:spPr bwMode="auto">
              <a:xfrm>
                <a:off x="274638" y="4933776"/>
                <a:ext cx="3201016" cy="1659529"/>
              </a:xfrm>
              <a:prstGeom prst="rect">
                <a:avLst/>
              </a:prstGeom>
              <a:solidFill>
                <a:schemeClr val="tx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107571" rIns="0"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New data</a:t>
                </a:r>
              </a:p>
            </p:txBody>
          </p:sp>
          <p:sp>
            <p:nvSpPr>
              <p:cNvPr id="290" name="TextBox 289"/>
              <p:cNvSpPr txBox="1"/>
              <p:nvPr/>
            </p:nvSpPr>
            <p:spPr>
              <a:xfrm>
                <a:off x="479983" y="6087678"/>
                <a:ext cx="548640"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Devices</a:t>
                </a:r>
              </a:p>
            </p:txBody>
          </p:sp>
          <p:sp>
            <p:nvSpPr>
              <p:cNvPr id="291" name="TextBox 290"/>
              <p:cNvSpPr txBox="1"/>
              <p:nvPr/>
            </p:nvSpPr>
            <p:spPr>
              <a:xfrm>
                <a:off x="1226808" y="6087678"/>
                <a:ext cx="548640"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Web</a:t>
                </a:r>
              </a:p>
            </p:txBody>
          </p:sp>
          <p:sp>
            <p:nvSpPr>
              <p:cNvPr id="292" name="TextBox 291"/>
              <p:cNvSpPr txBox="1"/>
              <p:nvPr/>
            </p:nvSpPr>
            <p:spPr>
              <a:xfrm>
                <a:off x="1949570" y="6087678"/>
                <a:ext cx="548640"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Sensors</a:t>
                </a:r>
              </a:p>
            </p:txBody>
          </p:sp>
          <p:sp>
            <p:nvSpPr>
              <p:cNvPr id="293" name="TextBox 292"/>
              <p:cNvSpPr txBox="1"/>
              <p:nvPr/>
            </p:nvSpPr>
            <p:spPr>
              <a:xfrm>
                <a:off x="2684365" y="6087678"/>
                <a:ext cx="548640" cy="182880"/>
              </a:xfrm>
              <a:prstGeom prst="rect">
                <a:avLst/>
              </a:prstGeom>
              <a:noFill/>
            </p:spPr>
            <p:txBody>
              <a:bodyPr wrap="square" lIns="0" tIns="0" rIns="0" bIns="0" rtlCol="0">
                <a:no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Social</a:t>
                </a:r>
              </a:p>
            </p:txBody>
          </p:sp>
          <p:grpSp>
            <p:nvGrpSpPr>
              <p:cNvPr id="294" name="Group 293"/>
              <p:cNvGrpSpPr/>
              <p:nvPr/>
            </p:nvGrpSpPr>
            <p:grpSpPr>
              <a:xfrm>
                <a:off x="436083" y="5604303"/>
                <a:ext cx="645829" cy="382091"/>
                <a:chOff x="2850175" y="4068514"/>
                <a:chExt cx="724051" cy="428369"/>
              </a:xfrm>
              <a:solidFill>
                <a:schemeClr val="bg1"/>
              </a:solidFill>
            </p:grpSpPr>
            <p:sp>
              <p:nvSpPr>
                <p:cNvPr id="302" name="Freeform 43"/>
                <p:cNvSpPr>
                  <a:spLocks noChangeAspect="1" noEditPoints="1"/>
                </p:cNvSpPr>
                <p:nvPr/>
              </p:nvSpPr>
              <p:spPr bwMode="black">
                <a:xfrm>
                  <a:off x="2850175" y="4068514"/>
                  <a:ext cx="220416" cy="424898"/>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grpFill/>
                <a:ln>
                  <a:noFill/>
                </a:ln>
              </p:spPr>
              <p:txBody>
                <a:bodyPr vert="horz" wrap="square" lIns="67232" tIns="33616" rIns="67232" bIns="33616" numCol="1" anchor="t" anchorCtr="0" compatLnSpc="1">
                  <a:prstTxWarp prst="textNoShape">
                    <a:avLst/>
                  </a:prstTxWarp>
                </a:bodyPr>
                <a:lstStyle/>
                <a:p>
                  <a:pPr defTabSz="685129" fontAlgn="base">
                    <a:spcBef>
                      <a:spcPct val="0"/>
                    </a:spcBef>
                    <a:spcAft>
                      <a:spcPct val="0"/>
                    </a:spcAft>
                  </a:pPr>
                  <a:endParaRPr lang="en-US" sz="1765">
                    <a:solidFill>
                      <a:srgbClr val="000000"/>
                    </a:solidFill>
                    <a:ea typeface="MS PGothic" charset="0"/>
                  </a:endParaRPr>
                </a:p>
              </p:txBody>
            </p:sp>
            <p:grpSp>
              <p:nvGrpSpPr>
                <p:cNvPr id="303" name="Group 302"/>
                <p:cNvGrpSpPr/>
                <p:nvPr/>
              </p:nvGrpSpPr>
              <p:grpSpPr>
                <a:xfrm>
                  <a:off x="3113590" y="4171955"/>
                  <a:ext cx="460636" cy="324928"/>
                  <a:chOff x="6432939" y="4098201"/>
                  <a:chExt cx="709174" cy="500243"/>
                </a:xfrm>
                <a:grpFill/>
              </p:grpSpPr>
              <p:sp>
                <p:nvSpPr>
                  <p:cNvPr id="304" name="Rounded Rectangle 6"/>
                  <p:cNvSpPr>
                    <a:spLocks noChangeAspect="1"/>
                  </p:cNvSpPr>
                  <p:nvPr/>
                </p:nvSpPr>
                <p:spPr bwMode="black">
                  <a:xfrm rot="16200000">
                    <a:off x="6537404" y="3993736"/>
                    <a:ext cx="500243" cy="709174"/>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60513" tIns="30257" rIns="60513" bIns="30257" numCol="1" rtlCol="0" anchor="ctr" anchorCtr="0" compatLnSpc="1">
                    <a:prstTxWarp prst="textNoShape">
                      <a:avLst/>
                    </a:prstTxWarp>
                  </a:bodyPr>
                  <a:lstStyle/>
                  <a:p>
                    <a:pPr defTabSz="544610" fontAlgn="base">
                      <a:spcBef>
                        <a:spcPct val="0"/>
                      </a:spcBef>
                      <a:spcAft>
                        <a:spcPct val="0"/>
                      </a:spcAft>
                    </a:pPr>
                    <a:endParaRPr lang="en-US" sz="1765" spc="-90" dirty="0">
                      <a:solidFill>
                        <a:srgbClr val="000000">
                          <a:lumMod val="50000"/>
                        </a:srgbClr>
                      </a:solidFill>
                      <a:latin typeface="Segoe Light" pitchFamily="34" charset="0"/>
                    </a:endParaRPr>
                  </a:p>
                </p:txBody>
              </p:sp>
              <p:sp>
                <p:nvSpPr>
                  <p:cNvPr id="305" name="Freeform 6"/>
                  <p:cNvSpPr>
                    <a:spLocks noEditPoints="1"/>
                  </p:cNvSpPr>
                  <p:nvPr/>
                </p:nvSpPr>
                <p:spPr bwMode="auto">
                  <a:xfrm rot="5400000">
                    <a:off x="6590383" y="4115019"/>
                    <a:ext cx="329607" cy="503240"/>
                  </a:xfrm>
                  <a:custGeom>
                    <a:avLst/>
                    <a:gdLst>
                      <a:gd name="T0" fmla="*/ 448 w 448"/>
                      <a:gd name="T1" fmla="*/ 0 h 684"/>
                      <a:gd name="T2" fmla="*/ 448 w 448"/>
                      <a:gd name="T3" fmla="*/ 207 h 684"/>
                      <a:gd name="T4" fmla="*/ 241 w 448"/>
                      <a:gd name="T5" fmla="*/ 207 h 684"/>
                      <a:gd name="T6" fmla="*/ 241 w 448"/>
                      <a:gd name="T7" fmla="*/ 0 h 684"/>
                      <a:gd name="T8" fmla="*/ 448 w 448"/>
                      <a:gd name="T9" fmla="*/ 0 h 684"/>
                      <a:gd name="T10" fmla="*/ 241 w 448"/>
                      <a:gd name="T11" fmla="*/ 238 h 684"/>
                      <a:gd name="T12" fmla="*/ 241 w 448"/>
                      <a:gd name="T13" fmla="*/ 446 h 684"/>
                      <a:gd name="T14" fmla="*/ 448 w 448"/>
                      <a:gd name="T15" fmla="*/ 446 h 684"/>
                      <a:gd name="T16" fmla="*/ 448 w 448"/>
                      <a:gd name="T17" fmla="*/ 238 h 684"/>
                      <a:gd name="T18" fmla="*/ 241 w 448"/>
                      <a:gd name="T19" fmla="*/ 238 h 684"/>
                      <a:gd name="T20" fmla="*/ 0 w 448"/>
                      <a:gd name="T21" fmla="*/ 0 h 684"/>
                      <a:gd name="T22" fmla="*/ 0 w 448"/>
                      <a:gd name="T23" fmla="*/ 207 h 684"/>
                      <a:gd name="T24" fmla="*/ 210 w 448"/>
                      <a:gd name="T25" fmla="*/ 207 h 684"/>
                      <a:gd name="T26" fmla="*/ 210 w 448"/>
                      <a:gd name="T27" fmla="*/ 0 h 684"/>
                      <a:gd name="T28" fmla="*/ 0 w 448"/>
                      <a:gd name="T29" fmla="*/ 0 h 684"/>
                      <a:gd name="T30" fmla="*/ 0 w 448"/>
                      <a:gd name="T31" fmla="*/ 238 h 684"/>
                      <a:gd name="T32" fmla="*/ 0 w 448"/>
                      <a:gd name="T33" fmla="*/ 446 h 684"/>
                      <a:gd name="T34" fmla="*/ 210 w 448"/>
                      <a:gd name="T35" fmla="*/ 446 h 684"/>
                      <a:gd name="T36" fmla="*/ 210 w 448"/>
                      <a:gd name="T37" fmla="*/ 238 h 684"/>
                      <a:gd name="T38" fmla="*/ 0 w 448"/>
                      <a:gd name="T39" fmla="*/ 238 h 684"/>
                      <a:gd name="T40" fmla="*/ 0 w 448"/>
                      <a:gd name="T41" fmla="*/ 477 h 684"/>
                      <a:gd name="T42" fmla="*/ 0 w 448"/>
                      <a:gd name="T43" fmla="*/ 684 h 684"/>
                      <a:gd name="T44" fmla="*/ 448 w 448"/>
                      <a:gd name="T45" fmla="*/ 684 h 684"/>
                      <a:gd name="T46" fmla="*/ 448 w 448"/>
                      <a:gd name="T47" fmla="*/ 477 h 684"/>
                      <a:gd name="T48" fmla="*/ 0 w 448"/>
                      <a:gd name="T49" fmla="*/ 477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684">
                        <a:moveTo>
                          <a:pt x="448" y="0"/>
                        </a:moveTo>
                        <a:lnTo>
                          <a:pt x="448" y="207"/>
                        </a:lnTo>
                        <a:lnTo>
                          <a:pt x="241" y="207"/>
                        </a:lnTo>
                        <a:lnTo>
                          <a:pt x="241" y="0"/>
                        </a:lnTo>
                        <a:lnTo>
                          <a:pt x="448" y="0"/>
                        </a:lnTo>
                        <a:close/>
                        <a:moveTo>
                          <a:pt x="241" y="238"/>
                        </a:moveTo>
                        <a:lnTo>
                          <a:pt x="241" y="446"/>
                        </a:lnTo>
                        <a:lnTo>
                          <a:pt x="448" y="446"/>
                        </a:lnTo>
                        <a:lnTo>
                          <a:pt x="448" y="238"/>
                        </a:lnTo>
                        <a:lnTo>
                          <a:pt x="241" y="238"/>
                        </a:lnTo>
                        <a:close/>
                        <a:moveTo>
                          <a:pt x="0" y="0"/>
                        </a:moveTo>
                        <a:lnTo>
                          <a:pt x="0" y="207"/>
                        </a:lnTo>
                        <a:lnTo>
                          <a:pt x="210" y="207"/>
                        </a:lnTo>
                        <a:lnTo>
                          <a:pt x="210" y="0"/>
                        </a:lnTo>
                        <a:lnTo>
                          <a:pt x="0" y="0"/>
                        </a:lnTo>
                        <a:close/>
                        <a:moveTo>
                          <a:pt x="0" y="238"/>
                        </a:moveTo>
                        <a:lnTo>
                          <a:pt x="0" y="446"/>
                        </a:lnTo>
                        <a:lnTo>
                          <a:pt x="210" y="446"/>
                        </a:lnTo>
                        <a:lnTo>
                          <a:pt x="210" y="238"/>
                        </a:lnTo>
                        <a:lnTo>
                          <a:pt x="0" y="238"/>
                        </a:lnTo>
                        <a:close/>
                        <a:moveTo>
                          <a:pt x="0" y="477"/>
                        </a:moveTo>
                        <a:lnTo>
                          <a:pt x="0" y="684"/>
                        </a:lnTo>
                        <a:lnTo>
                          <a:pt x="448" y="684"/>
                        </a:lnTo>
                        <a:lnTo>
                          <a:pt x="448" y="477"/>
                        </a:lnTo>
                        <a:lnTo>
                          <a:pt x="0" y="477"/>
                        </a:lnTo>
                        <a:close/>
                      </a:path>
                    </a:pathLst>
                  </a:custGeom>
                  <a:grpFill/>
                  <a:ln>
                    <a:noFill/>
                  </a:ln>
                </p:spPr>
                <p:txBody>
                  <a:bodyPr vert="horz" wrap="square" lIns="67229" tIns="33615" rIns="67229" bIns="33615" numCol="1" anchor="t" anchorCtr="0" compatLnSpc="1">
                    <a:prstTxWarp prst="textNoShape">
                      <a:avLst/>
                    </a:prstTxWarp>
                  </a:bodyPr>
                  <a:lstStyle/>
                  <a:p>
                    <a:pPr defTabSz="672131" fontAlgn="base">
                      <a:spcBef>
                        <a:spcPct val="0"/>
                      </a:spcBef>
                      <a:spcAft>
                        <a:spcPct val="0"/>
                      </a:spcAft>
                    </a:pPr>
                    <a:endParaRPr lang="en-US" sz="1250" dirty="0">
                      <a:solidFill>
                        <a:srgbClr val="000000"/>
                      </a:solidFill>
                      <a:ea typeface="MS PGothic" charset="0"/>
                    </a:endParaRPr>
                  </a:p>
                </p:txBody>
              </p:sp>
            </p:grpSp>
          </p:grpSp>
          <p:sp>
            <p:nvSpPr>
              <p:cNvPr id="295" name="Freeform 30"/>
              <p:cNvSpPr>
                <a:spLocks noChangeAspect="1" noEditPoints="1"/>
              </p:cNvSpPr>
              <p:nvPr/>
            </p:nvSpPr>
            <p:spPr bwMode="auto">
              <a:xfrm>
                <a:off x="1355590" y="5623993"/>
                <a:ext cx="291077" cy="342710"/>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solidFill>
                <a:schemeClr val="bg1"/>
              </a:solidFill>
              <a:ln>
                <a:noFill/>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grpSp>
            <p:nvGrpSpPr>
              <p:cNvPr id="296" name="Group 295"/>
              <p:cNvGrpSpPr/>
              <p:nvPr/>
            </p:nvGrpSpPr>
            <p:grpSpPr>
              <a:xfrm>
                <a:off x="1869003" y="5652436"/>
                <a:ext cx="684051" cy="285824"/>
                <a:chOff x="5416547" y="3144838"/>
                <a:chExt cx="1352553" cy="565150"/>
              </a:xfrm>
              <a:solidFill>
                <a:schemeClr val="bg1"/>
              </a:solidFill>
            </p:grpSpPr>
            <p:sp>
              <p:nvSpPr>
                <p:cNvPr id="298" name="Freeform 21"/>
                <p:cNvSpPr>
                  <a:spLocks/>
                </p:cNvSpPr>
                <p:nvPr/>
              </p:nvSpPr>
              <p:spPr bwMode="auto">
                <a:xfrm>
                  <a:off x="5435600" y="3144838"/>
                  <a:ext cx="1333500" cy="561975"/>
                </a:xfrm>
                <a:custGeom>
                  <a:avLst/>
                  <a:gdLst>
                    <a:gd name="T0" fmla="*/ 316 w 353"/>
                    <a:gd name="T1" fmla="*/ 100 h 147"/>
                    <a:gd name="T2" fmla="*/ 314 w 353"/>
                    <a:gd name="T3" fmla="*/ 97 h 147"/>
                    <a:gd name="T4" fmla="*/ 351 w 353"/>
                    <a:gd name="T5" fmla="*/ 74 h 147"/>
                    <a:gd name="T6" fmla="*/ 47 w 353"/>
                    <a:gd name="T7" fmla="*/ 0 h 147"/>
                    <a:gd name="T8" fmla="*/ 0 w 353"/>
                    <a:gd name="T9" fmla="*/ 16 h 147"/>
                    <a:gd name="T10" fmla="*/ 1 w 353"/>
                    <a:gd name="T11" fmla="*/ 17 h 147"/>
                    <a:gd name="T12" fmla="*/ 304 w 353"/>
                    <a:gd name="T13" fmla="*/ 98 h 147"/>
                    <a:gd name="T14" fmla="*/ 312 w 353"/>
                    <a:gd name="T15" fmla="*/ 108 h 147"/>
                    <a:gd name="T16" fmla="*/ 312 w 353"/>
                    <a:gd name="T17" fmla="*/ 144 h 147"/>
                    <a:gd name="T18" fmla="*/ 312 w 353"/>
                    <a:gd name="T19" fmla="*/ 147 h 147"/>
                    <a:gd name="T20" fmla="*/ 353 w 353"/>
                    <a:gd name="T21" fmla="*/ 77 h 147"/>
                    <a:gd name="T22" fmla="*/ 316 w 353"/>
                    <a:gd name="T23"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47">
                      <a:moveTo>
                        <a:pt x="316" y="100"/>
                      </a:moveTo>
                      <a:cubicBezTo>
                        <a:pt x="314" y="97"/>
                        <a:pt x="314" y="97"/>
                        <a:pt x="314" y="97"/>
                      </a:cubicBezTo>
                      <a:cubicBezTo>
                        <a:pt x="351" y="74"/>
                        <a:pt x="351" y="74"/>
                        <a:pt x="351" y="74"/>
                      </a:cubicBezTo>
                      <a:cubicBezTo>
                        <a:pt x="47" y="0"/>
                        <a:pt x="47" y="0"/>
                        <a:pt x="47" y="0"/>
                      </a:cubicBezTo>
                      <a:cubicBezTo>
                        <a:pt x="0" y="16"/>
                        <a:pt x="0" y="16"/>
                        <a:pt x="0" y="16"/>
                      </a:cubicBezTo>
                      <a:cubicBezTo>
                        <a:pt x="1" y="16"/>
                        <a:pt x="1" y="16"/>
                        <a:pt x="1" y="17"/>
                      </a:cubicBezTo>
                      <a:cubicBezTo>
                        <a:pt x="304" y="98"/>
                        <a:pt x="304" y="98"/>
                        <a:pt x="304" y="98"/>
                      </a:cubicBezTo>
                      <a:cubicBezTo>
                        <a:pt x="309" y="99"/>
                        <a:pt x="312" y="104"/>
                        <a:pt x="312" y="108"/>
                      </a:cubicBezTo>
                      <a:cubicBezTo>
                        <a:pt x="312" y="144"/>
                        <a:pt x="312" y="144"/>
                        <a:pt x="312" y="144"/>
                      </a:cubicBezTo>
                      <a:cubicBezTo>
                        <a:pt x="312" y="145"/>
                        <a:pt x="312" y="146"/>
                        <a:pt x="312" y="147"/>
                      </a:cubicBezTo>
                      <a:cubicBezTo>
                        <a:pt x="347" y="128"/>
                        <a:pt x="352" y="86"/>
                        <a:pt x="353" y="77"/>
                      </a:cubicBezTo>
                      <a:lnTo>
                        <a:pt x="31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299" name="Freeform 22"/>
                <p:cNvSpPr>
                  <a:spLocks noEditPoints="1"/>
                </p:cNvSpPr>
                <p:nvPr/>
              </p:nvSpPr>
              <p:spPr bwMode="auto">
                <a:xfrm>
                  <a:off x="5416547" y="3216276"/>
                  <a:ext cx="1185862" cy="493712"/>
                </a:xfrm>
                <a:custGeom>
                  <a:avLst/>
                  <a:gdLst>
                    <a:gd name="T0" fmla="*/ 308 w 314"/>
                    <a:gd name="T1" fmla="*/ 82 h 129"/>
                    <a:gd name="T2" fmla="*/ 5 w 314"/>
                    <a:gd name="T3" fmla="*/ 0 h 129"/>
                    <a:gd name="T4" fmla="*/ 4 w 314"/>
                    <a:gd name="T5" fmla="*/ 0 h 129"/>
                    <a:gd name="T6" fmla="*/ 0 w 314"/>
                    <a:gd name="T7" fmla="*/ 4 h 129"/>
                    <a:gd name="T8" fmla="*/ 0 w 314"/>
                    <a:gd name="T9" fmla="*/ 40 h 129"/>
                    <a:gd name="T10" fmla="*/ 6 w 314"/>
                    <a:gd name="T11" fmla="*/ 48 h 129"/>
                    <a:gd name="T12" fmla="*/ 309 w 314"/>
                    <a:gd name="T13" fmla="*/ 129 h 129"/>
                    <a:gd name="T14" fmla="*/ 313 w 314"/>
                    <a:gd name="T15" fmla="*/ 128 h 129"/>
                    <a:gd name="T16" fmla="*/ 314 w 314"/>
                    <a:gd name="T17" fmla="*/ 125 h 129"/>
                    <a:gd name="T18" fmla="*/ 314 w 314"/>
                    <a:gd name="T19" fmla="*/ 89 h 129"/>
                    <a:gd name="T20" fmla="*/ 308 w 314"/>
                    <a:gd name="T21" fmla="*/ 82 h 129"/>
                    <a:gd name="T22" fmla="*/ 72 w 314"/>
                    <a:gd name="T23" fmla="*/ 54 h 129"/>
                    <a:gd name="T24" fmla="*/ 60 w 314"/>
                    <a:gd name="T25" fmla="*/ 39 h 129"/>
                    <a:gd name="T26" fmla="*/ 72 w 314"/>
                    <a:gd name="T27" fmla="*/ 30 h 129"/>
                    <a:gd name="T28" fmla="*/ 84 w 314"/>
                    <a:gd name="T29" fmla="*/ 45 h 129"/>
                    <a:gd name="T30" fmla="*/ 72 w 314"/>
                    <a:gd name="T31" fmla="*/ 54 h 129"/>
                    <a:gd name="T32" fmla="*/ 139 w 314"/>
                    <a:gd name="T33" fmla="*/ 72 h 129"/>
                    <a:gd name="T34" fmla="*/ 127 w 314"/>
                    <a:gd name="T35" fmla="*/ 57 h 129"/>
                    <a:gd name="T36" fmla="*/ 139 w 314"/>
                    <a:gd name="T37" fmla="*/ 48 h 129"/>
                    <a:gd name="T38" fmla="*/ 151 w 314"/>
                    <a:gd name="T39" fmla="*/ 63 h 129"/>
                    <a:gd name="T40" fmla="*/ 139 w 314"/>
                    <a:gd name="T41" fmla="*/ 72 h 129"/>
                    <a:gd name="T42" fmla="*/ 175 w 314"/>
                    <a:gd name="T43" fmla="*/ 82 h 129"/>
                    <a:gd name="T44" fmla="*/ 163 w 314"/>
                    <a:gd name="T45" fmla="*/ 66 h 129"/>
                    <a:gd name="T46" fmla="*/ 175 w 314"/>
                    <a:gd name="T47" fmla="*/ 57 h 129"/>
                    <a:gd name="T48" fmla="*/ 188 w 314"/>
                    <a:gd name="T49" fmla="*/ 73 h 129"/>
                    <a:gd name="T50" fmla="*/ 175 w 314"/>
                    <a:gd name="T51" fmla="*/ 8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29">
                      <a:moveTo>
                        <a:pt x="308" y="82"/>
                      </a:moveTo>
                      <a:cubicBezTo>
                        <a:pt x="5" y="0"/>
                        <a:pt x="5" y="0"/>
                        <a:pt x="5" y="0"/>
                      </a:cubicBezTo>
                      <a:cubicBezTo>
                        <a:pt x="5" y="0"/>
                        <a:pt x="4" y="0"/>
                        <a:pt x="4" y="0"/>
                      </a:cubicBezTo>
                      <a:cubicBezTo>
                        <a:pt x="2" y="0"/>
                        <a:pt x="0" y="2"/>
                        <a:pt x="0" y="4"/>
                      </a:cubicBezTo>
                      <a:cubicBezTo>
                        <a:pt x="0" y="40"/>
                        <a:pt x="0" y="40"/>
                        <a:pt x="0" y="40"/>
                      </a:cubicBezTo>
                      <a:cubicBezTo>
                        <a:pt x="0" y="43"/>
                        <a:pt x="3" y="47"/>
                        <a:pt x="6" y="48"/>
                      </a:cubicBezTo>
                      <a:cubicBezTo>
                        <a:pt x="309" y="129"/>
                        <a:pt x="309" y="129"/>
                        <a:pt x="309" y="129"/>
                      </a:cubicBezTo>
                      <a:cubicBezTo>
                        <a:pt x="311" y="129"/>
                        <a:pt x="312" y="129"/>
                        <a:pt x="313" y="128"/>
                      </a:cubicBezTo>
                      <a:cubicBezTo>
                        <a:pt x="314" y="127"/>
                        <a:pt x="314" y="126"/>
                        <a:pt x="314" y="125"/>
                      </a:cubicBezTo>
                      <a:cubicBezTo>
                        <a:pt x="314" y="89"/>
                        <a:pt x="314" y="89"/>
                        <a:pt x="314" y="89"/>
                      </a:cubicBezTo>
                      <a:cubicBezTo>
                        <a:pt x="314" y="86"/>
                        <a:pt x="311" y="82"/>
                        <a:pt x="308" y="82"/>
                      </a:cubicBezTo>
                      <a:close/>
                      <a:moveTo>
                        <a:pt x="72" y="54"/>
                      </a:moveTo>
                      <a:cubicBezTo>
                        <a:pt x="65" y="52"/>
                        <a:pt x="60" y="45"/>
                        <a:pt x="60" y="39"/>
                      </a:cubicBezTo>
                      <a:cubicBezTo>
                        <a:pt x="60" y="32"/>
                        <a:pt x="65" y="28"/>
                        <a:pt x="72" y="30"/>
                      </a:cubicBezTo>
                      <a:cubicBezTo>
                        <a:pt x="79" y="31"/>
                        <a:pt x="84" y="38"/>
                        <a:pt x="84" y="45"/>
                      </a:cubicBezTo>
                      <a:cubicBezTo>
                        <a:pt x="84" y="52"/>
                        <a:pt x="79" y="56"/>
                        <a:pt x="72" y="54"/>
                      </a:cubicBezTo>
                      <a:close/>
                      <a:moveTo>
                        <a:pt x="139" y="72"/>
                      </a:moveTo>
                      <a:cubicBezTo>
                        <a:pt x="132" y="70"/>
                        <a:pt x="127" y="63"/>
                        <a:pt x="127" y="57"/>
                      </a:cubicBezTo>
                      <a:cubicBezTo>
                        <a:pt x="127" y="50"/>
                        <a:pt x="132" y="46"/>
                        <a:pt x="139" y="48"/>
                      </a:cubicBezTo>
                      <a:cubicBezTo>
                        <a:pt x="146" y="49"/>
                        <a:pt x="151" y="56"/>
                        <a:pt x="151" y="63"/>
                      </a:cubicBezTo>
                      <a:cubicBezTo>
                        <a:pt x="151" y="70"/>
                        <a:pt x="146" y="74"/>
                        <a:pt x="139" y="72"/>
                      </a:cubicBezTo>
                      <a:close/>
                      <a:moveTo>
                        <a:pt x="175" y="82"/>
                      </a:moveTo>
                      <a:cubicBezTo>
                        <a:pt x="169" y="80"/>
                        <a:pt x="163" y="73"/>
                        <a:pt x="163" y="66"/>
                      </a:cubicBezTo>
                      <a:cubicBezTo>
                        <a:pt x="163" y="60"/>
                        <a:pt x="169" y="56"/>
                        <a:pt x="175" y="57"/>
                      </a:cubicBezTo>
                      <a:cubicBezTo>
                        <a:pt x="182" y="59"/>
                        <a:pt x="188" y="66"/>
                        <a:pt x="188" y="73"/>
                      </a:cubicBezTo>
                      <a:cubicBezTo>
                        <a:pt x="188" y="80"/>
                        <a:pt x="182" y="84"/>
                        <a:pt x="17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300" name="Freeform 23"/>
                <p:cNvSpPr>
                  <a:spLocks/>
                </p:cNvSpPr>
                <p:nvPr/>
              </p:nvSpPr>
              <p:spPr bwMode="auto">
                <a:xfrm>
                  <a:off x="6046788" y="3576638"/>
                  <a:ext cx="188913" cy="117475"/>
                </a:xfrm>
                <a:custGeom>
                  <a:avLst/>
                  <a:gdLst>
                    <a:gd name="T0" fmla="*/ 0 w 119"/>
                    <a:gd name="T1" fmla="*/ 0 h 74"/>
                    <a:gd name="T2" fmla="*/ 0 w 119"/>
                    <a:gd name="T3" fmla="*/ 12 h 74"/>
                    <a:gd name="T4" fmla="*/ 88 w 119"/>
                    <a:gd name="T5" fmla="*/ 74 h 74"/>
                    <a:gd name="T6" fmla="*/ 119 w 119"/>
                    <a:gd name="T7" fmla="*/ 50 h 74"/>
                    <a:gd name="T8" fmla="*/ 43 w 119"/>
                    <a:gd name="T9" fmla="*/ 12 h 74"/>
                    <a:gd name="T10" fmla="*/ 0 w 119"/>
                    <a:gd name="T11" fmla="*/ 0 h 74"/>
                  </a:gdLst>
                  <a:ahLst/>
                  <a:cxnLst>
                    <a:cxn ang="0">
                      <a:pos x="T0" y="T1"/>
                    </a:cxn>
                    <a:cxn ang="0">
                      <a:pos x="T2" y="T3"/>
                    </a:cxn>
                    <a:cxn ang="0">
                      <a:pos x="T4" y="T5"/>
                    </a:cxn>
                    <a:cxn ang="0">
                      <a:pos x="T6" y="T7"/>
                    </a:cxn>
                    <a:cxn ang="0">
                      <a:pos x="T8" y="T9"/>
                    </a:cxn>
                    <a:cxn ang="0">
                      <a:pos x="T10" y="T11"/>
                    </a:cxn>
                  </a:cxnLst>
                  <a:rect l="0" t="0" r="r" b="b"/>
                  <a:pathLst>
                    <a:path w="119" h="74">
                      <a:moveTo>
                        <a:pt x="0" y="0"/>
                      </a:moveTo>
                      <a:lnTo>
                        <a:pt x="0" y="12"/>
                      </a:lnTo>
                      <a:lnTo>
                        <a:pt x="88" y="74"/>
                      </a:lnTo>
                      <a:lnTo>
                        <a:pt x="119" y="50"/>
                      </a:lnTo>
                      <a:lnTo>
                        <a:pt x="43" y="1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301" name="Freeform 24"/>
                <p:cNvSpPr>
                  <a:spLocks/>
                </p:cNvSpPr>
                <p:nvPr/>
              </p:nvSpPr>
              <p:spPr bwMode="auto">
                <a:xfrm>
                  <a:off x="5808663" y="3549651"/>
                  <a:ext cx="374650" cy="149225"/>
                </a:xfrm>
                <a:custGeom>
                  <a:avLst/>
                  <a:gdLst>
                    <a:gd name="T0" fmla="*/ 148 w 236"/>
                    <a:gd name="T1" fmla="*/ 31 h 94"/>
                    <a:gd name="T2" fmla="*/ 148 w 236"/>
                    <a:gd name="T3" fmla="*/ 17 h 94"/>
                    <a:gd name="T4" fmla="*/ 91 w 236"/>
                    <a:gd name="T5" fmla="*/ 0 h 94"/>
                    <a:gd name="T6" fmla="*/ 91 w 236"/>
                    <a:gd name="T7" fmla="*/ 5 h 94"/>
                    <a:gd name="T8" fmla="*/ 53 w 236"/>
                    <a:gd name="T9" fmla="*/ 7 h 94"/>
                    <a:gd name="T10" fmla="*/ 0 w 236"/>
                    <a:gd name="T11" fmla="*/ 29 h 94"/>
                    <a:gd name="T12" fmla="*/ 91 w 236"/>
                    <a:gd name="T13" fmla="*/ 12 h 94"/>
                    <a:gd name="T14" fmla="*/ 91 w 236"/>
                    <a:gd name="T15" fmla="*/ 14 h 94"/>
                    <a:gd name="T16" fmla="*/ 60 w 236"/>
                    <a:gd name="T17" fmla="*/ 19 h 94"/>
                    <a:gd name="T18" fmla="*/ 0 w 236"/>
                    <a:gd name="T19" fmla="*/ 29 h 94"/>
                    <a:gd name="T20" fmla="*/ 119 w 236"/>
                    <a:gd name="T21" fmla="*/ 63 h 94"/>
                    <a:gd name="T22" fmla="*/ 236 w 236"/>
                    <a:gd name="T23" fmla="*/ 94 h 94"/>
                    <a:gd name="T24" fmla="*/ 176 w 236"/>
                    <a:gd name="T25" fmla="*/ 50 h 94"/>
                    <a:gd name="T26" fmla="*/ 148 w 236"/>
                    <a:gd name="T2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94">
                      <a:moveTo>
                        <a:pt x="148" y="31"/>
                      </a:moveTo>
                      <a:lnTo>
                        <a:pt x="148" y="17"/>
                      </a:lnTo>
                      <a:lnTo>
                        <a:pt x="91" y="0"/>
                      </a:lnTo>
                      <a:lnTo>
                        <a:pt x="91" y="5"/>
                      </a:lnTo>
                      <a:lnTo>
                        <a:pt x="53" y="7"/>
                      </a:lnTo>
                      <a:lnTo>
                        <a:pt x="0" y="29"/>
                      </a:lnTo>
                      <a:lnTo>
                        <a:pt x="91" y="12"/>
                      </a:lnTo>
                      <a:lnTo>
                        <a:pt x="91" y="14"/>
                      </a:lnTo>
                      <a:lnTo>
                        <a:pt x="60" y="19"/>
                      </a:lnTo>
                      <a:lnTo>
                        <a:pt x="0" y="29"/>
                      </a:lnTo>
                      <a:lnTo>
                        <a:pt x="119" y="63"/>
                      </a:lnTo>
                      <a:lnTo>
                        <a:pt x="236" y="94"/>
                      </a:lnTo>
                      <a:lnTo>
                        <a:pt x="176" y="50"/>
                      </a:lnTo>
                      <a:lnTo>
                        <a:pt x="14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grpSp>
          <p:sp>
            <p:nvSpPr>
              <p:cNvPr id="297" name="Freeform 13"/>
              <p:cNvSpPr>
                <a:spLocks noChangeAspect="1" noEditPoints="1"/>
              </p:cNvSpPr>
              <p:nvPr/>
            </p:nvSpPr>
            <p:spPr bwMode="black">
              <a:xfrm>
                <a:off x="2742635" y="5621113"/>
                <a:ext cx="409278" cy="348471"/>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chemeClr val="bg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60513" tIns="30257" rIns="60513" bIns="30257" numCol="1" rtlCol="0" anchor="ctr" anchorCtr="0" compatLnSpc="1">
                <a:prstTxWarp prst="textNoShape">
                  <a:avLst/>
                </a:prstTxWarp>
              </a:bodyPr>
              <a:lstStyle/>
              <a:p>
                <a:pPr defTabSz="544610" fontAlgn="base">
                  <a:spcBef>
                    <a:spcPct val="0"/>
                  </a:spcBef>
                  <a:spcAft>
                    <a:spcPct val="0"/>
                  </a:spcAft>
                </a:pPr>
                <a:endParaRPr lang="en-US" sz="1765" spc="-90">
                  <a:solidFill>
                    <a:srgbClr val="000000">
                      <a:lumMod val="50000"/>
                    </a:srgbClr>
                  </a:solidFill>
                  <a:latin typeface="Segoe Light" pitchFamily="34" charset="0"/>
                </a:endParaRPr>
              </a:p>
            </p:txBody>
          </p:sp>
        </p:grpSp>
        <p:sp>
          <p:nvSpPr>
            <p:cNvPr id="103" name="Rectangle 102"/>
            <p:cNvSpPr/>
            <p:nvPr/>
          </p:nvSpPr>
          <p:spPr bwMode="auto">
            <a:xfrm>
              <a:off x="2707087" y="5176857"/>
              <a:ext cx="2634777" cy="440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a:ln>
                    <a:solidFill>
                      <a:srgbClr val="FFFFFF">
                        <a:alpha val="0"/>
                      </a:srgbClr>
                    </a:solidFill>
                  </a:ln>
                  <a:gradFill>
                    <a:gsLst>
                      <a:gs pos="79646">
                        <a:srgbClr val="505050"/>
                      </a:gs>
                      <a:gs pos="56637">
                        <a:srgbClr val="505050"/>
                      </a:gs>
                    </a:gsLst>
                    <a:lin ang="5400000" scaled="0"/>
                  </a:gradFill>
                </a:rPr>
                <a:t>New data types</a:t>
              </a:r>
            </a:p>
          </p:txBody>
        </p:sp>
        <p:sp>
          <p:nvSpPr>
            <p:cNvPr id="104" name="Rectangle 103"/>
            <p:cNvSpPr/>
            <p:nvPr/>
          </p:nvSpPr>
          <p:spPr bwMode="auto">
            <a:xfrm>
              <a:off x="5638800" y="4948619"/>
              <a:ext cx="773167" cy="833675"/>
            </a:xfrm>
            <a:prstGeom prst="rect">
              <a:avLst/>
            </a:prstGeom>
            <a:solidFill>
              <a:schemeClr val="bg1">
                <a:lumMod val="75000"/>
              </a:schemeClr>
            </a:solidFill>
            <a:ln w="38100" cap="flat" cmpd="sng" algn="ctr">
              <a:noFill/>
              <a:prstDash val="solid"/>
              <a:headEnd type="none" w="med" len="med"/>
              <a:tailEnd type="none" w="med" len="med"/>
            </a:ln>
            <a:effectLst/>
          </p:spPr>
          <p:txBody>
            <a:bodyPr vert="horz" wrap="square" lIns="67232" tIns="33593" rIns="67232" bIns="33593" numCol="1" rtlCol="0" anchor="t" anchorCtr="0" compatLnSpc="1">
              <a:prstTxWarp prst="textNoShape">
                <a:avLst/>
              </a:prstTxWarp>
            </a:bodyPr>
            <a:lstStyle/>
            <a:p>
              <a:pPr defTabSz="671612" fontAlgn="base">
                <a:lnSpc>
                  <a:spcPct val="90000"/>
                </a:lnSpc>
                <a:spcBef>
                  <a:spcPct val="0"/>
                </a:spcBef>
                <a:spcAft>
                  <a:spcPct val="0"/>
                </a:spcAft>
                <a:defRPr/>
              </a:pPr>
              <a:r>
                <a:rPr lang="en-US" sz="2000" kern="0" spc="-59" dirty="0">
                  <a:gradFill>
                    <a:gsLst>
                      <a:gs pos="0">
                        <a:srgbClr val="FFFFFF"/>
                      </a:gs>
                      <a:gs pos="100000">
                        <a:srgbClr val="FFFFFF"/>
                      </a:gs>
                    </a:gsLst>
                    <a:lin ang="5400000" scaled="0"/>
                  </a:gradFill>
                  <a:ea typeface="Segoe UI" pitchFamily="34" charset="0"/>
                  <a:cs typeface="Segoe UI" pitchFamily="34" charset="0"/>
                </a:rPr>
                <a:t>15x</a:t>
              </a:r>
            </a:p>
            <a:p>
              <a:pPr defTabSz="671612" fontAlgn="base">
                <a:lnSpc>
                  <a:spcPct val="90000"/>
                </a:lnSpc>
                <a:spcBef>
                  <a:spcPct val="0"/>
                </a:spcBef>
                <a:spcAft>
                  <a:spcPct val="0"/>
                </a:spcAft>
                <a:defRPr/>
              </a:pPr>
              <a:r>
                <a:rPr lang="en-US" sz="1029" kern="0" dirty="0">
                  <a:gradFill>
                    <a:gsLst>
                      <a:gs pos="0">
                        <a:srgbClr val="FFFFFF"/>
                      </a:gs>
                      <a:gs pos="100000">
                        <a:srgbClr val="FFFFFF"/>
                      </a:gs>
                    </a:gsLst>
                    <a:lin ang="5400000" scaled="0"/>
                  </a:gradFill>
                  <a:ea typeface="Segoe UI" pitchFamily="34" charset="0"/>
                  <a:cs typeface="Segoe UI" pitchFamily="34" charset="0"/>
                </a:rPr>
                <a:t>Machine generated data 2020</a:t>
              </a:r>
            </a:p>
          </p:txBody>
        </p:sp>
        <p:sp>
          <p:nvSpPr>
            <p:cNvPr id="105" name="Rectangle 104"/>
            <p:cNvSpPr/>
            <p:nvPr/>
          </p:nvSpPr>
          <p:spPr bwMode="auto">
            <a:xfrm>
              <a:off x="7377871" y="4948619"/>
              <a:ext cx="816385" cy="833675"/>
            </a:xfrm>
            <a:prstGeom prst="rect">
              <a:avLst/>
            </a:prstGeom>
            <a:solidFill>
              <a:schemeClr val="bg1">
                <a:lumMod val="75000"/>
              </a:schemeClr>
            </a:solidFill>
            <a:ln w="38100" cap="flat" cmpd="sng" algn="ctr">
              <a:noFill/>
              <a:prstDash val="solid"/>
              <a:headEnd type="none" w="med" len="med"/>
              <a:tailEnd type="none" w="med" len="med"/>
            </a:ln>
            <a:effectLst/>
          </p:spPr>
          <p:txBody>
            <a:bodyPr vert="horz" wrap="square" lIns="67232" tIns="33593" rIns="67232" bIns="33593" numCol="1" rtlCol="0" anchor="t" anchorCtr="0" compatLnSpc="1">
              <a:prstTxWarp prst="textNoShape">
                <a:avLst/>
              </a:prstTxWarp>
            </a:bodyPr>
            <a:lstStyle/>
            <a:p>
              <a:pPr defTabSz="671612" fontAlgn="base">
                <a:lnSpc>
                  <a:spcPct val="90000"/>
                </a:lnSpc>
                <a:spcBef>
                  <a:spcPct val="0"/>
                </a:spcBef>
                <a:spcAft>
                  <a:spcPct val="0"/>
                </a:spcAft>
                <a:defRPr/>
              </a:pPr>
              <a:r>
                <a:rPr lang="en-US" sz="2000" kern="0" spc="-59" dirty="0">
                  <a:gradFill>
                    <a:gsLst>
                      <a:gs pos="0">
                        <a:srgbClr val="FFFFFF"/>
                      </a:gs>
                      <a:gs pos="100000">
                        <a:srgbClr val="FFFFFF"/>
                      </a:gs>
                    </a:gsLst>
                    <a:lin ang="5400000" scaled="0"/>
                  </a:gradFill>
                  <a:ea typeface="Segoe UI" pitchFamily="34" charset="0"/>
                  <a:cs typeface="Segoe UI" pitchFamily="34" charset="0"/>
                </a:rPr>
                <a:t>1.3M</a:t>
              </a:r>
              <a:r>
                <a:rPr lang="en-US" sz="2059" kern="0" spc="-59" dirty="0">
                  <a:gradFill>
                    <a:gsLst>
                      <a:gs pos="0">
                        <a:srgbClr val="FFFFFF"/>
                      </a:gs>
                      <a:gs pos="100000">
                        <a:srgbClr val="FFFFFF"/>
                      </a:gs>
                    </a:gsLst>
                    <a:lin ang="5400000" scaled="0"/>
                  </a:gradFill>
                  <a:ea typeface="Segoe UI" pitchFamily="34" charset="0"/>
                  <a:cs typeface="Segoe UI" pitchFamily="34" charset="0"/>
                </a:rPr>
                <a:t> </a:t>
              </a:r>
              <a:r>
                <a:rPr lang="en-US" sz="1029" kern="0" dirty="0">
                  <a:gradFill>
                    <a:gsLst>
                      <a:gs pos="0">
                        <a:srgbClr val="FFFFFF"/>
                      </a:gs>
                      <a:gs pos="100000">
                        <a:srgbClr val="FFFFFF"/>
                      </a:gs>
                    </a:gsLst>
                    <a:lin ang="5400000" scaled="0"/>
                  </a:gradFill>
                  <a:ea typeface="Segoe UI" pitchFamily="34" charset="0"/>
                  <a:cs typeface="Segoe UI" pitchFamily="34" charset="0"/>
                </a:rPr>
                <a:t>Hours on Skype per hour</a:t>
              </a:r>
            </a:p>
          </p:txBody>
        </p:sp>
        <p:sp>
          <p:nvSpPr>
            <p:cNvPr id="106" name="Rectangle 105"/>
            <p:cNvSpPr/>
            <p:nvPr/>
          </p:nvSpPr>
          <p:spPr bwMode="auto">
            <a:xfrm>
              <a:off x="6429762" y="4948619"/>
              <a:ext cx="930314" cy="833675"/>
            </a:xfrm>
            <a:prstGeom prst="rect">
              <a:avLst/>
            </a:prstGeom>
            <a:solidFill>
              <a:schemeClr val="bg1">
                <a:lumMod val="75000"/>
              </a:schemeClr>
            </a:solidFill>
            <a:ln w="38100" cap="flat" cmpd="sng" algn="ctr">
              <a:noFill/>
              <a:prstDash val="solid"/>
              <a:headEnd type="none" w="med" len="med"/>
              <a:tailEnd type="none" w="med" len="med"/>
            </a:ln>
            <a:effectLst/>
          </p:spPr>
          <p:txBody>
            <a:bodyPr vert="horz" wrap="square" lIns="67232" tIns="33593" rIns="67232" bIns="33593" numCol="1" rtlCol="0" anchor="t" anchorCtr="0" compatLnSpc="1">
              <a:prstTxWarp prst="textNoShape">
                <a:avLst/>
              </a:prstTxWarp>
            </a:bodyPr>
            <a:lstStyle/>
            <a:p>
              <a:pPr defTabSz="671612" fontAlgn="base">
                <a:lnSpc>
                  <a:spcPct val="90000"/>
                </a:lnSpc>
                <a:spcBef>
                  <a:spcPct val="0"/>
                </a:spcBef>
                <a:spcAft>
                  <a:spcPct val="0"/>
                </a:spcAft>
                <a:defRPr/>
              </a:pPr>
              <a:r>
                <a:rPr lang="en-US" sz="2000" kern="0" spc="-59" dirty="0">
                  <a:gradFill>
                    <a:gsLst>
                      <a:gs pos="0">
                        <a:srgbClr val="FFFFFF"/>
                      </a:gs>
                      <a:gs pos="100000">
                        <a:srgbClr val="FFFFFF"/>
                      </a:gs>
                    </a:gsLst>
                    <a:lin ang="5400000" scaled="0"/>
                  </a:gradFill>
                  <a:ea typeface="Segoe UI" pitchFamily="34" charset="0"/>
                  <a:cs typeface="Segoe UI" pitchFamily="34" charset="0"/>
                </a:rPr>
                <a:t>2.4M</a:t>
              </a:r>
              <a:endParaRPr lang="en-US" sz="2000" kern="0" dirty="0">
                <a:gradFill>
                  <a:gsLst>
                    <a:gs pos="0">
                      <a:srgbClr val="FFFFFF"/>
                    </a:gs>
                    <a:gs pos="100000">
                      <a:srgbClr val="FFFFFF"/>
                    </a:gs>
                  </a:gsLst>
                  <a:lin ang="5400000" scaled="0"/>
                </a:gradFill>
                <a:ea typeface="Segoe UI" pitchFamily="34" charset="0"/>
                <a:cs typeface="Segoe UI" pitchFamily="34" charset="0"/>
              </a:endParaRPr>
            </a:p>
            <a:p>
              <a:pPr defTabSz="671612" fontAlgn="base">
                <a:lnSpc>
                  <a:spcPct val="90000"/>
                </a:lnSpc>
                <a:spcBef>
                  <a:spcPct val="0"/>
                </a:spcBef>
                <a:spcAft>
                  <a:spcPct val="0"/>
                </a:spcAft>
                <a:defRPr/>
              </a:pPr>
              <a:r>
                <a:rPr lang="en-US" sz="1029" kern="0" dirty="0">
                  <a:gradFill>
                    <a:gsLst>
                      <a:gs pos="0">
                        <a:srgbClr val="FFFFFF"/>
                      </a:gs>
                      <a:gs pos="100000">
                        <a:srgbClr val="FFFFFF"/>
                      </a:gs>
                    </a:gsLst>
                    <a:lin ang="5400000" scaled="0"/>
                  </a:gradFill>
                  <a:ea typeface="Segoe UI" pitchFamily="34" charset="0"/>
                  <a:cs typeface="Segoe UI" pitchFamily="34" charset="0"/>
                </a:rPr>
                <a:t>Facebook content per minute</a:t>
              </a:r>
            </a:p>
          </p:txBody>
        </p:sp>
        <p:pic>
          <p:nvPicPr>
            <p:cNvPr id="107" name="Picture 106"/>
            <p:cNvPicPr>
              <a:picLocks noChangeAspect="1"/>
            </p:cNvPicPr>
            <p:nvPr/>
          </p:nvPicPr>
          <p:blipFill>
            <a:blip r:embed="rId3"/>
            <a:stretch>
              <a:fillRect/>
            </a:stretch>
          </p:blipFill>
          <p:spPr>
            <a:xfrm>
              <a:off x="4212383" y="4639678"/>
              <a:ext cx="1537873" cy="1537873"/>
            </a:xfrm>
            <a:prstGeom prst="rect">
              <a:avLst/>
            </a:prstGeom>
          </p:spPr>
        </p:pic>
        <p:sp>
          <p:nvSpPr>
            <p:cNvPr id="108" name="TextBox 107"/>
            <p:cNvSpPr txBox="1"/>
            <p:nvPr/>
          </p:nvSpPr>
          <p:spPr>
            <a:xfrm>
              <a:off x="7011125" y="3937898"/>
              <a:ext cx="648285"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Dashboards</a:t>
              </a:r>
            </a:p>
          </p:txBody>
        </p:sp>
        <p:sp>
          <p:nvSpPr>
            <p:cNvPr id="109" name="TextBox 108"/>
            <p:cNvSpPr txBox="1"/>
            <p:nvPr/>
          </p:nvSpPr>
          <p:spPr>
            <a:xfrm>
              <a:off x="7915995" y="3937898"/>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Reporting</a:t>
              </a:r>
            </a:p>
          </p:txBody>
        </p:sp>
        <p:pic>
          <p:nvPicPr>
            <p:cNvPr id="110" name="Picture 2" descr="\\MAGNUM\Projects\Microsoft\Cloud Power FY12\Design\ICONS_PNG\Pie.png"/>
            <p:cNvPicPr>
              <a:picLocks noChangeAspect="1" noChangeArrowheads="1"/>
            </p:cNvPicPr>
            <p:nvPr/>
          </p:nvPicPr>
          <p:blipFill rotWithShape="1">
            <a:blip r:embed="rId4" cstate="print">
              <a:lum bright="100000"/>
            </a:blip>
            <a:srcRect l="7278" t="7278" r="7278" b="7278"/>
            <a:stretch/>
          </p:blipFill>
          <p:spPr bwMode="auto">
            <a:xfrm>
              <a:off x="7056739" y="3346767"/>
              <a:ext cx="558269" cy="519493"/>
            </a:xfrm>
            <a:prstGeom prst="rect">
              <a:avLst/>
            </a:prstGeom>
            <a:noFill/>
            <a:ln w="15875">
              <a:noFill/>
            </a:ln>
          </p:spPr>
        </p:pic>
        <p:sp>
          <p:nvSpPr>
            <p:cNvPr id="111" name="Freeform 6"/>
            <p:cNvSpPr>
              <a:spLocks noChangeAspect="1" noEditPoints="1"/>
            </p:cNvSpPr>
            <p:nvPr/>
          </p:nvSpPr>
          <p:spPr bwMode="black">
            <a:xfrm>
              <a:off x="7982097" y="3358978"/>
              <a:ext cx="415895" cy="495068"/>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chemeClr val="bg1"/>
            </a:solidFill>
            <a:ln w="7" cap="flat">
              <a:noFill/>
              <a:prstDash val="solid"/>
              <a:miter lim="800000"/>
              <a:headEnd/>
              <a:tailEnd/>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112" name="Rectangle 111">
              <a:hlinkClick r:id="" action="ppaction://noaction"/>
            </p:cNvPr>
            <p:cNvSpPr/>
            <p:nvPr/>
          </p:nvSpPr>
          <p:spPr bwMode="auto">
            <a:xfrm>
              <a:off x="2750512" y="2477390"/>
              <a:ext cx="6196028" cy="2323210"/>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34464" tIns="100848" rIns="134464" bIns="33616"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endParaRPr lang="en-US" sz="1029" kern="0" dirty="0">
                <a:ln>
                  <a:solidFill>
                    <a:srgbClr val="FFFFFF">
                      <a:alpha val="0"/>
                    </a:srgbClr>
                  </a:solidFill>
                </a:ln>
                <a:gradFill>
                  <a:gsLst>
                    <a:gs pos="85841">
                      <a:srgbClr val="000000"/>
                    </a:gs>
                    <a:gs pos="0">
                      <a:srgbClr val="000000"/>
                    </a:gs>
                  </a:gsLst>
                  <a:lin ang="5400000" scaled="0"/>
                </a:gradFill>
                <a:latin typeface="Segoe UI Light"/>
                <a:ea typeface="MS PGothic" charset="0"/>
              </a:endParaRPr>
            </a:p>
          </p:txBody>
        </p:sp>
        <p:sp>
          <p:nvSpPr>
            <p:cNvPr id="113" name="Rectangle 112">
              <a:hlinkClick r:id="" action="ppaction://noaction"/>
            </p:cNvPr>
            <p:cNvSpPr/>
            <p:nvPr/>
          </p:nvSpPr>
          <p:spPr bwMode="auto">
            <a:xfrm>
              <a:off x="6754539" y="2730899"/>
              <a:ext cx="2037970" cy="994338"/>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BI &amp; analytics</a:t>
              </a:r>
            </a:p>
          </p:txBody>
        </p:sp>
        <p:sp>
          <p:nvSpPr>
            <p:cNvPr id="114" name="Rectangle 113">
              <a:hlinkClick r:id="" action="ppaction://noaction"/>
            </p:cNvPr>
            <p:cNvSpPr/>
            <p:nvPr/>
          </p:nvSpPr>
          <p:spPr bwMode="auto">
            <a:xfrm>
              <a:off x="4393119" y="2730898"/>
              <a:ext cx="2037970" cy="1908061"/>
            </a:xfrm>
            <a:prstGeom prst="rect">
              <a:avLst/>
            </a:prstGeom>
            <a:solidFill>
              <a:schemeClr val="accent3"/>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Data </a:t>
              </a: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warehouse</a:t>
              </a: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Spatial Database</a:t>
              </a: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15" name="Rectangle 114">
              <a:hlinkClick r:id="" action="ppaction://noaction"/>
            </p:cNvPr>
            <p:cNvSpPr/>
            <p:nvPr/>
          </p:nvSpPr>
          <p:spPr bwMode="auto">
            <a:xfrm>
              <a:off x="2885058" y="2730898"/>
              <a:ext cx="1184612" cy="1908061"/>
            </a:xfrm>
            <a:prstGeom prst="rect">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Mapping and ETL</a:t>
              </a: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16" name="TextBox 115"/>
            <p:cNvSpPr txBox="1"/>
            <p:nvPr/>
          </p:nvSpPr>
          <p:spPr>
            <a:xfrm>
              <a:off x="7011125" y="3597150"/>
              <a:ext cx="648285"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Dashboards</a:t>
              </a:r>
            </a:p>
          </p:txBody>
        </p:sp>
        <p:sp>
          <p:nvSpPr>
            <p:cNvPr id="117" name="TextBox 116"/>
            <p:cNvSpPr txBox="1"/>
            <p:nvPr/>
          </p:nvSpPr>
          <p:spPr>
            <a:xfrm>
              <a:off x="7915995" y="3597150"/>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Reporting</a:t>
              </a:r>
            </a:p>
          </p:txBody>
        </p:sp>
        <p:pic>
          <p:nvPicPr>
            <p:cNvPr id="118" name="Picture 2" descr="\\MAGNUM\Projects\Microsoft\Cloud Power FY12\Design\ICONS_PNG\Pie.png"/>
            <p:cNvPicPr>
              <a:picLocks noChangeAspect="1" noChangeArrowheads="1"/>
            </p:cNvPicPr>
            <p:nvPr/>
          </p:nvPicPr>
          <p:blipFill rotWithShape="1">
            <a:blip r:embed="rId4" cstate="print">
              <a:lum bright="100000"/>
            </a:blip>
            <a:srcRect l="7278" t="7278" r="7278" b="7278"/>
            <a:stretch/>
          </p:blipFill>
          <p:spPr bwMode="auto">
            <a:xfrm>
              <a:off x="7068075" y="2980128"/>
              <a:ext cx="558269" cy="667121"/>
            </a:xfrm>
            <a:prstGeom prst="rect">
              <a:avLst/>
            </a:prstGeom>
            <a:noFill/>
            <a:ln w="15875">
              <a:noFill/>
            </a:ln>
          </p:spPr>
        </p:pic>
        <p:sp>
          <p:nvSpPr>
            <p:cNvPr id="119" name="Freeform 6"/>
            <p:cNvSpPr>
              <a:spLocks noChangeAspect="1" noEditPoints="1"/>
            </p:cNvSpPr>
            <p:nvPr/>
          </p:nvSpPr>
          <p:spPr bwMode="black">
            <a:xfrm>
              <a:off x="7982097" y="2877543"/>
              <a:ext cx="415895" cy="635755"/>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chemeClr val="bg1"/>
            </a:solidFill>
            <a:ln w="7" cap="flat">
              <a:noFill/>
              <a:prstDash val="solid"/>
              <a:miter lim="800000"/>
              <a:headEnd/>
              <a:tailEnd/>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120" name="Right Arrow 119"/>
            <p:cNvSpPr/>
            <p:nvPr/>
          </p:nvSpPr>
          <p:spPr bwMode="auto">
            <a:xfrm>
              <a:off x="2555498" y="3707918"/>
              <a:ext cx="319220"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grpSp>
          <p:nvGrpSpPr>
            <p:cNvPr id="121" name="Group 120"/>
            <p:cNvGrpSpPr/>
            <p:nvPr/>
          </p:nvGrpSpPr>
          <p:grpSpPr>
            <a:xfrm>
              <a:off x="3200400" y="3567490"/>
              <a:ext cx="672808" cy="901162"/>
              <a:chOff x="1654066" y="3061822"/>
              <a:chExt cx="316629" cy="432723"/>
            </a:xfrm>
          </p:grpSpPr>
          <p:sp>
            <p:nvSpPr>
              <p:cNvPr id="287" name="Freeform 286"/>
              <p:cNvSpPr/>
              <p:nvPr/>
            </p:nvSpPr>
            <p:spPr>
              <a:xfrm>
                <a:off x="1654066" y="3061822"/>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r>
                  <a:rPr lang="en-US" sz="1200" dirty="0">
                    <a:gradFill>
                      <a:gsLst>
                        <a:gs pos="0">
                          <a:srgbClr val="000000"/>
                        </a:gs>
                        <a:gs pos="100000">
                          <a:srgbClr val="000000"/>
                        </a:gs>
                      </a:gsLst>
                      <a:lin ang="5400000" scaled="1"/>
                    </a:gradFill>
                  </a:rPr>
                  <a:t>Staging</a:t>
                </a:r>
              </a:p>
            </p:txBody>
          </p:sp>
          <p:sp>
            <p:nvSpPr>
              <p:cNvPr id="288" name="Oval 287"/>
              <p:cNvSpPr/>
              <p:nvPr/>
            </p:nvSpPr>
            <p:spPr>
              <a:xfrm>
                <a:off x="1683843" y="3075398"/>
                <a:ext cx="257076" cy="860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22" name="Right Arrow 121"/>
            <p:cNvSpPr/>
            <p:nvPr/>
          </p:nvSpPr>
          <p:spPr bwMode="auto">
            <a:xfrm>
              <a:off x="4070038"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pic>
          <p:nvPicPr>
            <p:cNvPr id="123" name="Picture 12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90151" y="3203319"/>
              <a:ext cx="306575" cy="364171"/>
            </a:xfrm>
            <a:prstGeom prst="rect">
              <a:avLst/>
            </a:prstGeom>
            <a:solidFill>
              <a:srgbClr val="68217A"/>
            </a:solidFill>
          </p:spPr>
        </p:pic>
        <p:sp>
          <p:nvSpPr>
            <p:cNvPr id="124" name="Right Arrow 123"/>
            <p:cNvSpPr/>
            <p:nvPr/>
          </p:nvSpPr>
          <p:spPr bwMode="auto">
            <a:xfrm>
              <a:off x="6431457"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sp>
          <p:nvSpPr>
            <p:cNvPr id="125" name="Curved Down Arrow 124"/>
            <p:cNvSpPr/>
            <p:nvPr/>
          </p:nvSpPr>
          <p:spPr bwMode="auto">
            <a:xfrm>
              <a:off x="3278913" y="3268381"/>
              <a:ext cx="547030" cy="299109"/>
            </a:xfrm>
            <a:prstGeom prst="curvedDown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cxnSp>
          <p:nvCxnSpPr>
            <p:cNvPr id="126" name="Straight Arrow Connector 125"/>
            <p:cNvCxnSpPr/>
            <p:nvPr/>
          </p:nvCxnSpPr>
          <p:spPr>
            <a:xfrm>
              <a:off x="5579645" y="3378073"/>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7" name="Group 126"/>
            <p:cNvGrpSpPr/>
            <p:nvPr/>
          </p:nvGrpSpPr>
          <p:grpSpPr>
            <a:xfrm>
              <a:off x="4531503" y="3040678"/>
              <a:ext cx="886417" cy="684559"/>
              <a:chOff x="1729819" y="2834923"/>
              <a:chExt cx="316629" cy="432723"/>
            </a:xfrm>
          </p:grpSpPr>
          <p:sp>
            <p:nvSpPr>
              <p:cNvPr id="285" name="Freeform 284"/>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86" name="Oval 285"/>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28" name="Rectangle 127">
              <a:hlinkClick r:id="" action="ppaction://noaction"/>
            </p:cNvPr>
            <p:cNvSpPr/>
            <p:nvPr/>
          </p:nvSpPr>
          <p:spPr bwMode="auto">
            <a:xfrm>
              <a:off x="201930" y="2731971"/>
              <a:ext cx="2355210" cy="1908061"/>
            </a:xfrm>
            <a:prstGeom prst="rect">
              <a:avLst/>
            </a:prstGeom>
            <a:solidFill>
              <a:schemeClr val="tx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107571" rIns="0"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collection and </a:t>
              </a: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Source </a:t>
              </a:r>
              <a:r>
                <a:rPr lang="en-US" sz="1471" kern="0" dirty="0">
                  <a:ln>
                    <a:solidFill>
                      <a:srgbClr val="FFFFFF">
                        <a:alpha val="0"/>
                      </a:srgbClr>
                    </a:solidFill>
                  </a:ln>
                  <a:gradFill>
                    <a:gsLst>
                      <a:gs pos="56637">
                        <a:srgbClr val="FFFFFF"/>
                      </a:gs>
                      <a:gs pos="11000">
                        <a:srgbClr val="FFFFFF"/>
                      </a:gs>
                    </a:gsLst>
                    <a:lin ang="5400000" scaled="0"/>
                  </a:gradFill>
                  <a:ea typeface="MS PGothic" charset="0"/>
                </a:rPr>
                <a:t>Systems</a:t>
              </a:r>
            </a:p>
          </p:txBody>
        </p:sp>
        <p:grpSp>
          <p:nvGrpSpPr>
            <p:cNvPr id="129" name="Group 128"/>
            <p:cNvGrpSpPr/>
            <p:nvPr/>
          </p:nvGrpSpPr>
          <p:grpSpPr>
            <a:xfrm>
              <a:off x="281971" y="3630734"/>
              <a:ext cx="2198432" cy="85289"/>
              <a:chOff x="1331889" y="2226633"/>
              <a:chExt cx="2990020" cy="90329"/>
            </a:xfrm>
          </p:grpSpPr>
          <p:sp>
            <p:nvSpPr>
              <p:cNvPr id="277" name="Oval 276"/>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78" name="Oval 277"/>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79" name="Oval 278"/>
              <p:cNvSpPr/>
              <p:nvPr/>
            </p:nvSpPr>
            <p:spPr>
              <a:xfrm>
                <a:off x="291085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80" name="Oval 279"/>
              <p:cNvSpPr/>
              <p:nvPr/>
            </p:nvSpPr>
            <p:spPr>
              <a:xfrm>
                <a:off x="369522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81" name="Oval 280"/>
              <p:cNvSpPr/>
              <p:nvPr/>
            </p:nvSpPr>
            <p:spPr>
              <a:xfrm>
                <a:off x="1701500"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82" name="Oval 281"/>
              <p:cNvSpPr/>
              <p:nvPr/>
            </p:nvSpPr>
            <p:spPr>
              <a:xfrm>
                <a:off x="2476943"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83" name="Oval 282"/>
              <p:cNvSpPr/>
              <p:nvPr/>
            </p:nvSpPr>
            <p:spPr>
              <a:xfrm>
                <a:off x="328046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84" name="Oval 283"/>
              <p:cNvSpPr/>
              <p:nvPr/>
            </p:nvSpPr>
            <p:spPr>
              <a:xfrm>
                <a:off x="406483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130" name="Group 129"/>
            <p:cNvGrpSpPr/>
            <p:nvPr/>
          </p:nvGrpSpPr>
          <p:grpSpPr>
            <a:xfrm>
              <a:off x="244369" y="3385404"/>
              <a:ext cx="2257296" cy="703556"/>
              <a:chOff x="1277547" y="2217128"/>
              <a:chExt cx="2690020" cy="776548"/>
            </a:xfrm>
          </p:grpSpPr>
          <p:sp>
            <p:nvSpPr>
              <p:cNvPr id="265" name="TextBox 264"/>
              <p:cNvSpPr txBox="1"/>
              <p:nvPr/>
            </p:nvSpPr>
            <p:spPr>
              <a:xfrm>
                <a:off x="1277547"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OLTP</a:t>
                </a:r>
              </a:p>
            </p:txBody>
          </p:sp>
          <p:sp>
            <p:nvSpPr>
              <p:cNvPr id="266" name="Freeform 265"/>
              <p:cNvSpPr/>
              <p:nvPr/>
            </p:nvSpPr>
            <p:spPr>
              <a:xfrm>
                <a:off x="130211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67" name="Oval 266"/>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68" name="TextBox 267"/>
              <p:cNvSpPr txBox="1"/>
              <p:nvPr/>
            </p:nvSpPr>
            <p:spPr>
              <a:xfrm>
                <a:off x="2057539"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ERP</a:t>
                </a:r>
              </a:p>
            </p:txBody>
          </p:sp>
          <p:sp>
            <p:nvSpPr>
              <p:cNvPr id="269" name="Freeform 268"/>
              <p:cNvSpPr/>
              <p:nvPr/>
            </p:nvSpPr>
            <p:spPr>
              <a:xfrm>
                <a:off x="2077556"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70" name="Oval 269"/>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71" name="TextBox 270"/>
              <p:cNvSpPr txBox="1"/>
              <p:nvPr/>
            </p:nvSpPr>
            <p:spPr>
              <a:xfrm>
                <a:off x="2817437" y="2796741"/>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CRM</a:t>
                </a:r>
              </a:p>
            </p:txBody>
          </p:sp>
          <p:sp>
            <p:nvSpPr>
              <p:cNvPr id="272" name="Freeform 271"/>
              <p:cNvSpPr/>
              <p:nvPr/>
            </p:nvSpPr>
            <p:spPr>
              <a:xfrm>
                <a:off x="284200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73" name="Oval 272"/>
              <p:cNvSpPr/>
              <p:nvPr/>
            </p:nvSpPr>
            <p:spPr>
              <a:xfrm>
                <a:off x="287177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74" name="TextBox 273"/>
              <p:cNvSpPr txBox="1"/>
              <p:nvPr/>
            </p:nvSpPr>
            <p:spPr>
              <a:xfrm>
                <a:off x="3601807" y="2796741"/>
                <a:ext cx="365760" cy="196935"/>
              </a:xfrm>
              <a:prstGeom prst="rect">
                <a:avLst/>
              </a:prstGeom>
              <a:noFill/>
            </p:spPr>
            <p:txBody>
              <a:bodyPr wrap="square" lIns="0" tIns="0" rIns="0" bIns="0" rtlCol="0">
                <a:no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LOB</a:t>
                </a:r>
              </a:p>
            </p:txBody>
          </p:sp>
          <p:sp>
            <p:nvSpPr>
              <p:cNvPr id="275" name="Freeform 274"/>
              <p:cNvSpPr/>
              <p:nvPr/>
            </p:nvSpPr>
            <p:spPr>
              <a:xfrm>
                <a:off x="3626373" y="2217128"/>
                <a:ext cx="316630"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76" name="Oval 275"/>
              <p:cNvSpPr/>
              <p:nvPr/>
            </p:nvSpPr>
            <p:spPr>
              <a:xfrm>
                <a:off x="365614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131" name="Group 130"/>
            <p:cNvGrpSpPr/>
            <p:nvPr/>
          </p:nvGrpSpPr>
          <p:grpSpPr>
            <a:xfrm>
              <a:off x="4572000" y="4037312"/>
              <a:ext cx="805021" cy="573678"/>
              <a:chOff x="1729819" y="2834923"/>
              <a:chExt cx="316629" cy="432723"/>
            </a:xfrm>
          </p:grpSpPr>
          <p:sp>
            <p:nvSpPr>
              <p:cNvPr id="263" name="Freeform 262"/>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64" name="Oval 263"/>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32" name="Rectangle 131">
              <a:hlinkClick r:id="" action="ppaction://noaction"/>
            </p:cNvPr>
            <p:cNvSpPr/>
            <p:nvPr/>
          </p:nvSpPr>
          <p:spPr bwMode="auto">
            <a:xfrm>
              <a:off x="6761643" y="3767091"/>
              <a:ext cx="2037970" cy="945631"/>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Access  </a:t>
              </a: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33" name="Freeform 83"/>
            <p:cNvSpPr>
              <a:spLocks noEditPoints="1"/>
            </p:cNvSpPr>
            <p:nvPr/>
          </p:nvSpPr>
          <p:spPr bwMode="auto">
            <a:xfrm>
              <a:off x="6869309" y="4065945"/>
              <a:ext cx="331312" cy="389496"/>
            </a:xfrm>
            <a:custGeom>
              <a:avLst/>
              <a:gdLst>
                <a:gd name="T0" fmla="*/ 181 w 502"/>
                <a:gd name="T1" fmla="*/ 346 h 514"/>
                <a:gd name="T2" fmla="*/ 209 w 502"/>
                <a:gd name="T3" fmla="*/ 378 h 514"/>
                <a:gd name="T4" fmla="*/ 245 w 502"/>
                <a:gd name="T5" fmla="*/ 416 h 514"/>
                <a:gd name="T6" fmla="*/ 209 w 502"/>
                <a:gd name="T7" fmla="*/ 346 h 514"/>
                <a:gd name="T8" fmla="*/ 170 w 502"/>
                <a:gd name="T9" fmla="*/ 346 h 514"/>
                <a:gd name="T10" fmla="*/ 161 w 502"/>
                <a:gd name="T11" fmla="*/ 346 h 514"/>
                <a:gd name="T12" fmla="*/ 90 w 502"/>
                <a:gd name="T13" fmla="*/ 363 h 514"/>
                <a:gd name="T14" fmla="*/ 75 w 502"/>
                <a:gd name="T15" fmla="*/ 404 h 514"/>
                <a:gd name="T16" fmla="*/ 170 w 502"/>
                <a:gd name="T17" fmla="*/ 365 h 514"/>
                <a:gd name="T18" fmla="*/ 329 w 502"/>
                <a:gd name="T19" fmla="*/ 346 h 514"/>
                <a:gd name="T20" fmla="*/ 358 w 502"/>
                <a:gd name="T21" fmla="*/ 380 h 514"/>
                <a:gd name="T22" fmla="*/ 420 w 502"/>
                <a:gd name="T23" fmla="*/ 385 h 514"/>
                <a:gd name="T24" fmla="*/ 398 w 502"/>
                <a:gd name="T25" fmla="*/ 346 h 514"/>
                <a:gd name="T26" fmla="*/ 250 w 502"/>
                <a:gd name="T27" fmla="*/ 180 h 514"/>
                <a:gd name="T28" fmla="*/ 295 w 502"/>
                <a:gd name="T29" fmla="*/ 136 h 514"/>
                <a:gd name="T30" fmla="*/ 206 w 502"/>
                <a:gd name="T31" fmla="*/ 136 h 514"/>
                <a:gd name="T32" fmla="*/ 170 w 502"/>
                <a:gd name="T33" fmla="*/ 375 h 514"/>
                <a:gd name="T34" fmla="*/ 108 w 502"/>
                <a:gd name="T35" fmla="*/ 394 h 514"/>
                <a:gd name="T36" fmla="*/ 56 w 502"/>
                <a:gd name="T37" fmla="*/ 435 h 514"/>
                <a:gd name="T38" fmla="*/ 27 w 502"/>
                <a:gd name="T39" fmla="*/ 496 h 514"/>
                <a:gd name="T40" fmla="*/ 170 w 502"/>
                <a:gd name="T41" fmla="*/ 380 h 514"/>
                <a:gd name="T42" fmla="*/ 183 w 502"/>
                <a:gd name="T43" fmla="*/ 373 h 514"/>
                <a:gd name="T44" fmla="*/ 180 w 502"/>
                <a:gd name="T45" fmla="*/ 376 h 514"/>
                <a:gd name="T46" fmla="*/ 473 w 502"/>
                <a:gd name="T47" fmla="*/ 496 h 514"/>
                <a:gd name="T48" fmla="*/ 412 w 502"/>
                <a:gd name="T49" fmla="*/ 471 h 514"/>
                <a:gd name="T50" fmla="*/ 237 w 502"/>
                <a:gd name="T51" fmla="*/ 421 h 514"/>
                <a:gd name="T52" fmla="*/ 183 w 502"/>
                <a:gd name="T53" fmla="*/ 373 h 514"/>
                <a:gd name="T54" fmla="*/ 364 w 502"/>
                <a:gd name="T55" fmla="*/ 467 h 514"/>
                <a:gd name="T56" fmla="*/ 436 w 502"/>
                <a:gd name="T57" fmla="*/ 452 h 514"/>
                <a:gd name="T58" fmla="*/ 429 w 502"/>
                <a:gd name="T59" fmla="*/ 403 h 514"/>
                <a:gd name="T60" fmla="*/ 372 w 502"/>
                <a:gd name="T61" fmla="*/ 392 h 514"/>
                <a:gd name="T62" fmla="*/ 300 w 502"/>
                <a:gd name="T63" fmla="*/ 346 h 514"/>
                <a:gd name="T64" fmla="*/ 283 w 502"/>
                <a:gd name="T65" fmla="*/ 354 h 514"/>
                <a:gd name="T66" fmla="*/ 259 w 502"/>
                <a:gd name="T67" fmla="*/ 431 h 514"/>
                <a:gd name="T68" fmla="*/ 296 w 502"/>
                <a:gd name="T69" fmla="*/ 328 h 514"/>
                <a:gd name="T70" fmla="*/ 376 w 502"/>
                <a:gd name="T71" fmla="*/ 328 h 514"/>
                <a:gd name="T72" fmla="*/ 430 w 502"/>
                <a:gd name="T73" fmla="*/ 363 h 514"/>
                <a:gd name="T74" fmla="*/ 502 w 502"/>
                <a:gd name="T75" fmla="*/ 514 h 514"/>
                <a:gd name="T76" fmla="*/ 2 w 502"/>
                <a:gd name="T77" fmla="*/ 507 h 514"/>
                <a:gd name="T78" fmla="*/ 96 w 502"/>
                <a:gd name="T79" fmla="*/ 328 h 514"/>
                <a:gd name="T80" fmla="*/ 205 w 502"/>
                <a:gd name="T81" fmla="*/ 328 h 514"/>
                <a:gd name="T82" fmla="*/ 139 w 502"/>
                <a:gd name="T83" fmla="*/ 191 h 514"/>
                <a:gd name="T84" fmla="*/ 290 w 502"/>
                <a:gd name="T85" fmla="*/ 16 h 514"/>
                <a:gd name="T86" fmla="*/ 362 w 502"/>
                <a:gd name="T87" fmla="*/ 192 h 514"/>
                <a:gd name="T88" fmla="*/ 296 w 502"/>
                <a:gd name="T89" fmla="*/ 32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2" h="514">
                  <a:moveTo>
                    <a:pt x="181" y="346"/>
                  </a:moveTo>
                  <a:lnTo>
                    <a:pt x="181" y="346"/>
                  </a:lnTo>
                  <a:cubicBezTo>
                    <a:pt x="178" y="364"/>
                    <a:pt x="178" y="363"/>
                    <a:pt x="192" y="369"/>
                  </a:cubicBezTo>
                  <a:cubicBezTo>
                    <a:pt x="198" y="371"/>
                    <a:pt x="204" y="374"/>
                    <a:pt x="209" y="378"/>
                  </a:cubicBezTo>
                  <a:cubicBezTo>
                    <a:pt x="219" y="388"/>
                    <a:pt x="228" y="399"/>
                    <a:pt x="238" y="409"/>
                  </a:cubicBezTo>
                  <a:cubicBezTo>
                    <a:pt x="241" y="411"/>
                    <a:pt x="243" y="414"/>
                    <a:pt x="245" y="416"/>
                  </a:cubicBezTo>
                  <a:cubicBezTo>
                    <a:pt x="236" y="394"/>
                    <a:pt x="226" y="373"/>
                    <a:pt x="216" y="352"/>
                  </a:cubicBezTo>
                  <a:cubicBezTo>
                    <a:pt x="215" y="349"/>
                    <a:pt x="212" y="347"/>
                    <a:pt x="209" y="346"/>
                  </a:cubicBezTo>
                  <a:cubicBezTo>
                    <a:pt x="200" y="346"/>
                    <a:pt x="190" y="346"/>
                    <a:pt x="181" y="346"/>
                  </a:cubicBezTo>
                  <a:close/>
                  <a:moveTo>
                    <a:pt x="170" y="346"/>
                  </a:moveTo>
                  <a:lnTo>
                    <a:pt x="170" y="346"/>
                  </a:lnTo>
                  <a:lnTo>
                    <a:pt x="161" y="346"/>
                  </a:lnTo>
                  <a:cubicBezTo>
                    <a:pt x="146" y="346"/>
                    <a:pt x="131" y="347"/>
                    <a:pt x="117" y="346"/>
                  </a:cubicBezTo>
                  <a:cubicBezTo>
                    <a:pt x="103" y="344"/>
                    <a:pt x="95" y="349"/>
                    <a:pt x="90" y="363"/>
                  </a:cubicBezTo>
                  <a:cubicBezTo>
                    <a:pt x="86" y="376"/>
                    <a:pt x="79" y="389"/>
                    <a:pt x="72" y="402"/>
                  </a:cubicBezTo>
                  <a:cubicBezTo>
                    <a:pt x="73" y="402"/>
                    <a:pt x="74" y="403"/>
                    <a:pt x="75" y="404"/>
                  </a:cubicBezTo>
                  <a:cubicBezTo>
                    <a:pt x="80" y="401"/>
                    <a:pt x="87" y="399"/>
                    <a:pt x="92" y="395"/>
                  </a:cubicBezTo>
                  <a:cubicBezTo>
                    <a:pt x="115" y="376"/>
                    <a:pt x="140" y="364"/>
                    <a:pt x="170" y="365"/>
                  </a:cubicBezTo>
                  <a:lnTo>
                    <a:pt x="170" y="346"/>
                  </a:lnTo>
                  <a:close/>
                  <a:moveTo>
                    <a:pt x="329" y="346"/>
                  </a:moveTo>
                  <a:lnTo>
                    <a:pt x="329" y="346"/>
                  </a:lnTo>
                  <a:cubicBezTo>
                    <a:pt x="330" y="365"/>
                    <a:pt x="342" y="376"/>
                    <a:pt x="358" y="380"/>
                  </a:cubicBezTo>
                  <a:cubicBezTo>
                    <a:pt x="378" y="384"/>
                    <a:pt x="399" y="386"/>
                    <a:pt x="419" y="388"/>
                  </a:cubicBezTo>
                  <a:cubicBezTo>
                    <a:pt x="420" y="387"/>
                    <a:pt x="420" y="386"/>
                    <a:pt x="420" y="385"/>
                  </a:cubicBezTo>
                  <a:cubicBezTo>
                    <a:pt x="415" y="373"/>
                    <a:pt x="409" y="361"/>
                    <a:pt x="403" y="349"/>
                  </a:cubicBezTo>
                  <a:cubicBezTo>
                    <a:pt x="403" y="348"/>
                    <a:pt x="400" y="346"/>
                    <a:pt x="398" y="346"/>
                  </a:cubicBezTo>
                  <a:cubicBezTo>
                    <a:pt x="375" y="346"/>
                    <a:pt x="352" y="346"/>
                    <a:pt x="329" y="346"/>
                  </a:cubicBezTo>
                  <a:close/>
                  <a:moveTo>
                    <a:pt x="250" y="180"/>
                  </a:moveTo>
                  <a:lnTo>
                    <a:pt x="250" y="180"/>
                  </a:lnTo>
                  <a:cubicBezTo>
                    <a:pt x="275" y="180"/>
                    <a:pt x="295" y="161"/>
                    <a:pt x="295" y="136"/>
                  </a:cubicBezTo>
                  <a:cubicBezTo>
                    <a:pt x="295" y="111"/>
                    <a:pt x="275" y="90"/>
                    <a:pt x="250" y="90"/>
                  </a:cubicBezTo>
                  <a:cubicBezTo>
                    <a:pt x="226" y="90"/>
                    <a:pt x="205" y="111"/>
                    <a:pt x="206" y="136"/>
                  </a:cubicBezTo>
                  <a:cubicBezTo>
                    <a:pt x="206" y="160"/>
                    <a:pt x="226" y="180"/>
                    <a:pt x="250" y="180"/>
                  </a:cubicBezTo>
                  <a:close/>
                  <a:moveTo>
                    <a:pt x="170" y="375"/>
                  </a:moveTo>
                  <a:lnTo>
                    <a:pt x="170" y="375"/>
                  </a:lnTo>
                  <a:cubicBezTo>
                    <a:pt x="146" y="374"/>
                    <a:pt x="126" y="380"/>
                    <a:pt x="108" y="394"/>
                  </a:cubicBezTo>
                  <a:cubicBezTo>
                    <a:pt x="101" y="400"/>
                    <a:pt x="93" y="407"/>
                    <a:pt x="84" y="409"/>
                  </a:cubicBezTo>
                  <a:cubicBezTo>
                    <a:pt x="67" y="411"/>
                    <a:pt x="61" y="422"/>
                    <a:pt x="56" y="435"/>
                  </a:cubicBezTo>
                  <a:cubicBezTo>
                    <a:pt x="54" y="441"/>
                    <a:pt x="51" y="447"/>
                    <a:pt x="48" y="453"/>
                  </a:cubicBezTo>
                  <a:cubicBezTo>
                    <a:pt x="41" y="467"/>
                    <a:pt x="35" y="481"/>
                    <a:pt x="27" y="496"/>
                  </a:cubicBezTo>
                  <a:lnTo>
                    <a:pt x="170" y="496"/>
                  </a:lnTo>
                  <a:cubicBezTo>
                    <a:pt x="170" y="457"/>
                    <a:pt x="170" y="419"/>
                    <a:pt x="170" y="380"/>
                  </a:cubicBezTo>
                  <a:cubicBezTo>
                    <a:pt x="170" y="379"/>
                    <a:pt x="170" y="377"/>
                    <a:pt x="170" y="375"/>
                  </a:cubicBezTo>
                  <a:close/>
                  <a:moveTo>
                    <a:pt x="183" y="373"/>
                  </a:moveTo>
                  <a:lnTo>
                    <a:pt x="183" y="373"/>
                  </a:lnTo>
                  <a:cubicBezTo>
                    <a:pt x="182" y="374"/>
                    <a:pt x="181" y="375"/>
                    <a:pt x="180" y="376"/>
                  </a:cubicBezTo>
                  <a:lnTo>
                    <a:pt x="180" y="496"/>
                  </a:lnTo>
                  <a:lnTo>
                    <a:pt x="473" y="496"/>
                  </a:lnTo>
                  <a:cubicBezTo>
                    <a:pt x="466" y="481"/>
                    <a:pt x="459" y="466"/>
                    <a:pt x="451" y="450"/>
                  </a:cubicBezTo>
                  <a:cubicBezTo>
                    <a:pt x="440" y="463"/>
                    <a:pt x="427" y="469"/>
                    <a:pt x="412" y="471"/>
                  </a:cubicBezTo>
                  <a:cubicBezTo>
                    <a:pt x="391" y="473"/>
                    <a:pt x="370" y="475"/>
                    <a:pt x="349" y="475"/>
                  </a:cubicBezTo>
                  <a:cubicBezTo>
                    <a:pt x="304" y="474"/>
                    <a:pt x="266" y="457"/>
                    <a:pt x="237" y="421"/>
                  </a:cubicBezTo>
                  <a:cubicBezTo>
                    <a:pt x="228" y="411"/>
                    <a:pt x="220" y="400"/>
                    <a:pt x="210" y="391"/>
                  </a:cubicBezTo>
                  <a:cubicBezTo>
                    <a:pt x="202" y="384"/>
                    <a:pt x="192" y="379"/>
                    <a:pt x="183" y="373"/>
                  </a:cubicBezTo>
                  <a:close/>
                  <a:moveTo>
                    <a:pt x="364" y="467"/>
                  </a:moveTo>
                  <a:lnTo>
                    <a:pt x="364" y="467"/>
                  </a:lnTo>
                  <a:cubicBezTo>
                    <a:pt x="376" y="466"/>
                    <a:pt x="388" y="467"/>
                    <a:pt x="399" y="464"/>
                  </a:cubicBezTo>
                  <a:cubicBezTo>
                    <a:pt x="412" y="462"/>
                    <a:pt x="424" y="458"/>
                    <a:pt x="436" y="452"/>
                  </a:cubicBezTo>
                  <a:cubicBezTo>
                    <a:pt x="444" y="448"/>
                    <a:pt x="449" y="442"/>
                    <a:pt x="442" y="430"/>
                  </a:cubicBezTo>
                  <a:cubicBezTo>
                    <a:pt x="437" y="421"/>
                    <a:pt x="433" y="412"/>
                    <a:pt x="429" y="403"/>
                  </a:cubicBezTo>
                  <a:cubicBezTo>
                    <a:pt x="427" y="396"/>
                    <a:pt x="423" y="395"/>
                    <a:pt x="416" y="395"/>
                  </a:cubicBezTo>
                  <a:cubicBezTo>
                    <a:pt x="401" y="395"/>
                    <a:pt x="386" y="394"/>
                    <a:pt x="372" y="392"/>
                  </a:cubicBezTo>
                  <a:cubicBezTo>
                    <a:pt x="351" y="390"/>
                    <a:pt x="332" y="383"/>
                    <a:pt x="323" y="361"/>
                  </a:cubicBezTo>
                  <a:cubicBezTo>
                    <a:pt x="317" y="346"/>
                    <a:pt x="317" y="346"/>
                    <a:pt x="300" y="346"/>
                  </a:cubicBezTo>
                  <a:cubicBezTo>
                    <a:pt x="299" y="346"/>
                    <a:pt x="298" y="346"/>
                    <a:pt x="297" y="346"/>
                  </a:cubicBezTo>
                  <a:cubicBezTo>
                    <a:pt x="290" y="345"/>
                    <a:pt x="286" y="348"/>
                    <a:pt x="283" y="354"/>
                  </a:cubicBezTo>
                  <a:cubicBezTo>
                    <a:pt x="274" y="374"/>
                    <a:pt x="265" y="394"/>
                    <a:pt x="255" y="413"/>
                  </a:cubicBezTo>
                  <a:cubicBezTo>
                    <a:pt x="250" y="421"/>
                    <a:pt x="252" y="426"/>
                    <a:pt x="259" y="431"/>
                  </a:cubicBezTo>
                  <a:cubicBezTo>
                    <a:pt x="288" y="459"/>
                    <a:pt x="325" y="467"/>
                    <a:pt x="364" y="467"/>
                  </a:cubicBezTo>
                  <a:close/>
                  <a:moveTo>
                    <a:pt x="296" y="328"/>
                  </a:moveTo>
                  <a:lnTo>
                    <a:pt x="296" y="328"/>
                  </a:lnTo>
                  <a:cubicBezTo>
                    <a:pt x="324" y="328"/>
                    <a:pt x="350" y="328"/>
                    <a:pt x="376" y="328"/>
                  </a:cubicBezTo>
                  <a:cubicBezTo>
                    <a:pt x="388" y="328"/>
                    <a:pt x="404" y="325"/>
                    <a:pt x="413" y="331"/>
                  </a:cubicBezTo>
                  <a:cubicBezTo>
                    <a:pt x="422" y="336"/>
                    <a:pt x="424" y="352"/>
                    <a:pt x="430" y="363"/>
                  </a:cubicBezTo>
                  <a:cubicBezTo>
                    <a:pt x="452" y="410"/>
                    <a:pt x="474" y="457"/>
                    <a:pt x="497" y="504"/>
                  </a:cubicBezTo>
                  <a:cubicBezTo>
                    <a:pt x="498" y="507"/>
                    <a:pt x="500" y="510"/>
                    <a:pt x="502" y="514"/>
                  </a:cubicBezTo>
                  <a:lnTo>
                    <a:pt x="0" y="514"/>
                  </a:lnTo>
                  <a:cubicBezTo>
                    <a:pt x="1" y="512"/>
                    <a:pt x="1" y="510"/>
                    <a:pt x="2" y="507"/>
                  </a:cubicBezTo>
                  <a:cubicBezTo>
                    <a:pt x="29" y="450"/>
                    <a:pt x="57" y="393"/>
                    <a:pt x="84" y="336"/>
                  </a:cubicBezTo>
                  <a:cubicBezTo>
                    <a:pt x="86" y="330"/>
                    <a:pt x="90" y="328"/>
                    <a:pt x="96" y="328"/>
                  </a:cubicBezTo>
                  <a:cubicBezTo>
                    <a:pt x="128" y="329"/>
                    <a:pt x="161" y="328"/>
                    <a:pt x="194" y="328"/>
                  </a:cubicBezTo>
                  <a:lnTo>
                    <a:pt x="205" y="328"/>
                  </a:lnTo>
                  <a:cubicBezTo>
                    <a:pt x="196" y="310"/>
                    <a:pt x="188" y="293"/>
                    <a:pt x="180" y="276"/>
                  </a:cubicBezTo>
                  <a:cubicBezTo>
                    <a:pt x="166" y="248"/>
                    <a:pt x="153" y="219"/>
                    <a:pt x="139" y="191"/>
                  </a:cubicBezTo>
                  <a:cubicBezTo>
                    <a:pt x="116" y="145"/>
                    <a:pt x="122" y="92"/>
                    <a:pt x="155" y="54"/>
                  </a:cubicBezTo>
                  <a:cubicBezTo>
                    <a:pt x="189" y="14"/>
                    <a:pt x="241" y="0"/>
                    <a:pt x="290" y="16"/>
                  </a:cubicBezTo>
                  <a:cubicBezTo>
                    <a:pt x="338" y="32"/>
                    <a:pt x="372" y="76"/>
                    <a:pt x="375" y="127"/>
                  </a:cubicBezTo>
                  <a:cubicBezTo>
                    <a:pt x="377" y="150"/>
                    <a:pt x="372" y="171"/>
                    <a:pt x="362" y="192"/>
                  </a:cubicBezTo>
                  <a:cubicBezTo>
                    <a:pt x="340" y="235"/>
                    <a:pt x="320" y="279"/>
                    <a:pt x="299" y="322"/>
                  </a:cubicBezTo>
                  <a:cubicBezTo>
                    <a:pt x="298" y="324"/>
                    <a:pt x="297" y="325"/>
                    <a:pt x="296" y="328"/>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134" name="TextBox 133"/>
            <p:cNvSpPr txBox="1"/>
            <p:nvPr/>
          </p:nvSpPr>
          <p:spPr>
            <a:xfrm>
              <a:off x="7352358" y="4810085"/>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POI</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35" name="Freeform 44"/>
            <p:cNvSpPr>
              <a:spLocks noEditPoints="1"/>
            </p:cNvSpPr>
            <p:nvPr/>
          </p:nvSpPr>
          <p:spPr bwMode="auto">
            <a:xfrm>
              <a:off x="7293521" y="4075137"/>
              <a:ext cx="299711" cy="365912"/>
            </a:xfrm>
            <a:custGeom>
              <a:avLst/>
              <a:gdLst>
                <a:gd name="T0" fmla="*/ 113 w 496"/>
                <a:gd name="T1" fmla="*/ 520 h 538"/>
                <a:gd name="T2" fmla="*/ 336 w 496"/>
                <a:gd name="T3" fmla="*/ 525 h 538"/>
                <a:gd name="T4" fmla="*/ 108 w 496"/>
                <a:gd name="T5" fmla="*/ 513 h 538"/>
                <a:gd name="T6" fmla="*/ 295 w 496"/>
                <a:gd name="T7" fmla="*/ 68 h 538"/>
                <a:gd name="T8" fmla="*/ 402 w 496"/>
                <a:gd name="T9" fmla="*/ 83 h 538"/>
                <a:gd name="T10" fmla="*/ 442 w 496"/>
                <a:gd name="T11" fmla="*/ 291 h 538"/>
                <a:gd name="T12" fmla="*/ 455 w 496"/>
                <a:gd name="T13" fmla="*/ 233 h 538"/>
                <a:gd name="T14" fmla="*/ 357 w 496"/>
                <a:gd name="T15" fmla="*/ 115 h 538"/>
                <a:gd name="T16" fmla="*/ 403 w 496"/>
                <a:gd name="T17" fmla="*/ 374 h 538"/>
                <a:gd name="T18" fmla="*/ 46 w 496"/>
                <a:gd name="T19" fmla="*/ 232 h 538"/>
                <a:gd name="T20" fmla="*/ 98 w 496"/>
                <a:gd name="T21" fmla="*/ 374 h 538"/>
                <a:gd name="T22" fmla="*/ 82 w 496"/>
                <a:gd name="T23" fmla="*/ 129 h 538"/>
                <a:gd name="T24" fmla="*/ 121 w 496"/>
                <a:gd name="T25" fmla="*/ 360 h 538"/>
                <a:gd name="T26" fmla="*/ 130 w 496"/>
                <a:gd name="T27" fmla="*/ 270 h 538"/>
                <a:gd name="T28" fmla="*/ 349 w 496"/>
                <a:gd name="T29" fmla="*/ 393 h 538"/>
                <a:gd name="T30" fmla="*/ 155 w 496"/>
                <a:gd name="T31" fmla="*/ 314 h 538"/>
                <a:gd name="T32" fmla="*/ 309 w 496"/>
                <a:gd name="T33" fmla="*/ 409 h 538"/>
                <a:gd name="T34" fmla="*/ 127 w 496"/>
                <a:gd name="T35" fmla="*/ 71 h 538"/>
                <a:gd name="T36" fmla="*/ 329 w 496"/>
                <a:gd name="T37" fmla="*/ 111 h 538"/>
                <a:gd name="T38" fmla="*/ 173 w 496"/>
                <a:gd name="T39" fmla="*/ 52 h 538"/>
                <a:gd name="T40" fmla="*/ 158 w 496"/>
                <a:gd name="T41" fmla="*/ 280 h 538"/>
                <a:gd name="T42" fmla="*/ 120 w 496"/>
                <a:gd name="T43" fmla="*/ 85 h 538"/>
                <a:gd name="T44" fmla="*/ 102 w 496"/>
                <a:gd name="T45" fmla="*/ 174 h 538"/>
                <a:gd name="T46" fmla="*/ 406 w 496"/>
                <a:gd name="T47" fmla="*/ 349 h 538"/>
                <a:gd name="T48" fmla="*/ 421 w 496"/>
                <a:gd name="T49" fmla="*/ 250 h 538"/>
                <a:gd name="T50" fmla="*/ 265 w 496"/>
                <a:gd name="T51" fmla="*/ 181 h 538"/>
                <a:gd name="T52" fmla="*/ 168 w 496"/>
                <a:gd name="T53" fmla="*/ 292 h 538"/>
                <a:gd name="T54" fmla="*/ 322 w 496"/>
                <a:gd name="T55" fmla="*/ 377 h 538"/>
                <a:gd name="T56" fmla="*/ 362 w 496"/>
                <a:gd name="T57" fmla="*/ 311 h 538"/>
                <a:gd name="T58" fmla="*/ 168 w 496"/>
                <a:gd name="T59" fmla="*/ 292 h 538"/>
                <a:gd name="T60" fmla="*/ 422 w 496"/>
                <a:gd name="T61" fmla="*/ 370 h 538"/>
                <a:gd name="T62" fmla="*/ 433 w 496"/>
                <a:gd name="T63" fmla="*/ 381 h 538"/>
                <a:gd name="T64" fmla="*/ 445 w 496"/>
                <a:gd name="T65" fmla="*/ 421 h 538"/>
                <a:gd name="T66" fmla="*/ 267 w 496"/>
                <a:gd name="T67" fmla="*/ 456 h 538"/>
                <a:gd name="T68" fmla="*/ 396 w 496"/>
                <a:gd name="T69" fmla="*/ 502 h 538"/>
                <a:gd name="T70" fmla="*/ 407 w 496"/>
                <a:gd name="T71" fmla="*/ 529 h 538"/>
                <a:gd name="T72" fmla="*/ 219 w 496"/>
                <a:gd name="T73" fmla="*/ 537 h 538"/>
                <a:gd name="T74" fmla="*/ 96 w 496"/>
                <a:gd name="T75" fmla="*/ 520 h 538"/>
                <a:gd name="T76" fmla="*/ 225 w 496"/>
                <a:gd name="T77" fmla="*/ 488 h 538"/>
                <a:gd name="T78" fmla="*/ 83 w 496"/>
                <a:gd name="T79" fmla="*/ 55 h 538"/>
                <a:gd name="T80" fmla="*/ 55 w 496"/>
                <a:gd name="T81" fmla="*/ 16 h 538"/>
                <a:gd name="T82" fmla="*/ 95 w 496"/>
                <a:gd name="T83" fmla="*/ 44 h 538"/>
                <a:gd name="T84" fmla="*/ 106 w 496"/>
                <a:gd name="T85" fmla="*/ 55 h 538"/>
                <a:gd name="T86" fmla="*/ 413 w 496"/>
                <a:gd name="T87" fmla="*/ 7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6" h="538">
                  <a:moveTo>
                    <a:pt x="108" y="513"/>
                  </a:moveTo>
                  <a:lnTo>
                    <a:pt x="108" y="513"/>
                  </a:lnTo>
                  <a:cubicBezTo>
                    <a:pt x="107" y="519"/>
                    <a:pt x="107" y="519"/>
                    <a:pt x="113" y="520"/>
                  </a:cubicBezTo>
                  <a:cubicBezTo>
                    <a:pt x="117" y="521"/>
                    <a:pt x="120" y="521"/>
                    <a:pt x="124" y="522"/>
                  </a:cubicBezTo>
                  <a:cubicBezTo>
                    <a:pt x="163" y="523"/>
                    <a:pt x="203" y="525"/>
                    <a:pt x="242" y="526"/>
                  </a:cubicBezTo>
                  <a:cubicBezTo>
                    <a:pt x="273" y="527"/>
                    <a:pt x="305" y="526"/>
                    <a:pt x="336" y="525"/>
                  </a:cubicBezTo>
                  <a:cubicBezTo>
                    <a:pt x="356" y="524"/>
                    <a:pt x="375" y="522"/>
                    <a:pt x="395" y="520"/>
                  </a:cubicBezTo>
                  <a:cubicBezTo>
                    <a:pt x="403" y="519"/>
                    <a:pt x="403" y="519"/>
                    <a:pt x="401" y="513"/>
                  </a:cubicBezTo>
                  <a:cubicBezTo>
                    <a:pt x="304" y="520"/>
                    <a:pt x="206" y="520"/>
                    <a:pt x="108" y="513"/>
                  </a:cubicBezTo>
                  <a:close/>
                  <a:moveTo>
                    <a:pt x="186" y="35"/>
                  </a:moveTo>
                  <a:lnTo>
                    <a:pt x="186" y="35"/>
                  </a:lnTo>
                  <a:cubicBezTo>
                    <a:pt x="226" y="36"/>
                    <a:pt x="262" y="48"/>
                    <a:pt x="295" y="68"/>
                  </a:cubicBezTo>
                  <a:cubicBezTo>
                    <a:pt x="311" y="78"/>
                    <a:pt x="326" y="90"/>
                    <a:pt x="341" y="101"/>
                  </a:cubicBezTo>
                  <a:cubicBezTo>
                    <a:pt x="343" y="102"/>
                    <a:pt x="346" y="103"/>
                    <a:pt x="347" y="103"/>
                  </a:cubicBezTo>
                  <a:cubicBezTo>
                    <a:pt x="364" y="94"/>
                    <a:pt x="382" y="87"/>
                    <a:pt x="402" y="83"/>
                  </a:cubicBezTo>
                  <a:cubicBezTo>
                    <a:pt x="372" y="52"/>
                    <a:pt x="337" y="33"/>
                    <a:pt x="296" y="25"/>
                  </a:cubicBezTo>
                  <a:cubicBezTo>
                    <a:pt x="258" y="18"/>
                    <a:pt x="222" y="21"/>
                    <a:pt x="186" y="35"/>
                  </a:cubicBezTo>
                  <a:close/>
                  <a:moveTo>
                    <a:pt x="442" y="291"/>
                  </a:moveTo>
                  <a:lnTo>
                    <a:pt x="442" y="291"/>
                  </a:lnTo>
                  <a:cubicBezTo>
                    <a:pt x="443" y="289"/>
                    <a:pt x="443" y="289"/>
                    <a:pt x="443" y="288"/>
                  </a:cubicBezTo>
                  <a:cubicBezTo>
                    <a:pt x="450" y="270"/>
                    <a:pt x="454" y="252"/>
                    <a:pt x="455" y="233"/>
                  </a:cubicBezTo>
                  <a:cubicBezTo>
                    <a:pt x="459" y="184"/>
                    <a:pt x="446" y="140"/>
                    <a:pt x="416" y="100"/>
                  </a:cubicBezTo>
                  <a:cubicBezTo>
                    <a:pt x="415" y="99"/>
                    <a:pt x="412" y="97"/>
                    <a:pt x="410" y="97"/>
                  </a:cubicBezTo>
                  <a:cubicBezTo>
                    <a:pt x="391" y="99"/>
                    <a:pt x="374" y="106"/>
                    <a:pt x="357" y="115"/>
                  </a:cubicBezTo>
                  <a:cubicBezTo>
                    <a:pt x="405" y="164"/>
                    <a:pt x="439" y="220"/>
                    <a:pt x="442" y="291"/>
                  </a:cubicBezTo>
                  <a:close/>
                  <a:moveTo>
                    <a:pt x="403" y="374"/>
                  </a:moveTo>
                  <a:lnTo>
                    <a:pt x="403" y="374"/>
                  </a:lnTo>
                  <a:cubicBezTo>
                    <a:pt x="360" y="412"/>
                    <a:pt x="311" y="432"/>
                    <a:pt x="253" y="430"/>
                  </a:cubicBezTo>
                  <a:cubicBezTo>
                    <a:pt x="195" y="429"/>
                    <a:pt x="146" y="407"/>
                    <a:pt x="105" y="366"/>
                  </a:cubicBezTo>
                  <a:cubicBezTo>
                    <a:pt x="69" y="329"/>
                    <a:pt x="49" y="284"/>
                    <a:pt x="46" y="232"/>
                  </a:cubicBezTo>
                  <a:cubicBezTo>
                    <a:pt x="42" y="171"/>
                    <a:pt x="62" y="119"/>
                    <a:pt x="102" y="74"/>
                  </a:cubicBezTo>
                  <a:cubicBezTo>
                    <a:pt x="99" y="72"/>
                    <a:pt x="97" y="69"/>
                    <a:pt x="95" y="67"/>
                  </a:cubicBezTo>
                  <a:cubicBezTo>
                    <a:pt x="17" y="147"/>
                    <a:pt x="11" y="284"/>
                    <a:pt x="98" y="374"/>
                  </a:cubicBezTo>
                  <a:cubicBezTo>
                    <a:pt x="186" y="464"/>
                    <a:pt x="327" y="461"/>
                    <a:pt x="411" y="381"/>
                  </a:cubicBezTo>
                  <a:cubicBezTo>
                    <a:pt x="408" y="379"/>
                    <a:pt x="406" y="377"/>
                    <a:pt x="403" y="374"/>
                  </a:cubicBezTo>
                  <a:close/>
                  <a:moveTo>
                    <a:pt x="82" y="129"/>
                  </a:moveTo>
                  <a:lnTo>
                    <a:pt x="82" y="129"/>
                  </a:lnTo>
                  <a:cubicBezTo>
                    <a:pt x="59" y="177"/>
                    <a:pt x="54" y="225"/>
                    <a:pt x="69" y="276"/>
                  </a:cubicBezTo>
                  <a:cubicBezTo>
                    <a:pt x="79" y="308"/>
                    <a:pt x="96" y="336"/>
                    <a:pt x="121" y="360"/>
                  </a:cubicBezTo>
                  <a:cubicBezTo>
                    <a:pt x="126" y="337"/>
                    <a:pt x="135" y="317"/>
                    <a:pt x="147" y="298"/>
                  </a:cubicBezTo>
                  <a:cubicBezTo>
                    <a:pt x="149" y="295"/>
                    <a:pt x="148" y="293"/>
                    <a:pt x="146" y="291"/>
                  </a:cubicBezTo>
                  <a:cubicBezTo>
                    <a:pt x="140" y="284"/>
                    <a:pt x="135" y="277"/>
                    <a:pt x="130" y="270"/>
                  </a:cubicBezTo>
                  <a:cubicBezTo>
                    <a:pt x="108" y="240"/>
                    <a:pt x="92" y="207"/>
                    <a:pt x="86" y="170"/>
                  </a:cubicBezTo>
                  <a:cubicBezTo>
                    <a:pt x="83" y="157"/>
                    <a:pt x="83" y="143"/>
                    <a:pt x="82" y="129"/>
                  </a:cubicBezTo>
                  <a:close/>
                  <a:moveTo>
                    <a:pt x="349" y="393"/>
                  </a:moveTo>
                  <a:lnTo>
                    <a:pt x="349" y="393"/>
                  </a:lnTo>
                  <a:cubicBezTo>
                    <a:pt x="271" y="395"/>
                    <a:pt x="212" y="358"/>
                    <a:pt x="160" y="307"/>
                  </a:cubicBezTo>
                  <a:cubicBezTo>
                    <a:pt x="158" y="309"/>
                    <a:pt x="157" y="311"/>
                    <a:pt x="155" y="314"/>
                  </a:cubicBezTo>
                  <a:cubicBezTo>
                    <a:pt x="147" y="330"/>
                    <a:pt x="140" y="346"/>
                    <a:pt x="136" y="364"/>
                  </a:cubicBezTo>
                  <a:cubicBezTo>
                    <a:pt x="135" y="370"/>
                    <a:pt x="136" y="373"/>
                    <a:pt x="141" y="377"/>
                  </a:cubicBezTo>
                  <a:cubicBezTo>
                    <a:pt x="192" y="413"/>
                    <a:pt x="248" y="424"/>
                    <a:pt x="309" y="409"/>
                  </a:cubicBezTo>
                  <a:cubicBezTo>
                    <a:pt x="322" y="405"/>
                    <a:pt x="336" y="400"/>
                    <a:pt x="349" y="393"/>
                  </a:cubicBezTo>
                  <a:close/>
                  <a:moveTo>
                    <a:pt x="127" y="71"/>
                  </a:moveTo>
                  <a:lnTo>
                    <a:pt x="127" y="71"/>
                  </a:lnTo>
                  <a:cubicBezTo>
                    <a:pt x="151" y="84"/>
                    <a:pt x="173" y="100"/>
                    <a:pt x="193" y="117"/>
                  </a:cubicBezTo>
                  <a:cubicBezTo>
                    <a:pt x="214" y="134"/>
                    <a:pt x="234" y="152"/>
                    <a:pt x="253" y="169"/>
                  </a:cubicBezTo>
                  <a:cubicBezTo>
                    <a:pt x="279" y="150"/>
                    <a:pt x="304" y="131"/>
                    <a:pt x="329" y="111"/>
                  </a:cubicBezTo>
                  <a:cubicBezTo>
                    <a:pt x="329" y="111"/>
                    <a:pt x="328" y="110"/>
                    <a:pt x="327" y="109"/>
                  </a:cubicBezTo>
                  <a:cubicBezTo>
                    <a:pt x="309" y="94"/>
                    <a:pt x="289" y="81"/>
                    <a:pt x="267" y="71"/>
                  </a:cubicBezTo>
                  <a:cubicBezTo>
                    <a:pt x="237" y="57"/>
                    <a:pt x="206" y="48"/>
                    <a:pt x="173" y="52"/>
                  </a:cubicBezTo>
                  <a:cubicBezTo>
                    <a:pt x="156" y="54"/>
                    <a:pt x="141" y="60"/>
                    <a:pt x="127" y="71"/>
                  </a:cubicBezTo>
                  <a:close/>
                  <a:moveTo>
                    <a:pt x="158" y="280"/>
                  </a:moveTo>
                  <a:lnTo>
                    <a:pt x="158" y="280"/>
                  </a:lnTo>
                  <a:cubicBezTo>
                    <a:pt x="182" y="244"/>
                    <a:pt x="211" y="211"/>
                    <a:pt x="243" y="180"/>
                  </a:cubicBezTo>
                  <a:cubicBezTo>
                    <a:pt x="215" y="157"/>
                    <a:pt x="189" y="134"/>
                    <a:pt x="162" y="112"/>
                  </a:cubicBezTo>
                  <a:cubicBezTo>
                    <a:pt x="149" y="102"/>
                    <a:pt x="134" y="94"/>
                    <a:pt x="120" y="85"/>
                  </a:cubicBezTo>
                  <a:cubicBezTo>
                    <a:pt x="117" y="83"/>
                    <a:pt x="115" y="83"/>
                    <a:pt x="113" y="87"/>
                  </a:cubicBezTo>
                  <a:cubicBezTo>
                    <a:pt x="110" y="92"/>
                    <a:pt x="107" y="98"/>
                    <a:pt x="105" y="103"/>
                  </a:cubicBezTo>
                  <a:cubicBezTo>
                    <a:pt x="96" y="126"/>
                    <a:pt x="97" y="150"/>
                    <a:pt x="102" y="174"/>
                  </a:cubicBezTo>
                  <a:cubicBezTo>
                    <a:pt x="110" y="209"/>
                    <a:pt x="127" y="241"/>
                    <a:pt x="149" y="270"/>
                  </a:cubicBezTo>
                  <a:cubicBezTo>
                    <a:pt x="152" y="273"/>
                    <a:pt x="154" y="277"/>
                    <a:pt x="158" y="280"/>
                  </a:cubicBezTo>
                  <a:close/>
                  <a:moveTo>
                    <a:pt x="406" y="349"/>
                  </a:moveTo>
                  <a:lnTo>
                    <a:pt x="406" y="349"/>
                  </a:lnTo>
                  <a:cubicBezTo>
                    <a:pt x="413" y="341"/>
                    <a:pt x="417" y="333"/>
                    <a:pt x="420" y="324"/>
                  </a:cubicBezTo>
                  <a:cubicBezTo>
                    <a:pt x="429" y="299"/>
                    <a:pt x="427" y="274"/>
                    <a:pt x="421" y="250"/>
                  </a:cubicBezTo>
                  <a:cubicBezTo>
                    <a:pt x="410" y="208"/>
                    <a:pt x="389" y="173"/>
                    <a:pt x="361" y="141"/>
                  </a:cubicBezTo>
                  <a:cubicBezTo>
                    <a:pt x="355" y="135"/>
                    <a:pt x="349" y="129"/>
                    <a:pt x="343" y="123"/>
                  </a:cubicBezTo>
                  <a:cubicBezTo>
                    <a:pt x="319" y="136"/>
                    <a:pt x="274" y="171"/>
                    <a:pt x="265" y="181"/>
                  </a:cubicBezTo>
                  <a:cubicBezTo>
                    <a:pt x="317" y="233"/>
                    <a:pt x="368" y="285"/>
                    <a:pt x="406" y="349"/>
                  </a:cubicBezTo>
                  <a:close/>
                  <a:moveTo>
                    <a:pt x="168" y="292"/>
                  </a:moveTo>
                  <a:lnTo>
                    <a:pt x="168" y="292"/>
                  </a:lnTo>
                  <a:cubicBezTo>
                    <a:pt x="171" y="295"/>
                    <a:pt x="173" y="297"/>
                    <a:pt x="175" y="299"/>
                  </a:cubicBezTo>
                  <a:cubicBezTo>
                    <a:pt x="180" y="304"/>
                    <a:pt x="185" y="310"/>
                    <a:pt x="191" y="314"/>
                  </a:cubicBezTo>
                  <a:cubicBezTo>
                    <a:pt x="229" y="347"/>
                    <a:pt x="271" y="371"/>
                    <a:pt x="322" y="377"/>
                  </a:cubicBezTo>
                  <a:cubicBezTo>
                    <a:pt x="346" y="380"/>
                    <a:pt x="368" y="377"/>
                    <a:pt x="388" y="364"/>
                  </a:cubicBezTo>
                  <a:cubicBezTo>
                    <a:pt x="395" y="361"/>
                    <a:pt x="395" y="360"/>
                    <a:pt x="391" y="354"/>
                  </a:cubicBezTo>
                  <a:cubicBezTo>
                    <a:pt x="382" y="340"/>
                    <a:pt x="373" y="325"/>
                    <a:pt x="362" y="311"/>
                  </a:cubicBezTo>
                  <a:cubicBezTo>
                    <a:pt x="334" y="274"/>
                    <a:pt x="301" y="240"/>
                    <a:pt x="268" y="207"/>
                  </a:cubicBezTo>
                  <a:cubicBezTo>
                    <a:pt x="263" y="202"/>
                    <a:pt x="258" y="197"/>
                    <a:pt x="253" y="192"/>
                  </a:cubicBezTo>
                  <a:cubicBezTo>
                    <a:pt x="221" y="223"/>
                    <a:pt x="192" y="255"/>
                    <a:pt x="168" y="292"/>
                  </a:cubicBezTo>
                  <a:close/>
                  <a:moveTo>
                    <a:pt x="415" y="363"/>
                  </a:moveTo>
                  <a:lnTo>
                    <a:pt x="415" y="363"/>
                  </a:lnTo>
                  <a:cubicBezTo>
                    <a:pt x="417" y="365"/>
                    <a:pt x="420" y="367"/>
                    <a:pt x="422" y="370"/>
                  </a:cubicBezTo>
                  <a:cubicBezTo>
                    <a:pt x="428" y="363"/>
                    <a:pt x="434" y="356"/>
                    <a:pt x="440" y="349"/>
                  </a:cubicBezTo>
                  <a:cubicBezTo>
                    <a:pt x="444" y="352"/>
                    <a:pt x="447" y="355"/>
                    <a:pt x="451" y="359"/>
                  </a:cubicBezTo>
                  <a:cubicBezTo>
                    <a:pt x="445" y="367"/>
                    <a:pt x="439" y="374"/>
                    <a:pt x="433" y="381"/>
                  </a:cubicBezTo>
                  <a:cubicBezTo>
                    <a:pt x="436" y="385"/>
                    <a:pt x="438" y="387"/>
                    <a:pt x="444" y="386"/>
                  </a:cubicBezTo>
                  <a:cubicBezTo>
                    <a:pt x="453" y="385"/>
                    <a:pt x="461" y="394"/>
                    <a:pt x="462" y="403"/>
                  </a:cubicBezTo>
                  <a:cubicBezTo>
                    <a:pt x="462" y="413"/>
                    <a:pt x="454" y="420"/>
                    <a:pt x="445" y="421"/>
                  </a:cubicBezTo>
                  <a:cubicBezTo>
                    <a:pt x="435" y="421"/>
                    <a:pt x="427" y="413"/>
                    <a:pt x="427" y="403"/>
                  </a:cubicBezTo>
                  <a:cubicBezTo>
                    <a:pt x="427" y="399"/>
                    <a:pt x="427" y="395"/>
                    <a:pt x="422" y="392"/>
                  </a:cubicBezTo>
                  <a:cubicBezTo>
                    <a:pt x="378" y="432"/>
                    <a:pt x="326" y="454"/>
                    <a:pt x="267" y="456"/>
                  </a:cubicBezTo>
                  <a:cubicBezTo>
                    <a:pt x="264" y="472"/>
                    <a:pt x="269" y="481"/>
                    <a:pt x="282" y="487"/>
                  </a:cubicBezTo>
                  <a:cubicBezTo>
                    <a:pt x="298" y="494"/>
                    <a:pt x="315" y="496"/>
                    <a:pt x="332" y="498"/>
                  </a:cubicBezTo>
                  <a:cubicBezTo>
                    <a:pt x="353" y="500"/>
                    <a:pt x="374" y="501"/>
                    <a:pt x="396" y="502"/>
                  </a:cubicBezTo>
                  <a:cubicBezTo>
                    <a:pt x="396" y="502"/>
                    <a:pt x="396" y="502"/>
                    <a:pt x="397" y="502"/>
                  </a:cubicBezTo>
                  <a:cubicBezTo>
                    <a:pt x="413" y="503"/>
                    <a:pt x="415" y="506"/>
                    <a:pt x="413" y="522"/>
                  </a:cubicBezTo>
                  <a:cubicBezTo>
                    <a:pt x="413" y="525"/>
                    <a:pt x="409" y="528"/>
                    <a:pt x="407" y="529"/>
                  </a:cubicBezTo>
                  <a:cubicBezTo>
                    <a:pt x="399" y="531"/>
                    <a:pt x="392" y="533"/>
                    <a:pt x="384" y="533"/>
                  </a:cubicBezTo>
                  <a:cubicBezTo>
                    <a:pt x="362" y="535"/>
                    <a:pt x="340" y="536"/>
                    <a:pt x="318" y="537"/>
                  </a:cubicBezTo>
                  <a:cubicBezTo>
                    <a:pt x="285" y="537"/>
                    <a:pt x="252" y="538"/>
                    <a:pt x="219" y="537"/>
                  </a:cubicBezTo>
                  <a:cubicBezTo>
                    <a:pt x="186" y="537"/>
                    <a:pt x="152" y="534"/>
                    <a:pt x="119" y="532"/>
                  </a:cubicBezTo>
                  <a:cubicBezTo>
                    <a:pt x="113" y="532"/>
                    <a:pt x="108" y="530"/>
                    <a:pt x="102" y="529"/>
                  </a:cubicBezTo>
                  <a:cubicBezTo>
                    <a:pt x="98" y="528"/>
                    <a:pt x="96" y="524"/>
                    <a:pt x="96" y="520"/>
                  </a:cubicBezTo>
                  <a:cubicBezTo>
                    <a:pt x="95" y="505"/>
                    <a:pt x="97" y="503"/>
                    <a:pt x="112" y="502"/>
                  </a:cubicBezTo>
                  <a:cubicBezTo>
                    <a:pt x="134" y="501"/>
                    <a:pt x="156" y="500"/>
                    <a:pt x="178" y="498"/>
                  </a:cubicBezTo>
                  <a:cubicBezTo>
                    <a:pt x="194" y="497"/>
                    <a:pt x="210" y="494"/>
                    <a:pt x="225" y="488"/>
                  </a:cubicBezTo>
                  <a:cubicBezTo>
                    <a:pt x="240" y="482"/>
                    <a:pt x="245" y="473"/>
                    <a:pt x="243" y="457"/>
                  </a:cubicBezTo>
                  <a:cubicBezTo>
                    <a:pt x="145" y="446"/>
                    <a:pt x="73" y="398"/>
                    <a:pt x="36" y="306"/>
                  </a:cubicBezTo>
                  <a:cubicBezTo>
                    <a:pt x="0" y="214"/>
                    <a:pt x="19" y="130"/>
                    <a:pt x="83" y="55"/>
                  </a:cubicBezTo>
                  <a:cubicBezTo>
                    <a:pt x="80" y="52"/>
                    <a:pt x="76" y="48"/>
                    <a:pt x="72" y="45"/>
                  </a:cubicBezTo>
                  <a:cubicBezTo>
                    <a:pt x="70" y="48"/>
                    <a:pt x="68" y="52"/>
                    <a:pt x="66" y="55"/>
                  </a:cubicBezTo>
                  <a:cubicBezTo>
                    <a:pt x="62" y="42"/>
                    <a:pt x="58" y="28"/>
                    <a:pt x="55" y="16"/>
                  </a:cubicBezTo>
                  <a:cubicBezTo>
                    <a:pt x="67" y="19"/>
                    <a:pt x="81" y="23"/>
                    <a:pt x="94" y="27"/>
                  </a:cubicBezTo>
                  <a:cubicBezTo>
                    <a:pt x="91" y="29"/>
                    <a:pt x="87" y="31"/>
                    <a:pt x="83" y="33"/>
                  </a:cubicBezTo>
                  <a:cubicBezTo>
                    <a:pt x="87" y="36"/>
                    <a:pt x="91" y="40"/>
                    <a:pt x="95" y="44"/>
                  </a:cubicBezTo>
                  <a:cubicBezTo>
                    <a:pt x="102" y="38"/>
                    <a:pt x="109" y="32"/>
                    <a:pt x="116" y="26"/>
                  </a:cubicBezTo>
                  <a:cubicBezTo>
                    <a:pt x="120" y="30"/>
                    <a:pt x="123" y="34"/>
                    <a:pt x="127" y="37"/>
                  </a:cubicBezTo>
                  <a:cubicBezTo>
                    <a:pt x="120" y="43"/>
                    <a:pt x="113" y="49"/>
                    <a:pt x="106" y="55"/>
                  </a:cubicBezTo>
                  <a:cubicBezTo>
                    <a:pt x="109" y="57"/>
                    <a:pt x="111" y="60"/>
                    <a:pt x="114" y="62"/>
                  </a:cubicBezTo>
                  <a:cubicBezTo>
                    <a:pt x="162" y="20"/>
                    <a:pt x="218" y="0"/>
                    <a:pt x="282" y="7"/>
                  </a:cubicBezTo>
                  <a:cubicBezTo>
                    <a:pt x="333" y="13"/>
                    <a:pt x="377" y="35"/>
                    <a:pt x="413" y="72"/>
                  </a:cubicBezTo>
                  <a:cubicBezTo>
                    <a:pt x="485" y="146"/>
                    <a:pt x="496" y="275"/>
                    <a:pt x="415" y="363"/>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136" name="TextBox 135"/>
            <p:cNvSpPr txBox="1"/>
            <p:nvPr/>
          </p:nvSpPr>
          <p:spPr>
            <a:xfrm>
              <a:off x="7819173" y="4798477"/>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Map</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37" name="Freeform 34"/>
            <p:cNvSpPr>
              <a:spLocks noEditPoints="1"/>
            </p:cNvSpPr>
            <p:nvPr/>
          </p:nvSpPr>
          <p:spPr bwMode="auto">
            <a:xfrm>
              <a:off x="8291331" y="4093885"/>
              <a:ext cx="452438" cy="304800"/>
            </a:xfrm>
            <a:custGeom>
              <a:avLst/>
              <a:gdLst>
                <a:gd name="T0" fmla="*/ 462 w 473"/>
                <a:gd name="T1" fmla="*/ 284 h 319"/>
                <a:gd name="T2" fmla="*/ 449 w 473"/>
                <a:gd name="T3" fmla="*/ 252 h 319"/>
                <a:gd name="T4" fmla="*/ 130 w 473"/>
                <a:gd name="T5" fmla="*/ 12 h 319"/>
                <a:gd name="T6" fmla="*/ 150 w 473"/>
                <a:gd name="T7" fmla="*/ 40 h 319"/>
                <a:gd name="T8" fmla="*/ 130 w 473"/>
                <a:gd name="T9" fmla="*/ 12 h 319"/>
                <a:gd name="T10" fmla="*/ 421 w 473"/>
                <a:gd name="T11" fmla="*/ 247 h 319"/>
                <a:gd name="T12" fmla="*/ 440 w 473"/>
                <a:gd name="T13" fmla="*/ 266 h 319"/>
                <a:gd name="T14" fmla="*/ 410 w 473"/>
                <a:gd name="T15" fmla="*/ 278 h 319"/>
                <a:gd name="T16" fmla="*/ 390 w 473"/>
                <a:gd name="T17" fmla="*/ 238 h 319"/>
                <a:gd name="T18" fmla="*/ 376 w 473"/>
                <a:gd name="T19" fmla="*/ 270 h 319"/>
                <a:gd name="T20" fmla="*/ 351 w 473"/>
                <a:gd name="T21" fmla="*/ 222 h 319"/>
                <a:gd name="T22" fmla="*/ 69 w 473"/>
                <a:gd name="T23" fmla="*/ 229 h 319"/>
                <a:gd name="T24" fmla="*/ 52 w 473"/>
                <a:gd name="T25" fmla="*/ 210 h 319"/>
                <a:gd name="T26" fmla="*/ 51 w 473"/>
                <a:gd name="T27" fmla="*/ 247 h 319"/>
                <a:gd name="T28" fmla="*/ 212 w 473"/>
                <a:gd name="T29" fmla="*/ 229 h 319"/>
                <a:gd name="T30" fmla="*/ 195 w 473"/>
                <a:gd name="T31" fmla="*/ 210 h 319"/>
                <a:gd name="T32" fmla="*/ 194 w 473"/>
                <a:gd name="T33" fmla="*/ 247 h 319"/>
                <a:gd name="T34" fmla="*/ 309 w 473"/>
                <a:gd name="T35" fmla="*/ 194 h 319"/>
                <a:gd name="T36" fmla="*/ 337 w 473"/>
                <a:gd name="T37" fmla="*/ 258 h 319"/>
                <a:gd name="T38" fmla="*/ 293 w 473"/>
                <a:gd name="T39" fmla="*/ 240 h 319"/>
                <a:gd name="T40" fmla="*/ 293 w 473"/>
                <a:gd name="T41" fmla="*/ 182 h 319"/>
                <a:gd name="T42" fmla="*/ 263 w 473"/>
                <a:gd name="T43" fmla="*/ 147 h 319"/>
                <a:gd name="T44" fmla="*/ 260 w 473"/>
                <a:gd name="T45" fmla="*/ 189 h 319"/>
                <a:gd name="T46" fmla="*/ 293 w 473"/>
                <a:gd name="T47" fmla="*/ 240 h 319"/>
                <a:gd name="T48" fmla="*/ 132 w 473"/>
                <a:gd name="T49" fmla="*/ 139 h 319"/>
                <a:gd name="T50" fmla="*/ 229 w 473"/>
                <a:gd name="T51" fmla="*/ 122 h 319"/>
                <a:gd name="T52" fmla="*/ 192 w 473"/>
                <a:gd name="T53" fmla="*/ 68 h 319"/>
                <a:gd name="T54" fmla="*/ 65 w 473"/>
                <a:gd name="T55" fmla="*/ 67 h 319"/>
                <a:gd name="T56" fmla="*/ 31 w 473"/>
                <a:gd name="T57" fmla="*/ 124 h 319"/>
                <a:gd name="T58" fmla="*/ 51 w 473"/>
                <a:gd name="T59" fmla="*/ 139 h 319"/>
                <a:gd name="T60" fmla="*/ 227 w 473"/>
                <a:gd name="T61" fmla="*/ 5 h 319"/>
                <a:gd name="T62" fmla="*/ 207 w 473"/>
                <a:gd name="T63" fmla="*/ 12 h 319"/>
                <a:gd name="T64" fmla="*/ 159 w 473"/>
                <a:gd name="T65" fmla="*/ 46 h 319"/>
                <a:gd name="T66" fmla="*/ 250 w 473"/>
                <a:gd name="T67" fmla="*/ 83 h 319"/>
                <a:gd name="T68" fmla="*/ 444 w 473"/>
                <a:gd name="T69" fmla="*/ 241 h 319"/>
                <a:gd name="T70" fmla="*/ 470 w 473"/>
                <a:gd name="T71" fmla="*/ 305 h 319"/>
                <a:gd name="T72" fmla="*/ 447 w 473"/>
                <a:gd name="T73" fmla="*/ 317 h 319"/>
                <a:gd name="T74" fmla="*/ 74 w 473"/>
                <a:gd name="T75" fmla="*/ 319 h 319"/>
                <a:gd name="T76" fmla="*/ 7 w 473"/>
                <a:gd name="T77" fmla="*/ 268 h 319"/>
                <a:gd name="T78" fmla="*/ 35 w 473"/>
                <a:gd name="T79" fmla="*/ 74 h 319"/>
                <a:gd name="T80" fmla="*/ 139 w 473"/>
                <a:gd name="T81" fmla="*/ 47 h 319"/>
                <a:gd name="T82" fmla="*/ 82 w 473"/>
                <a:gd name="T83" fmla="*/ 11 h 319"/>
                <a:gd name="T84" fmla="*/ 82 w 473"/>
                <a:gd name="T85" fmla="*/ 1 h 319"/>
                <a:gd name="T86" fmla="*/ 227 w 473"/>
                <a:gd name="T87" fmla="*/ 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3" h="319">
                  <a:moveTo>
                    <a:pt x="462" y="284"/>
                  </a:moveTo>
                  <a:lnTo>
                    <a:pt x="462" y="284"/>
                  </a:lnTo>
                  <a:cubicBezTo>
                    <a:pt x="463" y="278"/>
                    <a:pt x="464" y="273"/>
                    <a:pt x="464" y="267"/>
                  </a:cubicBezTo>
                  <a:cubicBezTo>
                    <a:pt x="465" y="255"/>
                    <a:pt x="461" y="252"/>
                    <a:pt x="449" y="252"/>
                  </a:cubicBezTo>
                  <a:cubicBezTo>
                    <a:pt x="442" y="274"/>
                    <a:pt x="448" y="287"/>
                    <a:pt x="462" y="284"/>
                  </a:cubicBezTo>
                  <a:close/>
                  <a:moveTo>
                    <a:pt x="130" y="12"/>
                  </a:moveTo>
                  <a:lnTo>
                    <a:pt x="130" y="12"/>
                  </a:lnTo>
                  <a:cubicBezTo>
                    <a:pt x="137" y="22"/>
                    <a:pt x="144" y="31"/>
                    <a:pt x="150" y="40"/>
                  </a:cubicBezTo>
                  <a:cubicBezTo>
                    <a:pt x="156" y="31"/>
                    <a:pt x="162" y="22"/>
                    <a:pt x="169" y="12"/>
                  </a:cubicBezTo>
                  <a:lnTo>
                    <a:pt x="130" y="12"/>
                  </a:lnTo>
                  <a:close/>
                  <a:moveTo>
                    <a:pt x="421" y="247"/>
                  </a:moveTo>
                  <a:lnTo>
                    <a:pt x="421" y="247"/>
                  </a:lnTo>
                  <a:cubicBezTo>
                    <a:pt x="416" y="270"/>
                    <a:pt x="421" y="283"/>
                    <a:pt x="439" y="282"/>
                  </a:cubicBezTo>
                  <a:cubicBezTo>
                    <a:pt x="439" y="276"/>
                    <a:pt x="440" y="271"/>
                    <a:pt x="440" y="266"/>
                  </a:cubicBezTo>
                  <a:cubicBezTo>
                    <a:pt x="441" y="252"/>
                    <a:pt x="436" y="248"/>
                    <a:pt x="421" y="247"/>
                  </a:cubicBezTo>
                  <a:close/>
                  <a:moveTo>
                    <a:pt x="410" y="278"/>
                  </a:moveTo>
                  <a:lnTo>
                    <a:pt x="410" y="278"/>
                  </a:lnTo>
                  <a:cubicBezTo>
                    <a:pt x="413" y="249"/>
                    <a:pt x="408" y="239"/>
                    <a:pt x="390" y="238"/>
                  </a:cubicBezTo>
                  <a:cubicBezTo>
                    <a:pt x="385" y="263"/>
                    <a:pt x="391" y="275"/>
                    <a:pt x="410" y="278"/>
                  </a:cubicBezTo>
                  <a:close/>
                  <a:moveTo>
                    <a:pt x="376" y="270"/>
                  </a:moveTo>
                  <a:lnTo>
                    <a:pt x="376" y="270"/>
                  </a:lnTo>
                  <a:cubicBezTo>
                    <a:pt x="381" y="241"/>
                    <a:pt x="373" y="226"/>
                    <a:pt x="351" y="222"/>
                  </a:cubicBezTo>
                  <a:cubicBezTo>
                    <a:pt x="349" y="254"/>
                    <a:pt x="355" y="267"/>
                    <a:pt x="376" y="270"/>
                  </a:cubicBezTo>
                  <a:close/>
                  <a:moveTo>
                    <a:pt x="69" y="229"/>
                  </a:moveTo>
                  <a:lnTo>
                    <a:pt x="69" y="229"/>
                  </a:lnTo>
                  <a:cubicBezTo>
                    <a:pt x="69" y="218"/>
                    <a:pt x="61" y="210"/>
                    <a:pt x="52" y="210"/>
                  </a:cubicBezTo>
                  <a:cubicBezTo>
                    <a:pt x="42" y="210"/>
                    <a:pt x="33" y="218"/>
                    <a:pt x="34" y="228"/>
                  </a:cubicBezTo>
                  <a:cubicBezTo>
                    <a:pt x="34" y="238"/>
                    <a:pt x="42" y="246"/>
                    <a:pt x="51" y="247"/>
                  </a:cubicBezTo>
                  <a:cubicBezTo>
                    <a:pt x="61" y="247"/>
                    <a:pt x="69" y="239"/>
                    <a:pt x="69" y="229"/>
                  </a:cubicBezTo>
                  <a:close/>
                  <a:moveTo>
                    <a:pt x="212" y="229"/>
                  </a:moveTo>
                  <a:lnTo>
                    <a:pt x="212" y="229"/>
                  </a:lnTo>
                  <a:cubicBezTo>
                    <a:pt x="212" y="219"/>
                    <a:pt x="205" y="211"/>
                    <a:pt x="195" y="210"/>
                  </a:cubicBezTo>
                  <a:cubicBezTo>
                    <a:pt x="185" y="210"/>
                    <a:pt x="177" y="218"/>
                    <a:pt x="177" y="228"/>
                  </a:cubicBezTo>
                  <a:cubicBezTo>
                    <a:pt x="177" y="238"/>
                    <a:pt x="185" y="247"/>
                    <a:pt x="194" y="247"/>
                  </a:cubicBezTo>
                  <a:cubicBezTo>
                    <a:pt x="204" y="247"/>
                    <a:pt x="211" y="240"/>
                    <a:pt x="212" y="229"/>
                  </a:cubicBezTo>
                  <a:close/>
                  <a:moveTo>
                    <a:pt x="309" y="194"/>
                  </a:moveTo>
                  <a:lnTo>
                    <a:pt x="309" y="194"/>
                  </a:lnTo>
                  <a:cubicBezTo>
                    <a:pt x="305" y="236"/>
                    <a:pt x="315" y="257"/>
                    <a:pt x="337" y="258"/>
                  </a:cubicBezTo>
                  <a:cubicBezTo>
                    <a:pt x="340" y="223"/>
                    <a:pt x="333" y="206"/>
                    <a:pt x="309" y="194"/>
                  </a:cubicBezTo>
                  <a:close/>
                  <a:moveTo>
                    <a:pt x="293" y="240"/>
                  </a:moveTo>
                  <a:lnTo>
                    <a:pt x="293" y="240"/>
                  </a:lnTo>
                  <a:cubicBezTo>
                    <a:pt x="293" y="220"/>
                    <a:pt x="293" y="201"/>
                    <a:pt x="293" y="182"/>
                  </a:cubicBezTo>
                  <a:cubicBezTo>
                    <a:pt x="293" y="181"/>
                    <a:pt x="292" y="179"/>
                    <a:pt x="291" y="178"/>
                  </a:cubicBezTo>
                  <a:cubicBezTo>
                    <a:pt x="282" y="168"/>
                    <a:pt x="272" y="157"/>
                    <a:pt x="263" y="147"/>
                  </a:cubicBezTo>
                  <a:cubicBezTo>
                    <a:pt x="262" y="148"/>
                    <a:pt x="261" y="148"/>
                    <a:pt x="260" y="149"/>
                  </a:cubicBezTo>
                  <a:cubicBezTo>
                    <a:pt x="260" y="162"/>
                    <a:pt x="259" y="176"/>
                    <a:pt x="260" y="189"/>
                  </a:cubicBezTo>
                  <a:cubicBezTo>
                    <a:pt x="261" y="199"/>
                    <a:pt x="263" y="209"/>
                    <a:pt x="266" y="218"/>
                  </a:cubicBezTo>
                  <a:cubicBezTo>
                    <a:pt x="270" y="229"/>
                    <a:pt x="279" y="238"/>
                    <a:pt x="293" y="240"/>
                  </a:cubicBezTo>
                  <a:close/>
                  <a:moveTo>
                    <a:pt x="132" y="139"/>
                  </a:moveTo>
                  <a:lnTo>
                    <a:pt x="132" y="139"/>
                  </a:lnTo>
                  <a:cubicBezTo>
                    <a:pt x="158" y="139"/>
                    <a:pt x="185" y="139"/>
                    <a:pt x="212" y="139"/>
                  </a:cubicBezTo>
                  <a:cubicBezTo>
                    <a:pt x="226" y="139"/>
                    <a:pt x="230" y="135"/>
                    <a:pt x="229" y="122"/>
                  </a:cubicBezTo>
                  <a:cubicBezTo>
                    <a:pt x="227" y="104"/>
                    <a:pt x="220" y="87"/>
                    <a:pt x="208" y="74"/>
                  </a:cubicBezTo>
                  <a:cubicBezTo>
                    <a:pt x="204" y="70"/>
                    <a:pt x="198" y="69"/>
                    <a:pt x="192" y="68"/>
                  </a:cubicBezTo>
                  <a:cubicBezTo>
                    <a:pt x="181" y="67"/>
                    <a:pt x="169" y="67"/>
                    <a:pt x="157" y="66"/>
                  </a:cubicBezTo>
                  <a:cubicBezTo>
                    <a:pt x="127" y="65"/>
                    <a:pt x="96" y="62"/>
                    <a:pt x="65" y="67"/>
                  </a:cubicBezTo>
                  <a:cubicBezTo>
                    <a:pt x="56" y="68"/>
                    <a:pt x="50" y="73"/>
                    <a:pt x="47" y="81"/>
                  </a:cubicBezTo>
                  <a:cubicBezTo>
                    <a:pt x="41" y="95"/>
                    <a:pt x="36" y="110"/>
                    <a:pt x="31" y="124"/>
                  </a:cubicBezTo>
                  <a:cubicBezTo>
                    <a:pt x="28" y="132"/>
                    <a:pt x="32" y="136"/>
                    <a:pt x="39" y="138"/>
                  </a:cubicBezTo>
                  <a:cubicBezTo>
                    <a:pt x="43" y="139"/>
                    <a:pt x="47" y="139"/>
                    <a:pt x="51" y="139"/>
                  </a:cubicBezTo>
                  <a:cubicBezTo>
                    <a:pt x="78" y="140"/>
                    <a:pt x="105" y="139"/>
                    <a:pt x="132" y="139"/>
                  </a:cubicBezTo>
                  <a:close/>
                  <a:moveTo>
                    <a:pt x="227" y="5"/>
                  </a:moveTo>
                  <a:lnTo>
                    <a:pt x="227" y="5"/>
                  </a:lnTo>
                  <a:cubicBezTo>
                    <a:pt x="221" y="15"/>
                    <a:pt x="213" y="12"/>
                    <a:pt x="207" y="12"/>
                  </a:cubicBezTo>
                  <a:cubicBezTo>
                    <a:pt x="188" y="10"/>
                    <a:pt x="175" y="19"/>
                    <a:pt x="165" y="34"/>
                  </a:cubicBezTo>
                  <a:cubicBezTo>
                    <a:pt x="162" y="37"/>
                    <a:pt x="161" y="42"/>
                    <a:pt x="159" y="46"/>
                  </a:cubicBezTo>
                  <a:cubicBezTo>
                    <a:pt x="170" y="46"/>
                    <a:pt x="180" y="46"/>
                    <a:pt x="189" y="46"/>
                  </a:cubicBezTo>
                  <a:cubicBezTo>
                    <a:pt x="219" y="44"/>
                    <a:pt x="239" y="57"/>
                    <a:pt x="250" y="83"/>
                  </a:cubicBezTo>
                  <a:cubicBezTo>
                    <a:pt x="260" y="107"/>
                    <a:pt x="272" y="130"/>
                    <a:pt x="289" y="149"/>
                  </a:cubicBezTo>
                  <a:cubicBezTo>
                    <a:pt x="330" y="198"/>
                    <a:pt x="382" y="228"/>
                    <a:pt x="444" y="241"/>
                  </a:cubicBezTo>
                  <a:cubicBezTo>
                    <a:pt x="472" y="247"/>
                    <a:pt x="473" y="249"/>
                    <a:pt x="471" y="277"/>
                  </a:cubicBezTo>
                  <a:cubicBezTo>
                    <a:pt x="471" y="286"/>
                    <a:pt x="471" y="296"/>
                    <a:pt x="470" y="305"/>
                  </a:cubicBezTo>
                  <a:cubicBezTo>
                    <a:pt x="470" y="313"/>
                    <a:pt x="466" y="317"/>
                    <a:pt x="458" y="317"/>
                  </a:cubicBezTo>
                  <a:cubicBezTo>
                    <a:pt x="455" y="317"/>
                    <a:pt x="451" y="317"/>
                    <a:pt x="447" y="317"/>
                  </a:cubicBezTo>
                  <a:cubicBezTo>
                    <a:pt x="347" y="317"/>
                    <a:pt x="247" y="317"/>
                    <a:pt x="147" y="318"/>
                  </a:cubicBezTo>
                  <a:cubicBezTo>
                    <a:pt x="123" y="318"/>
                    <a:pt x="99" y="319"/>
                    <a:pt x="74" y="319"/>
                  </a:cubicBezTo>
                  <a:cubicBezTo>
                    <a:pt x="67" y="319"/>
                    <a:pt x="60" y="318"/>
                    <a:pt x="53" y="316"/>
                  </a:cubicBezTo>
                  <a:cubicBezTo>
                    <a:pt x="27" y="311"/>
                    <a:pt x="11" y="295"/>
                    <a:pt x="7" y="268"/>
                  </a:cubicBezTo>
                  <a:cubicBezTo>
                    <a:pt x="0" y="219"/>
                    <a:pt x="4" y="171"/>
                    <a:pt x="19" y="123"/>
                  </a:cubicBezTo>
                  <a:cubicBezTo>
                    <a:pt x="24" y="107"/>
                    <a:pt x="29" y="90"/>
                    <a:pt x="35" y="74"/>
                  </a:cubicBezTo>
                  <a:cubicBezTo>
                    <a:pt x="45" y="50"/>
                    <a:pt x="55" y="43"/>
                    <a:pt x="81" y="44"/>
                  </a:cubicBezTo>
                  <a:cubicBezTo>
                    <a:pt x="100" y="44"/>
                    <a:pt x="120" y="45"/>
                    <a:pt x="139" y="47"/>
                  </a:cubicBezTo>
                  <a:cubicBezTo>
                    <a:pt x="136" y="30"/>
                    <a:pt x="126" y="20"/>
                    <a:pt x="110" y="16"/>
                  </a:cubicBezTo>
                  <a:cubicBezTo>
                    <a:pt x="101" y="14"/>
                    <a:pt x="91" y="13"/>
                    <a:pt x="82" y="11"/>
                  </a:cubicBezTo>
                  <a:cubicBezTo>
                    <a:pt x="79" y="11"/>
                    <a:pt x="76" y="7"/>
                    <a:pt x="73" y="5"/>
                  </a:cubicBezTo>
                  <a:cubicBezTo>
                    <a:pt x="76" y="4"/>
                    <a:pt x="79" y="1"/>
                    <a:pt x="82" y="1"/>
                  </a:cubicBezTo>
                  <a:cubicBezTo>
                    <a:pt x="122" y="0"/>
                    <a:pt x="162" y="0"/>
                    <a:pt x="202" y="1"/>
                  </a:cubicBezTo>
                  <a:cubicBezTo>
                    <a:pt x="210" y="1"/>
                    <a:pt x="218" y="3"/>
                    <a:pt x="227" y="5"/>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cxnSp>
          <p:nvCxnSpPr>
            <p:cNvPr id="138" name="Straight Arrow Connector 137"/>
            <p:cNvCxnSpPr/>
            <p:nvPr/>
          </p:nvCxnSpPr>
          <p:spPr>
            <a:xfrm>
              <a:off x="5611869" y="4227537"/>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143" idx="3"/>
            </p:cNvCxnSpPr>
            <p:nvPr/>
          </p:nvCxnSpPr>
          <p:spPr>
            <a:xfrm flipV="1">
              <a:off x="6017540" y="4110309"/>
              <a:ext cx="239471" cy="221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0" name="Oval 139"/>
            <p:cNvSpPr/>
            <p:nvPr/>
          </p:nvSpPr>
          <p:spPr>
            <a:xfrm>
              <a:off x="6217610" y="409388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141" name="Straight Connector 140"/>
            <p:cNvCxnSpPr>
              <a:stCxn id="143" idx="3"/>
            </p:cNvCxnSpPr>
            <p:nvPr/>
          </p:nvCxnSpPr>
          <p:spPr>
            <a:xfrm flipV="1">
              <a:off x="6017540" y="4254966"/>
              <a:ext cx="254828" cy="770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2" name="Oval 141"/>
            <p:cNvSpPr/>
            <p:nvPr/>
          </p:nvSpPr>
          <p:spPr>
            <a:xfrm>
              <a:off x="6231907" y="4223780"/>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43" name="Oval 142"/>
            <p:cNvSpPr/>
            <p:nvPr/>
          </p:nvSpPr>
          <p:spPr>
            <a:xfrm>
              <a:off x="6006996" y="4270551"/>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44" name="Rectangle 143"/>
            <p:cNvSpPr/>
            <p:nvPr/>
          </p:nvSpPr>
          <p:spPr>
            <a:xfrm rot="7557687">
              <a:off x="6581806" y="4751743"/>
              <a:ext cx="181557" cy="103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45" name="Oval 144"/>
            <p:cNvSpPr/>
            <p:nvPr/>
          </p:nvSpPr>
          <p:spPr>
            <a:xfrm>
              <a:off x="6648108" y="4749507"/>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146" name="Group 145"/>
            <p:cNvGrpSpPr/>
            <p:nvPr/>
          </p:nvGrpSpPr>
          <p:grpSpPr>
            <a:xfrm>
              <a:off x="6782775" y="4713098"/>
              <a:ext cx="155826" cy="118924"/>
              <a:chOff x="6144954" y="4214955"/>
              <a:chExt cx="155826" cy="118924"/>
            </a:xfrm>
          </p:grpSpPr>
          <p:sp>
            <p:nvSpPr>
              <p:cNvPr id="261" name="Isosceles Triangle 260"/>
              <p:cNvSpPr/>
              <p:nvPr/>
            </p:nvSpPr>
            <p:spPr>
              <a:xfrm>
                <a:off x="6144954" y="4214955"/>
                <a:ext cx="155826" cy="1189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62" name="Oval 261"/>
              <p:cNvSpPr/>
              <p:nvPr/>
            </p:nvSpPr>
            <p:spPr>
              <a:xfrm>
                <a:off x="6190965" y="424627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pic>
          <p:nvPicPr>
            <p:cNvPr id="147" name="Picture 1" descr="OS_PPT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5853757" y="3750716"/>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1" descr="OS_PPT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5901893" y="3665242"/>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 descr="OS_PPT5.jpg"/>
            <p:cNvPicPr>
              <a:picLocks noChangeAspect="1"/>
            </p:cNvPicPr>
            <p:nvPr/>
          </p:nvPicPr>
          <p:blipFill rotWithShape="1">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7682031" y="4075137"/>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TextBox 149"/>
            <p:cNvSpPr txBox="1"/>
            <p:nvPr/>
          </p:nvSpPr>
          <p:spPr>
            <a:xfrm>
              <a:off x="8206183" y="4803254"/>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smtClean="0">
                  <a:ln>
                    <a:solidFill>
                      <a:srgbClr val="FFFFFF">
                        <a:alpha val="0"/>
                      </a:srgbClr>
                    </a:solidFill>
                  </a:ln>
                  <a:gradFill>
                    <a:gsLst>
                      <a:gs pos="11504">
                        <a:srgbClr val="FFFFFF"/>
                      </a:gs>
                      <a:gs pos="49000">
                        <a:srgbClr val="FFFFFF"/>
                      </a:gs>
                    </a:gsLst>
                    <a:lin ang="5400000" scaled="1"/>
                  </a:gradFill>
                  <a:ea typeface="MS PGothic" charset="0"/>
                </a:rPr>
                <a:t>Image</a:t>
              </a:r>
              <a:endParaRPr lang="en-US" sz="882" dirty="0">
                <a:ln>
                  <a:solidFill>
                    <a:srgbClr val="FFFFFF">
                      <a:alpha val="0"/>
                    </a:srgbClr>
                  </a:solidFill>
                </a:ln>
                <a:gradFill>
                  <a:gsLst>
                    <a:gs pos="11504">
                      <a:srgbClr val="FFFFFF"/>
                    </a:gs>
                    <a:gs pos="49000">
                      <a:srgbClr val="FFFFFF"/>
                    </a:gs>
                  </a:gsLst>
                  <a:lin ang="5400000" scaled="1"/>
                </a:gradFill>
                <a:ea typeface="MS PGothic" charset="0"/>
              </a:endParaRPr>
            </a:p>
          </p:txBody>
        </p:sp>
        <p:sp>
          <p:nvSpPr>
            <p:cNvPr id="151" name="Oval 150"/>
            <p:cNvSpPr/>
            <p:nvPr/>
          </p:nvSpPr>
          <p:spPr>
            <a:xfrm>
              <a:off x="8087441" y="3074787"/>
              <a:ext cx="230658" cy="23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2" name="Oval 151"/>
            <p:cNvSpPr/>
            <p:nvPr/>
          </p:nvSpPr>
          <p:spPr>
            <a:xfrm>
              <a:off x="8178360" y="3172910"/>
              <a:ext cx="36000" cy="36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53" name="Picture 2" descr="http://icons.iconarchive.com/icons/icons-land/transport/256/Airplane-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89080" y="4066607"/>
              <a:ext cx="572352" cy="57235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 descr="https://upload.wikimedia.org/wikipedia/commons/thumb/2/27/FP_Satellite_icon.svg/1024px-FP_Satellite_icon.svg.png"/>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1919625" y="4051131"/>
              <a:ext cx="512823" cy="51282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https://d30y9cdsu7xlg0.cloudfront.net/png/16833-200.png"/>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flipH="1">
              <a:off x="220327" y="4097600"/>
              <a:ext cx="466354" cy="466354"/>
            </a:xfrm>
            <a:prstGeom prst="rect">
              <a:avLst/>
            </a:prstGeom>
            <a:noFill/>
            <a:extLst>
              <a:ext uri="{909E8E84-426E-40DD-AFC4-6F175D3DCCD1}">
                <a14:hiddenFill xmlns:a14="http://schemas.microsoft.com/office/drawing/2010/main">
                  <a:solidFill>
                    <a:srgbClr val="FFFFFF"/>
                  </a:solidFill>
                </a14:hiddenFill>
              </a:ext>
            </a:extLst>
          </p:spPr>
        </p:pic>
        <p:sp>
          <p:nvSpPr>
            <p:cNvPr id="156" name="Lightning Bolt 155"/>
            <p:cNvSpPr/>
            <p:nvPr/>
          </p:nvSpPr>
          <p:spPr bwMode="auto">
            <a:xfrm rot="7027223">
              <a:off x="6885765" y="3403622"/>
              <a:ext cx="647583" cy="613039"/>
            </a:xfrm>
            <a:prstGeom prst="lightningBolt">
              <a:avLst/>
            </a:prstGeom>
            <a:solidFill>
              <a:srgbClr val="FF0000"/>
            </a:solidFill>
            <a:ln w="1905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571217" fontAlgn="base">
                <a:lnSpc>
                  <a:spcPct val="90000"/>
                </a:lnSpc>
                <a:spcBef>
                  <a:spcPct val="0"/>
                </a:spcBef>
                <a:spcAft>
                  <a:spcPct val="0"/>
                </a:spcAft>
              </a:pP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grpSp>
          <p:nvGrpSpPr>
            <p:cNvPr id="157" name="Group 156"/>
            <p:cNvGrpSpPr/>
            <p:nvPr/>
          </p:nvGrpSpPr>
          <p:grpSpPr>
            <a:xfrm>
              <a:off x="2668896" y="1898726"/>
              <a:ext cx="2676747" cy="677282"/>
              <a:chOff x="2269714" y="4361895"/>
              <a:chExt cx="2975728" cy="921151"/>
            </a:xfrm>
          </p:grpSpPr>
          <p:sp>
            <p:nvSpPr>
              <p:cNvPr id="257" name="Rectangle 256"/>
              <p:cNvSpPr/>
              <p:nvPr/>
            </p:nvSpPr>
            <p:spPr bwMode="auto">
              <a:xfrm>
                <a:off x="2269714" y="4675193"/>
                <a:ext cx="2975728" cy="60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a:ln>
                      <a:solidFill>
                        <a:srgbClr val="FFFFFF">
                          <a:alpha val="0"/>
                        </a:srgbClr>
                      </a:solidFill>
                    </a:ln>
                    <a:gradFill>
                      <a:gsLst>
                        <a:gs pos="79646">
                          <a:srgbClr val="505050"/>
                        </a:gs>
                        <a:gs pos="56637">
                          <a:srgbClr val="505050"/>
                        </a:gs>
                      </a:gsLst>
                      <a:lin ang="5400000" scaled="0"/>
                    </a:gradFill>
                  </a:rPr>
                  <a:t>Increasing data volumes</a:t>
                </a:r>
              </a:p>
            </p:txBody>
          </p:sp>
          <p:grpSp>
            <p:nvGrpSpPr>
              <p:cNvPr id="258" name="Group 257"/>
              <p:cNvGrpSpPr/>
              <p:nvPr/>
            </p:nvGrpSpPr>
            <p:grpSpPr>
              <a:xfrm>
                <a:off x="2393080" y="4361895"/>
                <a:ext cx="365761" cy="370523"/>
                <a:chOff x="2393080" y="4361895"/>
                <a:chExt cx="365761" cy="370523"/>
              </a:xfrm>
            </p:grpSpPr>
            <p:sp>
              <p:nvSpPr>
                <p:cNvPr id="259" name="Oval 258"/>
                <p:cNvSpPr/>
                <p:nvPr/>
              </p:nvSpPr>
              <p:spPr>
                <a:xfrm>
                  <a:off x="2393081" y="4361895"/>
                  <a:ext cx="365760" cy="36576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260" name="TextBox 259"/>
                <p:cNvSpPr txBox="1"/>
                <p:nvPr/>
              </p:nvSpPr>
              <p:spPr>
                <a:xfrm>
                  <a:off x="2393080" y="4366658"/>
                  <a:ext cx="360189" cy="365760"/>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a:ln>
                        <a:solidFill>
                          <a:srgbClr val="FFFFFF">
                            <a:alpha val="0"/>
                          </a:srgbClr>
                        </a:solidFill>
                      </a:ln>
                      <a:gradFill>
                        <a:gsLst>
                          <a:gs pos="79646">
                            <a:srgbClr val="505050"/>
                          </a:gs>
                          <a:gs pos="56637">
                            <a:srgbClr val="505050"/>
                          </a:gs>
                        </a:gsLst>
                        <a:lin ang="5400000" scaled="0"/>
                      </a:gradFill>
                      <a:ea typeface="MS PGothic" charset="0"/>
                    </a:rPr>
                    <a:t>1</a:t>
                  </a:r>
                </a:p>
              </p:txBody>
            </p:sp>
          </p:grpSp>
        </p:grpSp>
        <p:sp>
          <p:nvSpPr>
            <p:cNvPr id="158" name="TextBox 157"/>
            <p:cNvSpPr txBox="1"/>
            <p:nvPr/>
          </p:nvSpPr>
          <p:spPr>
            <a:xfrm>
              <a:off x="2750512" y="4942611"/>
              <a:ext cx="329011" cy="268927"/>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smtClean="0">
                  <a:ln>
                    <a:solidFill>
                      <a:srgbClr val="FFFFFF">
                        <a:alpha val="0"/>
                      </a:srgbClr>
                    </a:solidFill>
                  </a:ln>
                  <a:gradFill>
                    <a:gsLst>
                      <a:gs pos="79646">
                        <a:srgbClr val="505050"/>
                      </a:gs>
                      <a:gs pos="56637">
                        <a:srgbClr val="505050"/>
                      </a:gs>
                    </a:gsLst>
                    <a:lin ang="5400000" scaled="0"/>
                  </a:gradFill>
                  <a:ea typeface="MS PGothic" charset="0"/>
                </a:rPr>
                <a:t>3</a:t>
              </a:r>
              <a:endParaRPr lang="en-US" sz="1765" b="1" kern="0" dirty="0">
                <a:ln>
                  <a:solidFill>
                    <a:srgbClr val="FFFFFF">
                      <a:alpha val="0"/>
                    </a:srgbClr>
                  </a:solidFill>
                </a:ln>
                <a:gradFill>
                  <a:gsLst>
                    <a:gs pos="79646">
                      <a:srgbClr val="505050"/>
                    </a:gs>
                    <a:gs pos="56637">
                      <a:srgbClr val="505050"/>
                    </a:gs>
                  </a:gsLst>
                  <a:lin ang="5400000" scaled="0"/>
                </a:gradFill>
                <a:ea typeface="MS PGothic" charset="0"/>
              </a:endParaRPr>
            </a:p>
          </p:txBody>
        </p:sp>
        <p:sp>
          <p:nvSpPr>
            <p:cNvPr id="159" name="Oval 158"/>
            <p:cNvSpPr/>
            <p:nvPr/>
          </p:nvSpPr>
          <p:spPr>
            <a:xfrm>
              <a:off x="2750512" y="4942610"/>
              <a:ext cx="329011" cy="268927"/>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160" name="Lightning Bolt 159"/>
            <p:cNvSpPr/>
            <p:nvPr/>
          </p:nvSpPr>
          <p:spPr bwMode="auto">
            <a:xfrm rot="7027223">
              <a:off x="5330170" y="3385915"/>
              <a:ext cx="647583" cy="613039"/>
            </a:xfrm>
            <a:prstGeom prst="lightningBolt">
              <a:avLst/>
            </a:prstGeom>
            <a:solidFill>
              <a:srgbClr val="FF7C80"/>
            </a:solidFill>
            <a:ln w="1905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571217" fontAlgn="base">
                <a:lnSpc>
                  <a:spcPct val="90000"/>
                </a:lnSpc>
                <a:spcBef>
                  <a:spcPct val="0"/>
                </a:spcBef>
                <a:spcAft>
                  <a:spcPct val="0"/>
                </a:spcAft>
              </a:pP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61" name="Right Arrow 160"/>
            <p:cNvSpPr/>
            <p:nvPr/>
          </p:nvSpPr>
          <p:spPr bwMode="auto">
            <a:xfrm rot="16200000">
              <a:off x="4828244" y="3529961"/>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sp>
          <p:nvSpPr>
            <p:cNvPr id="162" name="Rectangle 161"/>
            <p:cNvSpPr/>
            <p:nvPr/>
          </p:nvSpPr>
          <p:spPr>
            <a:xfrm rot="7557687">
              <a:off x="5982137" y="4437330"/>
              <a:ext cx="181557" cy="103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163" name="Group 162"/>
            <p:cNvGrpSpPr/>
            <p:nvPr/>
          </p:nvGrpSpPr>
          <p:grpSpPr>
            <a:xfrm>
              <a:off x="6183106" y="4398685"/>
              <a:ext cx="155826" cy="118924"/>
              <a:chOff x="6144954" y="4214955"/>
              <a:chExt cx="155826" cy="118924"/>
            </a:xfrm>
          </p:grpSpPr>
          <p:sp>
            <p:nvSpPr>
              <p:cNvPr id="164" name="Isosceles Triangle 163"/>
              <p:cNvSpPr/>
              <p:nvPr/>
            </p:nvSpPr>
            <p:spPr>
              <a:xfrm>
                <a:off x="6144954" y="4214955"/>
                <a:ext cx="155826" cy="1189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65" name="Oval 164"/>
              <p:cNvSpPr/>
              <p:nvPr/>
            </p:nvSpPr>
            <p:spPr>
              <a:xfrm>
                <a:off x="6190965" y="424627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spTree>
    <p:extLst>
      <p:ext uri="{BB962C8B-B14F-4D97-AF65-F5344CB8AC3E}">
        <p14:creationId xmlns:p14="http://schemas.microsoft.com/office/powerpoint/2010/main" val="73033585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lives and breathes in the cloud</a:t>
            </a:r>
            <a:endParaRPr lang="en-GB" dirty="0"/>
          </a:p>
        </p:txBody>
      </p:sp>
      <p:grpSp>
        <p:nvGrpSpPr>
          <p:cNvPr id="96" name="Group 95"/>
          <p:cNvGrpSpPr/>
          <p:nvPr/>
        </p:nvGrpSpPr>
        <p:grpSpPr>
          <a:xfrm>
            <a:off x="7137839" y="1840786"/>
            <a:ext cx="2676747" cy="677282"/>
            <a:chOff x="2269714" y="4361895"/>
            <a:chExt cx="2975728" cy="921151"/>
          </a:xfrm>
        </p:grpSpPr>
        <p:sp>
          <p:nvSpPr>
            <p:cNvPr id="97" name="Rectangle 96"/>
            <p:cNvSpPr/>
            <p:nvPr/>
          </p:nvSpPr>
          <p:spPr bwMode="auto">
            <a:xfrm>
              <a:off x="2269714" y="4675193"/>
              <a:ext cx="2975728" cy="60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smtClean="0">
                  <a:ln>
                    <a:solidFill>
                      <a:srgbClr val="FFFFFF">
                        <a:alpha val="0"/>
                      </a:srgbClr>
                    </a:solidFill>
                  </a:ln>
                  <a:gradFill>
                    <a:gsLst>
                      <a:gs pos="79646">
                        <a:srgbClr val="505050"/>
                      </a:gs>
                      <a:gs pos="56637">
                        <a:srgbClr val="505050"/>
                      </a:gs>
                    </a:gsLst>
                    <a:lin ang="5400000" scaled="0"/>
                  </a:gradFill>
                </a:rPr>
                <a:t>Real-Time</a:t>
              </a:r>
              <a:endParaRPr lang="en-US" kern="0" dirty="0">
                <a:ln>
                  <a:solidFill>
                    <a:srgbClr val="FFFFFF">
                      <a:alpha val="0"/>
                    </a:srgbClr>
                  </a:solidFill>
                </a:ln>
                <a:gradFill>
                  <a:gsLst>
                    <a:gs pos="79646">
                      <a:srgbClr val="505050"/>
                    </a:gs>
                    <a:gs pos="56637">
                      <a:srgbClr val="505050"/>
                    </a:gs>
                  </a:gsLst>
                  <a:lin ang="5400000" scaled="0"/>
                </a:gradFill>
              </a:endParaRPr>
            </a:p>
          </p:txBody>
        </p:sp>
        <p:grpSp>
          <p:nvGrpSpPr>
            <p:cNvPr id="98" name="Group 97"/>
            <p:cNvGrpSpPr/>
            <p:nvPr/>
          </p:nvGrpSpPr>
          <p:grpSpPr>
            <a:xfrm>
              <a:off x="2393081" y="4361895"/>
              <a:ext cx="365760" cy="370523"/>
              <a:chOff x="2393081" y="4361895"/>
              <a:chExt cx="365760" cy="370523"/>
            </a:xfrm>
          </p:grpSpPr>
          <p:sp>
            <p:nvSpPr>
              <p:cNvPr id="99" name="Oval 98"/>
              <p:cNvSpPr/>
              <p:nvPr/>
            </p:nvSpPr>
            <p:spPr>
              <a:xfrm>
                <a:off x="2393081" y="4361895"/>
                <a:ext cx="365760" cy="36576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100" name="TextBox 99"/>
              <p:cNvSpPr txBox="1"/>
              <p:nvPr/>
            </p:nvSpPr>
            <p:spPr>
              <a:xfrm>
                <a:off x="2393081" y="4366658"/>
                <a:ext cx="365760" cy="365760"/>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smtClean="0">
                    <a:ln>
                      <a:solidFill>
                        <a:srgbClr val="FFFFFF">
                          <a:alpha val="0"/>
                        </a:srgbClr>
                      </a:solidFill>
                    </a:ln>
                    <a:gradFill>
                      <a:gsLst>
                        <a:gs pos="79646">
                          <a:srgbClr val="505050"/>
                        </a:gs>
                        <a:gs pos="56637">
                          <a:srgbClr val="505050"/>
                        </a:gs>
                      </a:gsLst>
                      <a:lin ang="5400000" scaled="0"/>
                    </a:gradFill>
                    <a:ea typeface="MS PGothic" charset="0"/>
                  </a:rPr>
                  <a:t>2</a:t>
                </a:r>
                <a:endParaRPr lang="en-US" sz="1765" b="1" kern="0" dirty="0">
                  <a:ln>
                    <a:solidFill>
                      <a:srgbClr val="FFFFFF">
                        <a:alpha val="0"/>
                      </a:srgbClr>
                    </a:solidFill>
                  </a:ln>
                  <a:gradFill>
                    <a:gsLst>
                      <a:gs pos="79646">
                        <a:srgbClr val="505050"/>
                      </a:gs>
                      <a:gs pos="56637">
                        <a:srgbClr val="505050"/>
                      </a:gs>
                    </a:gsLst>
                    <a:lin ang="5400000" scaled="0"/>
                  </a:gradFill>
                  <a:ea typeface="MS PGothic" charset="0"/>
                </a:endParaRPr>
              </a:p>
            </p:txBody>
          </p:sp>
        </p:grpSp>
      </p:grpSp>
      <p:grpSp>
        <p:nvGrpSpPr>
          <p:cNvPr id="166" name="Group 165"/>
          <p:cNvGrpSpPr/>
          <p:nvPr/>
        </p:nvGrpSpPr>
        <p:grpSpPr>
          <a:xfrm>
            <a:off x="201930" y="1898726"/>
            <a:ext cx="8909946" cy="4569369"/>
            <a:chOff x="201930" y="1898726"/>
            <a:chExt cx="8909946" cy="4569369"/>
          </a:xfrm>
        </p:grpSpPr>
        <p:grpSp>
          <p:nvGrpSpPr>
            <p:cNvPr id="167" name="Group 166"/>
            <p:cNvGrpSpPr/>
            <p:nvPr/>
          </p:nvGrpSpPr>
          <p:grpSpPr>
            <a:xfrm>
              <a:off x="201931" y="4799620"/>
              <a:ext cx="2353568" cy="1220180"/>
              <a:chOff x="274638" y="4933776"/>
              <a:chExt cx="3201016" cy="1659529"/>
            </a:xfrm>
          </p:grpSpPr>
          <p:sp>
            <p:nvSpPr>
              <p:cNvPr id="318" name="Rectangle 317">
                <a:hlinkClick r:id="" action="ppaction://noaction"/>
              </p:cNvPr>
              <p:cNvSpPr/>
              <p:nvPr/>
            </p:nvSpPr>
            <p:spPr bwMode="auto">
              <a:xfrm>
                <a:off x="274638" y="4933776"/>
                <a:ext cx="3201016" cy="1659529"/>
              </a:xfrm>
              <a:prstGeom prst="rect">
                <a:avLst/>
              </a:prstGeom>
              <a:solidFill>
                <a:schemeClr val="tx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107571" rIns="0"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New data</a:t>
                </a:r>
              </a:p>
            </p:txBody>
          </p:sp>
          <p:sp>
            <p:nvSpPr>
              <p:cNvPr id="319" name="TextBox 318"/>
              <p:cNvSpPr txBox="1"/>
              <p:nvPr/>
            </p:nvSpPr>
            <p:spPr>
              <a:xfrm>
                <a:off x="479983" y="6087678"/>
                <a:ext cx="548640"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Devices</a:t>
                </a:r>
              </a:p>
            </p:txBody>
          </p:sp>
          <p:sp>
            <p:nvSpPr>
              <p:cNvPr id="320" name="TextBox 319"/>
              <p:cNvSpPr txBox="1"/>
              <p:nvPr/>
            </p:nvSpPr>
            <p:spPr>
              <a:xfrm>
                <a:off x="1226808" y="6087678"/>
                <a:ext cx="548640"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Web</a:t>
                </a:r>
              </a:p>
            </p:txBody>
          </p:sp>
          <p:sp>
            <p:nvSpPr>
              <p:cNvPr id="321" name="TextBox 320"/>
              <p:cNvSpPr txBox="1"/>
              <p:nvPr/>
            </p:nvSpPr>
            <p:spPr>
              <a:xfrm>
                <a:off x="1949570" y="6087678"/>
                <a:ext cx="548640"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Sensors</a:t>
                </a:r>
              </a:p>
            </p:txBody>
          </p:sp>
          <p:sp>
            <p:nvSpPr>
              <p:cNvPr id="322" name="TextBox 321"/>
              <p:cNvSpPr txBox="1"/>
              <p:nvPr/>
            </p:nvSpPr>
            <p:spPr>
              <a:xfrm>
                <a:off x="2684365" y="6087678"/>
                <a:ext cx="548640" cy="182880"/>
              </a:xfrm>
              <a:prstGeom prst="rect">
                <a:avLst/>
              </a:prstGeom>
              <a:noFill/>
            </p:spPr>
            <p:txBody>
              <a:bodyPr wrap="square" lIns="0" tIns="0" rIns="0" bIns="0" rtlCol="0">
                <a:no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Social</a:t>
                </a:r>
              </a:p>
            </p:txBody>
          </p:sp>
          <p:grpSp>
            <p:nvGrpSpPr>
              <p:cNvPr id="323" name="Group 322"/>
              <p:cNvGrpSpPr/>
              <p:nvPr/>
            </p:nvGrpSpPr>
            <p:grpSpPr>
              <a:xfrm>
                <a:off x="436083" y="5604303"/>
                <a:ext cx="645829" cy="382091"/>
                <a:chOff x="2850175" y="4068514"/>
                <a:chExt cx="724051" cy="428369"/>
              </a:xfrm>
              <a:solidFill>
                <a:schemeClr val="bg1"/>
              </a:solidFill>
            </p:grpSpPr>
            <p:sp>
              <p:nvSpPr>
                <p:cNvPr id="331" name="Freeform 43"/>
                <p:cNvSpPr>
                  <a:spLocks noChangeAspect="1" noEditPoints="1"/>
                </p:cNvSpPr>
                <p:nvPr/>
              </p:nvSpPr>
              <p:spPr bwMode="black">
                <a:xfrm>
                  <a:off x="2850175" y="4068514"/>
                  <a:ext cx="220416" cy="424898"/>
                </a:xfrm>
                <a:custGeom>
                  <a:avLst/>
                  <a:gdLst>
                    <a:gd name="T0" fmla="*/ 544 w 602"/>
                    <a:gd name="T1" fmla="*/ 95 h 1156"/>
                    <a:gd name="T2" fmla="*/ 119 w 602"/>
                    <a:gd name="T3" fmla="*/ 1068 h 1156"/>
                    <a:gd name="T4" fmla="*/ 112 w 602"/>
                    <a:gd name="T5" fmla="*/ 1048 h 1156"/>
                    <a:gd name="T6" fmla="*/ 288 w 602"/>
                    <a:gd name="T7" fmla="*/ 1050 h 1156"/>
                    <a:gd name="T8" fmla="*/ 296 w 602"/>
                    <a:gd name="T9" fmla="*/ 1053 h 1156"/>
                    <a:gd name="T10" fmla="*/ 291 w 602"/>
                    <a:gd name="T11" fmla="*/ 1071 h 1156"/>
                    <a:gd name="T12" fmla="*/ 290 w 602"/>
                    <a:gd name="T13" fmla="*/ 1072 h 1156"/>
                    <a:gd name="T14" fmla="*/ 290 w 602"/>
                    <a:gd name="T15" fmla="*/ 1072 h 1156"/>
                    <a:gd name="T16" fmla="*/ 276 w 602"/>
                    <a:gd name="T17" fmla="*/ 1069 h 1156"/>
                    <a:gd name="T18" fmla="*/ 271 w 602"/>
                    <a:gd name="T19" fmla="*/ 1071 h 1156"/>
                    <a:gd name="T20" fmla="*/ 275 w 602"/>
                    <a:gd name="T21" fmla="*/ 1052 h 1156"/>
                    <a:gd name="T22" fmla="*/ 285 w 602"/>
                    <a:gd name="T23" fmla="*/ 1050 h 1156"/>
                    <a:gd name="T24" fmla="*/ 298 w 602"/>
                    <a:gd name="T25" fmla="*/ 1055 h 1156"/>
                    <a:gd name="T26" fmla="*/ 315 w 602"/>
                    <a:gd name="T27" fmla="*/ 1058 h 1156"/>
                    <a:gd name="T28" fmla="*/ 319 w 602"/>
                    <a:gd name="T29" fmla="*/ 1057 h 1156"/>
                    <a:gd name="T30" fmla="*/ 320 w 602"/>
                    <a:gd name="T31" fmla="*/ 1057 h 1156"/>
                    <a:gd name="T32" fmla="*/ 314 w 602"/>
                    <a:gd name="T33" fmla="*/ 1075 h 1156"/>
                    <a:gd name="T34" fmla="*/ 301 w 602"/>
                    <a:gd name="T35" fmla="*/ 1077 h 1156"/>
                    <a:gd name="T36" fmla="*/ 292 w 602"/>
                    <a:gd name="T37" fmla="*/ 1073 h 1156"/>
                    <a:gd name="T38" fmla="*/ 298 w 602"/>
                    <a:gd name="T39" fmla="*/ 1055 h 1156"/>
                    <a:gd name="T40" fmla="*/ 298 w 602"/>
                    <a:gd name="T41" fmla="*/ 1055 h 1156"/>
                    <a:gd name="T42" fmla="*/ 298 w 602"/>
                    <a:gd name="T43" fmla="*/ 1055 h 1156"/>
                    <a:gd name="T44" fmla="*/ 305 w 602"/>
                    <a:gd name="T45" fmla="*/ 1034 h 1156"/>
                    <a:gd name="T46" fmla="*/ 318 w 602"/>
                    <a:gd name="T47" fmla="*/ 1037 h 1156"/>
                    <a:gd name="T48" fmla="*/ 325 w 602"/>
                    <a:gd name="T49" fmla="*/ 1035 h 1156"/>
                    <a:gd name="T50" fmla="*/ 326 w 602"/>
                    <a:gd name="T51" fmla="*/ 1035 h 1156"/>
                    <a:gd name="T52" fmla="*/ 314 w 602"/>
                    <a:gd name="T53" fmla="*/ 1056 h 1156"/>
                    <a:gd name="T54" fmla="*/ 299 w 602"/>
                    <a:gd name="T55" fmla="*/ 1052 h 1156"/>
                    <a:gd name="T56" fmla="*/ 299 w 602"/>
                    <a:gd name="T57" fmla="*/ 1052 h 1156"/>
                    <a:gd name="T58" fmla="*/ 304 w 602"/>
                    <a:gd name="T59" fmla="*/ 1034 h 1156"/>
                    <a:gd name="T60" fmla="*/ 292 w 602"/>
                    <a:gd name="T61" fmla="*/ 1028 h 1156"/>
                    <a:gd name="T62" fmla="*/ 302 w 602"/>
                    <a:gd name="T63" fmla="*/ 1032 h 1156"/>
                    <a:gd name="T64" fmla="*/ 302 w 602"/>
                    <a:gd name="T65" fmla="*/ 1032 h 1156"/>
                    <a:gd name="T66" fmla="*/ 297 w 602"/>
                    <a:gd name="T67" fmla="*/ 1050 h 1156"/>
                    <a:gd name="T68" fmla="*/ 297 w 602"/>
                    <a:gd name="T69" fmla="*/ 1050 h 1156"/>
                    <a:gd name="T70" fmla="*/ 296 w 602"/>
                    <a:gd name="T71" fmla="*/ 1050 h 1156"/>
                    <a:gd name="T72" fmla="*/ 296 w 602"/>
                    <a:gd name="T73" fmla="*/ 1050 h 1156"/>
                    <a:gd name="T74" fmla="*/ 296 w 602"/>
                    <a:gd name="T75" fmla="*/ 1050 h 1156"/>
                    <a:gd name="T76" fmla="*/ 277 w 602"/>
                    <a:gd name="T77" fmla="*/ 1049 h 1156"/>
                    <a:gd name="T78" fmla="*/ 277 w 602"/>
                    <a:gd name="T79" fmla="*/ 1049 h 1156"/>
                    <a:gd name="T80" fmla="*/ 277 w 602"/>
                    <a:gd name="T81" fmla="*/ 1049 h 1156"/>
                    <a:gd name="T82" fmla="*/ 276 w 602"/>
                    <a:gd name="T83" fmla="*/ 1049 h 1156"/>
                    <a:gd name="T84" fmla="*/ 281 w 602"/>
                    <a:gd name="T85" fmla="*/ 1032 h 1156"/>
                    <a:gd name="T86" fmla="*/ 287 w 602"/>
                    <a:gd name="T87" fmla="*/ 1029 h 1156"/>
                    <a:gd name="T88" fmla="*/ 467 w 602"/>
                    <a:gd name="T89" fmla="*/ 1059 h 1156"/>
                    <a:gd name="T90" fmla="*/ 478 w 602"/>
                    <a:gd name="T91" fmla="*/ 1064 h 1156"/>
                    <a:gd name="T92" fmla="*/ 466 w 602"/>
                    <a:gd name="T93" fmla="*/ 1048 h 1156"/>
                    <a:gd name="T94" fmla="*/ 602 w 602"/>
                    <a:gd name="T95" fmla="*/ 1116 h 1156"/>
                    <a:gd name="T96" fmla="*/ 0 w 602"/>
                    <a:gd name="T97" fmla="*/ 40 h 1156"/>
                    <a:gd name="T98" fmla="*/ 602 w 602"/>
                    <a:gd name="T99" fmla="*/ 1116 h 1156"/>
                    <a:gd name="T100" fmla="*/ 273 w 602"/>
                    <a:gd name="T101" fmla="*/ 202 h 1156"/>
                    <a:gd name="T102" fmla="*/ 273 w 602"/>
                    <a:gd name="T103" fmla="*/ 911 h 1156"/>
                    <a:gd name="T104" fmla="*/ 462 w 602"/>
                    <a:gd name="T105" fmla="*/ 581 h 1156"/>
                    <a:gd name="T106" fmla="*/ 284 w 602"/>
                    <a:gd name="T107" fmla="*/ 391 h 1156"/>
                    <a:gd name="T108" fmla="*/ 284 w 602"/>
                    <a:gd name="T109" fmla="*/ 391 h 1156"/>
                    <a:gd name="T110" fmla="*/ 273 w 602"/>
                    <a:gd name="T111" fmla="*/ 391 h 1156"/>
                    <a:gd name="T112" fmla="*/ 462 w 602"/>
                    <a:gd name="T113" fmla="*/ 911 h 1156"/>
                    <a:gd name="T114" fmla="*/ 462 w 602"/>
                    <a:gd name="T115" fmla="*/ 3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2" h="1156">
                      <a:moveTo>
                        <a:pt x="54" y="95"/>
                      </a:moveTo>
                      <a:cubicBezTo>
                        <a:pt x="54" y="367"/>
                        <a:pt x="54" y="639"/>
                        <a:pt x="54" y="911"/>
                      </a:cubicBezTo>
                      <a:cubicBezTo>
                        <a:pt x="217" y="911"/>
                        <a:pt x="381" y="911"/>
                        <a:pt x="544" y="911"/>
                      </a:cubicBezTo>
                      <a:cubicBezTo>
                        <a:pt x="544" y="639"/>
                        <a:pt x="544" y="367"/>
                        <a:pt x="544" y="95"/>
                      </a:cubicBezTo>
                      <a:cubicBezTo>
                        <a:pt x="381" y="95"/>
                        <a:pt x="217" y="95"/>
                        <a:pt x="54" y="95"/>
                      </a:cubicBezTo>
                      <a:close/>
                      <a:moveTo>
                        <a:pt x="112" y="1053"/>
                      </a:moveTo>
                      <a:cubicBezTo>
                        <a:pt x="126" y="1068"/>
                        <a:pt x="126" y="1068"/>
                        <a:pt x="126" y="1068"/>
                      </a:cubicBezTo>
                      <a:cubicBezTo>
                        <a:pt x="119" y="1068"/>
                        <a:pt x="119" y="1068"/>
                        <a:pt x="119" y="1068"/>
                      </a:cubicBezTo>
                      <a:cubicBezTo>
                        <a:pt x="103" y="1050"/>
                        <a:pt x="103" y="1050"/>
                        <a:pt x="103" y="1050"/>
                      </a:cubicBezTo>
                      <a:cubicBezTo>
                        <a:pt x="119" y="1034"/>
                        <a:pt x="119" y="1034"/>
                        <a:pt x="119" y="1034"/>
                      </a:cubicBezTo>
                      <a:cubicBezTo>
                        <a:pt x="126" y="1034"/>
                        <a:pt x="126" y="1034"/>
                        <a:pt x="126" y="1034"/>
                      </a:cubicBezTo>
                      <a:cubicBezTo>
                        <a:pt x="112" y="1048"/>
                        <a:pt x="112" y="1048"/>
                        <a:pt x="112" y="1048"/>
                      </a:cubicBezTo>
                      <a:cubicBezTo>
                        <a:pt x="137" y="1048"/>
                        <a:pt x="137" y="1048"/>
                        <a:pt x="137" y="1048"/>
                      </a:cubicBezTo>
                      <a:cubicBezTo>
                        <a:pt x="137" y="1053"/>
                        <a:pt x="137" y="1053"/>
                        <a:pt x="137" y="1053"/>
                      </a:cubicBezTo>
                      <a:lnTo>
                        <a:pt x="112" y="1053"/>
                      </a:lnTo>
                      <a:close/>
                      <a:moveTo>
                        <a:pt x="288" y="1050"/>
                      </a:moveTo>
                      <a:cubicBezTo>
                        <a:pt x="291" y="1050"/>
                        <a:pt x="294" y="1052"/>
                        <a:pt x="296" y="1053"/>
                      </a:cubicBezTo>
                      <a:cubicBezTo>
                        <a:pt x="296" y="1053"/>
                        <a:pt x="296" y="1053"/>
                        <a:pt x="296" y="1053"/>
                      </a:cubicBezTo>
                      <a:cubicBezTo>
                        <a:pt x="296" y="1053"/>
                        <a:pt x="296" y="1053"/>
                        <a:pt x="296" y="1053"/>
                      </a:cubicBezTo>
                      <a:cubicBezTo>
                        <a:pt x="296" y="1053"/>
                        <a:pt x="296" y="1053"/>
                        <a:pt x="296" y="1053"/>
                      </a:cubicBezTo>
                      <a:cubicBezTo>
                        <a:pt x="296" y="1053"/>
                        <a:pt x="296" y="1053"/>
                        <a:pt x="296" y="1053"/>
                      </a:cubicBezTo>
                      <a:cubicBezTo>
                        <a:pt x="296" y="1054"/>
                        <a:pt x="296" y="1054"/>
                        <a:pt x="296" y="1054"/>
                      </a:cubicBezTo>
                      <a:cubicBezTo>
                        <a:pt x="296" y="1054"/>
                        <a:pt x="291" y="1071"/>
                        <a:pt x="291" y="1072"/>
                      </a:cubicBezTo>
                      <a:cubicBezTo>
                        <a:pt x="291" y="1071"/>
                        <a:pt x="291" y="1071"/>
                        <a:pt x="291" y="1071"/>
                      </a:cubicBezTo>
                      <a:cubicBezTo>
                        <a:pt x="291" y="1072"/>
                        <a:pt x="291" y="1072"/>
                        <a:pt x="291"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90" y="1072"/>
                        <a:pt x="290" y="1072"/>
                        <a:pt x="290" y="1072"/>
                      </a:cubicBezTo>
                      <a:cubicBezTo>
                        <a:pt x="289" y="1071"/>
                        <a:pt x="288" y="1071"/>
                        <a:pt x="286" y="1070"/>
                      </a:cubicBezTo>
                      <a:cubicBezTo>
                        <a:pt x="285" y="1069"/>
                        <a:pt x="285" y="1069"/>
                        <a:pt x="284" y="1069"/>
                      </a:cubicBezTo>
                      <a:cubicBezTo>
                        <a:pt x="283" y="1069"/>
                        <a:pt x="281" y="1069"/>
                        <a:pt x="280" y="1069"/>
                      </a:cubicBezTo>
                      <a:cubicBezTo>
                        <a:pt x="279" y="1069"/>
                        <a:pt x="278" y="1069"/>
                        <a:pt x="276" y="1069"/>
                      </a:cubicBezTo>
                      <a:cubicBezTo>
                        <a:pt x="274" y="1069"/>
                        <a:pt x="273" y="1070"/>
                        <a:pt x="271" y="1071"/>
                      </a:cubicBezTo>
                      <a:cubicBezTo>
                        <a:pt x="271" y="1071"/>
                        <a:pt x="271" y="1071"/>
                        <a:pt x="271" y="1071"/>
                      </a:cubicBezTo>
                      <a:cubicBezTo>
                        <a:pt x="271" y="1071"/>
                        <a:pt x="271" y="1071"/>
                        <a:pt x="271" y="1071"/>
                      </a:cubicBezTo>
                      <a:cubicBezTo>
                        <a:pt x="271" y="1071"/>
                        <a:pt x="271" y="1071"/>
                        <a:pt x="271" y="1071"/>
                      </a:cubicBezTo>
                      <a:cubicBezTo>
                        <a:pt x="270" y="1070"/>
                        <a:pt x="270" y="1070"/>
                        <a:pt x="270" y="1070"/>
                      </a:cubicBezTo>
                      <a:cubicBezTo>
                        <a:pt x="270" y="1070"/>
                        <a:pt x="270" y="1070"/>
                        <a:pt x="270" y="1070"/>
                      </a:cubicBezTo>
                      <a:cubicBezTo>
                        <a:pt x="275" y="1052"/>
                        <a:pt x="275" y="1052"/>
                        <a:pt x="275" y="1052"/>
                      </a:cubicBezTo>
                      <a:cubicBezTo>
                        <a:pt x="275" y="1052"/>
                        <a:pt x="275" y="1052"/>
                        <a:pt x="275" y="1052"/>
                      </a:cubicBezTo>
                      <a:cubicBezTo>
                        <a:pt x="275" y="1052"/>
                        <a:pt x="275" y="1052"/>
                        <a:pt x="275" y="1052"/>
                      </a:cubicBezTo>
                      <a:cubicBezTo>
                        <a:pt x="277" y="1051"/>
                        <a:pt x="278" y="1051"/>
                        <a:pt x="279" y="1051"/>
                      </a:cubicBezTo>
                      <a:cubicBezTo>
                        <a:pt x="280" y="1050"/>
                        <a:pt x="281" y="1050"/>
                        <a:pt x="282" y="1050"/>
                      </a:cubicBezTo>
                      <a:cubicBezTo>
                        <a:pt x="283" y="1050"/>
                        <a:pt x="284" y="1050"/>
                        <a:pt x="285" y="1050"/>
                      </a:cubicBezTo>
                      <a:cubicBezTo>
                        <a:pt x="286" y="1050"/>
                        <a:pt x="287" y="1050"/>
                        <a:pt x="288" y="1050"/>
                      </a:cubicBezTo>
                      <a:close/>
                      <a:moveTo>
                        <a:pt x="298" y="1055"/>
                      </a:moveTo>
                      <a:cubicBezTo>
                        <a:pt x="298" y="1055"/>
                        <a:pt x="298" y="1055"/>
                        <a:pt x="298" y="1055"/>
                      </a:cubicBezTo>
                      <a:cubicBezTo>
                        <a:pt x="298" y="1055"/>
                        <a:pt x="298" y="1055"/>
                        <a:pt x="298" y="1055"/>
                      </a:cubicBezTo>
                      <a:cubicBezTo>
                        <a:pt x="300" y="1056"/>
                        <a:pt x="301" y="1056"/>
                        <a:pt x="302" y="1057"/>
                      </a:cubicBezTo>
                      <a:cubicBezTo>
                        <a:pt x="303" y="1058"/>
                        <a:pt x="305" y="1058"/>
                        <a:pt x="306" y="1058"/>
                      </a:cubicBezTo>
                      <a:cubicBezTo>
                        <a:pt x="308" y="1058"/>
                        <a:pt x="310" y="1058"/>
                        <a:pt x="312" y="1058"/>
                      </a:cubicBezTo>
                      <a:cubicBezTo>
                        <a:pt x="313" y="1058"/>
                        <a:pt x="314" y="1058"/>
                        <a:pt x="315" y="1058"/>
                      </a:cubicBezTo>
                      <a:cubicBezTo>
                        <a:pt x="316" y="1057"/>
                        <a:pt x="317" y="1057"/>
                        <a:pt x="319" y="1056"/>
                      </a:cubicBezTo>
                      <a:cubicBezTo>
                        <a:pt x="319" y="1056"/>
                        <a:pt x="319" y="1057"/>
                        <a:pt x="319" y="1057"/>
                      </a:cubicBezTo>
                      <a:cubicBezTo>
                        <a:pt x="319" y="1057"/>
                        <a:pt x="319" y="1057"/>
                        <a:pt x="319" y="1057"/>
                      </a:cubicBezTo>
                      <a:cubicBezTo>
                        <a:pt x="319" y="1057"/>
                        <a:pt x="319" y="1057"/>
                        <a:pt x="319" y="1057"/>
                      </a:cubicBezTo>
                      <a:cubicBezTo>
                        <a:pt x="319" y="1057"/>
                        <a:pt x="319" y="1057"/>
                        <a:pt x="319" y="1057"/>
                      </a:cubicBezTo>
                      <a:cubicBezTo>
                        <a:pt x="319" y="1057"/>
                        <a:pt x="320" y="1057"/>
                        <a:pt x="320" y="1057"/>
                      </a:cubicBezTo>
                      <a:cubicBezTo>
                        <a:pt x="320" y="1057"/>
                        <a:pt x="320" y="1057"/>
                        <a:pt x="320" y="1057"/>
                      </a:cubicBezTo>
                      <a:cubicBezTo>
                        <a:pt x="320" y="1057"/>
                        <a:pt x="320" y="1057"/>
                        <a:pt x="320" y="1057"/>
                      </a:cubicBezTo>
                      <a:cubicBezTo>
                        <a:pt x="320" y="1057"/>
                        <a:pt x="320" y="1057"/>
                        <a:pt x="320" y="1057"/>
                      </a:cubicBezTo>
                      <a:cubicBezTo>
                        <a:pt x="320" y="1057"/>
                        <a:pt x="315" y="1075"/>
                        <a:pt x="315" y="1075"/>
                      </a:cubicBezTo>
                      <a:cubicBezTo>
                        <a:pt x="314" y="1075"/>
                        <a:pt x="314" y="1075"/>
                        <a:pt x="314" y="1075"/>
                      </a:cubicBezTo>
                      <a:cubicBezTo>
                        <a:pt x="314" y="1075"/>
                        <a:pt x="314" y="1075"/>
                        <a:pt x="314" y="1075"/>
                      </a:cubicBezTo>
                      <a:cubicBezTo>
                        <a:pt x="313" y="1076"/>
                        <a:pt x="312" y="1076"/>
                        <a:pt x="311" y="1076"/>
                      </a:cubicBezTo>
                      <a:cubicBezTo>
                        <a:pt x="309" y="1077"/>
                        <a:pt x="308" y="1077"/>
                        <a:pt x="307" y="1077"/>
                      </a:cubicBezTo>
                      <a:cubicBezTo>
                        <a:pt x="306" y="1077"/>
                        <a:pt x="305" y="1077"/>
                        <a:pt x="304" y="1077"/>
                      </a:cubicBezTo>
                      <a:cubicBezTo>
                        <a:pt x="303" y="1077"/>
                        <a:pt x="302" y="1077"/>
                        <a:pt x="301" y="1077"/>
                      </a:cubicBezTo>
                      <a:cubicBezTo>
                        <a:pt x="300" y="1077"/>
                        <a:pt x="300" y="1077"/>
                        <a:pt x="299" y="1077"/>
                      </a:cubicBezTo>
                      <a:cubicBezTo>
                        <a:pt x="298" y="1076"/>
                        <a:pt x="297" y="1076"/>
                        <a:pt x="297" y="1076"/>
                      </a:cubicBezTo>
                      <a:cubicBezTo>
                        <a:pt x="295" y="1075"/>
                        <a:pt x="294" y="1075"/>
                        <a:pt x="293" y="1074"/>
                      </a:cubicBezTo>
                      <a:cubicBezTo>
                        <a:pt x="293" y="1074"/>
                        <a:pt x="292" y="1073"/>
                        <a:pt x="292" y="1073"/>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ubicBezTo>
                        <a:pt x="298" y="1055"/>
                        <a:pt x="298" y="1055"/>
                        <a:pt x="298" y="1055"/>
                      </a:cubicBezTo>
                      <a:close/>
                      <a:moveTo>
                        <a:pt x="305" y="1034"/>
                      </a:moveTo>
                      <a:cubicBezTo>
                        <a:pt x="306" y="1034"/>
                        <a:pt x="307" y="1035"/>
                        <a:pt x="308" y="1036"/>
                      </a:cubicBezTo>
                      <a:cubicBezTo>
                        <a:pt x="310" y="1036"/>
                        <a:pt x="311" y="1037"/>
                        <a:pt x="313" y="1037"/>
                      </a:cubicBezTo>
                      <a:cubicBezTo>
                        <a:pt x="313" y="1037"/>
                        <a:pt x="314" y="1037"/>
                        <a:pt x="315" y="1037"/>
                      </a:cubicBezTo>
                      <a:cubicBezTo>
                        <a:pt x="316" y="1037"/>
                        <a:pt x="317" y="1037"/>
                        <a:pt x="318" y="1037"/>
                      </a:cubicBezTo>
                      <a:cubicBezTo>
                        <a:pt x="319" y="1037"/>
                        <a:pt x="320" y="1036"/>
                        <a:pt x="321" y="1036"/>
                      </a:cubicBezTo>
                      <a:cubicBezTo>
                        <a:pt x="322" y="1036"/>
                        <a:pt x="324" y="1035"/>
                        <a:pt x="325" y="1035"/>
                      </a:cubicBezTo>
                      <a:cubicBezTo>
                        <a:pt x="325" y="1035"/>
                        <a:pt x="325" y="1035"/>
                        <a:pt x="325" y="1035"/>
                      </a:cubicBezTo>
                      <a:cubicBezTo>
                        <a:pt x="325" y="1035"/>
                        <a:pt x="325" y="1035"/>
                        <a:pt x="325" y="1035"/>
                      </a:cubicBezTo>
                      <a:cubicBezTo>
                        <a:pt x="325" y="1035"/>
                        <a:pt x="325" y="1035"/>
                        <a:pt x="325" y="1035"/>
                      </a:cubicBezTo>
                      <a:cubicBezTo>
                        <a:pt x="325" y="1035"/>
                        <a:pt x="326" y="1035"/>
                        <a:pt x="326" y="1035"/>
                      </a:cubicBezTo>
                      <a:cubicBezTo>
                        <a:pt x="326" y="1035"/>
                        <a:pt x="326" y="1035"/>
                        <a:pt x="326" y="1035"/>
                      </a:cubicBezTo>
                      <a:cubicBezTo>
                        <a:pt x="326" y="1035"/>
                        <a:pt x="326" y="1035"/>
                        <a:pt x="326" y="1035"/>
                      </a:cubicBezTo>
                      <a:cubicBezTo>
                        <a:pt x="326" y="1035"/>
                        <a:pt x="321" y="1054"/>
                        <a:pt x="321" y="1054"/>
                      </a:cubicBezTo>
                      <a:cubicBezTo>
                        <a:pt x="321" y="1054"/>
                        <a:pt x="320" y="1054"/>
                        <a:pt x="320" y="1054"/>
                      </a:cubicBezTo>
                      <a:cubicBezTo>
                        <a:pt x="320" y="1054"/>
                        <a:pt x="320" y="1054"/>
                        <a:pt x="320" y="1054"/>
                      </a:cubicBezTo>
                      <a:cubicBezTo>
                        <a:pt x="318" y="1055"/>
                        <a:pt x="316" y="1055"/>
                        <a:pt x="314" y="1056"/>
                      </a:cubicBezTo>
                      <a:cubicBezTo>
                        <a:pt x="313" y="1056"/>
                        <a:pt x="311" y="1056"/>
                        <a:pt x="310" y="1056"/>
                      </a:cubicBezTo>
                      <a:cubicBezTo>
                        <a:pt x="308" y="1056"/>
                        <a:pt x="307" y="1056"/>
                        <a:pt x="306" y="1056"/>
                      </a:cubicBezTo>
                      <a:cubicBezTo>
                        <a:pt x="304" y="1055"/>
                        <a:pt x="302" y="1054"/>
                        <a:pt x="300" y="1053"/>
                      </a:cubicBezTo>
                      <a:cubicBezTo>
                        <a:pt x="300" y="1053"/>
                        <a:pt x="299" y="1053"/>
                        <a:pt x="299" y="1052"/>
                      </a:cubicBezTo>
                      <a:cubicBezTo>
                        <a:pt x="299" y="1052"/>
                        <a:pt x="299" y="1052"/>
                        <a:pt x="299" y="1052"/>
                      </a:cubicBezTo>
                      <a:cubicBezTo>
                        <a:pt x="299" y="1052"/>
                        <a:pt x="299" y="1052"/>
                        <a:pt x="299" y="1052"/>
                      </a:cubicBezTo>
                      <a:cubicBezTo>
                        <a:pt x="299" y="1052"/>
                        <a:pt x="299" y="1052"/>
                        <a:pt x="299" y="1052"/>
                      </a:cubicBezTo>
                      <a:cubicBezTo>
                        <a:pt x="299" y="1052"/>
                        <a:pt x="299" y="1052"/>
                        <a:pt x="299" y="1052"/>
                      </a:cubicBezTo>
                      <a:cubicBezTo>
                        <a:pt x="299" y="1052"/>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4"/>
                        <a:pt x="304" y="1034"/>
                        <a:pt x="304" y="1034"/>
                      </a:cubicBezTo>
                      <a:cubicBezTo>
                        <a:pt x="304" y="1033"/>
                        <a:pt x="304" y="1033"/>
                        <a:pt x="305" y="1034"/>
                      </a:cubicBezTo>
                      <a:close/>
                      <a:moveTo>
                        <a:pt x="292" y="1028"/>
                      </a:moveTo>
                      <a:cubicBezTo>
                        <a:pt x="295" y="1028"/>
                        <a:pt x="297" y="1029"/>
                        <a:pt x="299" y="1030"/>
                      </a:cubicBezTo>
                      <a:cubicBezTo>
                        <a:pt x="299" y="1030"/>
                        <a:pt x="299" y="1030"/>
                        <a:pt x="299" y="1030"/>
                      </a:cubicBezTo>
                      <a:cubicBezTo>
                        <a:pt x="300" y="1030"/>
                        <a:pt x="301" y="1031"/>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2"/>
                        <a:pt x="302" y="1032"/>
                        <a:pt x="302" y="1032"/>
                      </a:cubicBezTo>
                      <a:cubicBezTo>
                        <a:pt x="302" y="1033"/>
                        <a:pt x="302" y="1033"/>
                        <a:pt x="302" y="1033"/>
                      </a:cubicBezTo>
                      <a:cubicBezTo>
                        <a:pt x="300" y="1039"/>
                        <a:pt x="300" y="1039"/>
                        <a:pt x="300" y="1039"/>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7" y="1050"/>
                        <a:pt x="297" y="1050"/>
                        <a:pt x="297"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6" y="1050"/>
                        <a:pt x="296" y="1050"/>
                        <a:pt x="296" y="1050"/>
                      </a:cubicBezTo>
                      <a:cubicBezTo>
                        <a:pt x="295" y="1049"/>
                        <a:pt x="294" y="1049"/>
                        <a:pt x="292" y="1048"/>
                      </a:cubicBezTo>
                      <a:cubicBezTo>
                        <a:pt x="291" y="1048"/>
                        <a:pt x="290" y="1047"/>
                        <a:pt x="288" y="1047"/>
                      </a:cubicBezTo>
                      <a:cubicBezTo>
                        <a:pt x="285" y="1047"/>
                        <a:pt x="281" y="1047"/>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7" y="1049"/>
                        <a:pt x="277" y="1049"/>
                        <a:pt x="277"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76" y="1049"/>
                        <a:pt x="276" y="1049"/>
                        <a:pt x="276" y="1049"/>
                      </a:cubicBezTo>
                      <a:cubicBezTo>
                        <a:pt x="281" y="1032"/>
                        <a:pt x="281" y="1032"/>
                        <a:pt x="281" y="1032"/>
                      </a:cubicBezTo>
                      <a:cubicBezTo>
                        <a:pt x="281" y="1031"/>
                        <a:pt x="281" y="1031"/>
                        <a:pt x="281" y="1031"/>
                      </a:cubicBezTo>
                      <a:cubicBezTo>
                        <a:pt x="281" y="1030"/>
                        <a:pt x="282" y="1030"/>
                        <a:pt x="282" y="1030"/>
                      </a:cubicBezTo>
                      <a:cubicBezTo>
                        <a:pt x="282" y="1030"/>
                        <a:pt x="282" y="1030"/>
                        <a:pt x="282" y="1030"/>
                      </a:cubicBezTo>
                      <a:cubicBezTo>
                        <a:pt x="284" y="1030"/>
                        <a:pt x="286" y="1029"/>
                        <a:pt x="287" y="1029"/>
                      </a:cubicBezTo>
                      <a:cubicBezTo>
                        <a:pt x="289" y="1028"/>
                        <a:pt x="291" y="1028"/>
                        <a:pt x="292" y="1028"/>
                      </a:cubicBezTo>
                      <a:close/>
                      <a:moveTo>
                        <a:pt x="478" y="1033"/>
                      </a:moveTo>
                      <a:cubicBezTo>
                        <a:pt x="469" y="1033"/>
                        <a:pt x="462" y="1040"/>
                        <a:pt x="462" y="1048"/>
                      </a:cubicBezTo>
                      <a:cubicBezTo>
                        <a:pt x="462" y="1052"/>
                        <a:pt x="464" y="1056"/>
                        <a:pt x="467" y="1059"/>
                      </a:cubicBezTo>
                      <a:cubicBezTo>
                        <a:pt x="460" y="1068"/>
                        <a:pt x="460" y="1068"/>
                        <a:pt x="460" y="1068"/>
                      </a:cubicBezTo>
                      <a:cubicBezTo>
                        <a:pt x="463" y="1070"/>
                        <a:pt x="463" y="1070"/>
                        <a:pt x="463" y="1070"/>
                      </a:cubicBezTo>
                      <a:cubicBezTo>
                        <a:pt x="470" y="1061"/>
                        <a:pt x="470" y="1061"/>
                        <a:pt x="470" y="1061"/>
                      </a:cubicBezTo>
                      <a:cubicBezTo>
                        <a:pt x="472" y="1063"/>
                        <a:pt x="475" y="1064"/>
                        <a:pt x="478" y="1064"/>
                      </a:cubicBezTo>
                      <a:cubicBezTo>
                        <a:pt x="486" y="1064"/>
                        <a:pt x="493" y="1057"/>
                        <a:pt x="493" y="1048"/>
                      </a:cubicBezTo>
                      <a:cubicBezTo>
                        <a:pt x="493" y="1040"/>
                        <a:pt x="486" y="1033"/>
                        <a:pt x="478" y="1033"/>
                      </a:cubicBezTo>
                      <a:close/>
                      <a:moveTo>
                        <a:pt x="478" y="1060"/>
                      </a:moveTo>
                      <a:cubicBezTo>
                        <a:pt x="471" y="1060"/>
                        <a:pt x="466" y="1055"/>
                        <a:pt x="466" y="1048"/>
                      </a:cubicBezTo>
                      <a:cubicBezTo>
                        <a:pt x="466" y="1042"/>
                        <a:pt x="471" y="1037"/>
                        <a:pt x="478" y="1037"/>
                      </a:cubicBezTo>
                      <a:cubicBezTo>
                        <a:pt x="484" y="1037"/>
                        <a:pt x="489" y="1042"/>
                        <a:pt x="489" y="1048"/>
                      </a:cubicBezTo>
                      <a:cubicBezTo>
                        <a:pt x="489" y="1055"/>
                        <a:pt x="484" y="1060"/>
                        <a:pt x="478" y="1060"/>
                      </a:cubicBezTo>
                      <a:close/>
                      <a:moveTo>
                        <a:pt x="602" y="1116"/>
                      </a:moveTo>
                      <a:cubicBezTo>
                        <a:pt x="602" y="1139"/>
                        <a:pt x="584" y="1156"/>
                        <a:pt x="562" y="1156"/>
                      </a:cubicBezTo>
                      <a:cubicBezTo>
                        <a:pt x="40" y="1156"/>
                        <a:pt x="40" y="1156"/>
                        <a:pt x="40" y="1156"/>
                      </a:cubicBezTo>
                      <a:cubicBezTo>
                        <a:pt x="18" y="1156"/>
                        <a:pt x="0" y="1139"/>
                        <a:pt x="0" y="1116"/>
                      </a:cubicBezTo>
                      <a:cubicBezTo>
                        <a:pt x="0" y="40"/>
                        <a:pt x="0" y="40"/>
                        <a:pt x="0" y="40"/>
                      </a:cubicBezTo>
                      <a:cubicBezTo>
                        <a:pt x="0" y="18"/>
                        <a:pt x="18" y="0"/>
                        <a:pt x="40" y="0"/>
                      </a:cubicBezTo>
                      <a:cubicBezTo>
                        <a:pt x="562" y="0"/>
                        <a:pt x="562" y="0"/>
                        <a:pt x="562" y="0"/>
                      </a:cubicBezTo>
                      <a:cubicBezTo>
                        <a:pt x="584" y="0"/>
                        <a:pt x="602" y="18"/>
                        <a:pt x="602" y="40"/>
                      </a:cubicBezTo>
                      <a:lnTo>
                        <a:pt x="602" y="1116"/>
                      </a:lnTo>
                      <a:close/>
                      <a:moveTo>
                        <a:pt x="273" y="379"/>
                      </a:moveTo>
                      <a:cubicBezTo>
                        <a:pt x="95" y="379"/>
                        <a:pt x="95" y="379"/>
                        <a:pt x="95" y="379"/>
                      </a:cubicBezTo>
                      <a:cubicBezTo>
                        <a:pt x="95" y="202"/>
                        <a:pt x="95" y="202"/>
                        <a:pt x="95" y="202"/>
                      </a:cubicBezTo>
                      <a:cubicBezTo>
                        <a:pt x="273" y="202"/>
                        <a:pt x="273" y="202"/>
                        <a:pt x="273" y="202"/>
                      </a:cubicBezTo>
                      <a:lnTo>
                        <a:pt x="273" y="379"/>
                      </a:lnTo>
                      <a:close/>
                      <a:moveTo>
                        <a:pt x="95" y="769"/>
                      </a:moveTo>
                      <a:cubicBezTo>
                        <a:pt x="273" y="769"/>
                        <a:pt x="273" y="769"/>
                        <a:pt x="273" y="769"/>
                      </a:cubicBezTo>
                      <a:cubicBezTo>
                        <a:pt x="273" y="911"/>
                        <a:pt x="273" y="911"/>
                        <a:pt x="273" y="911"/>
                      </a:cubicBezTo>
                      <a:cubicBezTo>
                        <a:pt x="95" y="911"/>
                        <a:pt x="95" y="911"/>
                        <a:pt x="95" y="911"/>
                      </a:cubicBezTo>
                      <a:lnTo>
                        <a:pt x="95" y="769"/>
                      </a:lnTo>
                      <a:close/>
                      <a:moveTo>
                        <a:pt x="95" y="581"/>
                      </a:moveTo>
                      <a:cubicBezTo>
                        <a:pt x="462" y="581"/>
                        <a:pt x="462" y="581"/>
                        <a:pt x="462" y="581"/>
                      </a:cubicBezTo>
                      <a:cubicBezTo>
                        <a:pt x="462" y="758"/>
                        <a:pt x="462" y="758"/>
                        <a:pt x="462" y="758"/>
                      </a:cubicBezTo>
                      <a:cubicBezTo>
                        <a:pt x="95" y="758"/>
                        <a:pt x="95" y="758"/>
                        <a:pt x="95" y="758"/>
                      </a:cubicBezTo>
                      <a:lnTo>
                        <a:pt x="95" y="581"/>
                      </a:lnTo>
                      <a:close/>
                      <a:moveTo>
                        <a:pt x="284" y="391"/>
                      </a:moveTo>
                      <a:cubicBezTo>
                        <a:pt x="462" y="391"/>
                        <a:pt x="462" y="391"/>
                        <a:pt x="462" y="391"/>
                      </a:cubicBezTo>
                      <a:cubicBezTo>
                        <a:pt x="462" y="568"/>
                        <a:pt x="462" y="568"/>
                        <a:pt x="462" y="568"/>
                      </a:cubicBezTo>
                      <a:cubicBezTo>
                        <a:pt x="284" y="568"/>
                        <a:pt x="284" y="568"/>
                        <a:pt x="284" y="568"/>
                      </a:cubicBezTo>
                      <a:lnTo>
                        <a:pt x="284" y="391"/>
                      </a:lnTo>
                      <a:close/>
                      <a:moveTo>
                        <a:pt x="273" y="568"/>
                      </a:moveTo>
                      <a:cubicBezTo>
                        <a:pt x="95" y="568"/>
                        <a:pt x="95" y="568"/>
                        <a:pt x="95" y="568"/>
                      </a:cubicBezTo>
                      <a:cubicBezTo>
                        <a:pt x="95" y="391"/>
                        <a:pt x="95" y="391"/>
                        <a:pt x="95" y="391"/>
                      </a:cubicBezTo>
                      <a:cubicBezTo>
                        <a:pt x="273" y="391"/>
                        <a:pt x="273" y="391"/>
                        <a:pt x="273" y="391"/>
                      </a:cubicBezTo>
                      <a:lnTo>
                        <a:pt x="273" y="568"/>
                      </a:lnTo>
                      <a:close/>
                      <a:moveTo>
                        <a:pt x="284" y="769"/>
                      </a:moveTo>
                      <a:cubicBezTo>
                        <a:pt x="462" y="769"/>
                        <a:pt x="462" y="769"/>
                        <a:pt x="462" y="769"/>
                      </a:cubicBezTo>
                      <a:cubicBezTo>
                        <a:pt x="462" y="911"/>
                        <a:pt x="462" y="911"/>
                        <a:pt x="462" y="911"/>
                      </a:cubicBezTo>
                      <a:cubicBezTo>
                        <a:pt x="284" y="911"/>
                        <a:pt x="284" y="911"/>
                        <a:pt x="284" y="911"/>
                      </a:cubicBezTo>
                      <a:lnTo>
                        <a:pt x="284" y="769"/>
                      </a:lnTo>
                      <a:close/>
                      <a:moveTo>
                        <a:pt x="462" y="202"/>
                      </a:moveTo>
                      <a:cubicBezTo>
                        <a:pt x="462" y="379"/>
                        <a:pt x="462" y="379"/>
                        <a:pt x="462" y="379"/>
                      </a:cubicBezTo>
                      <a:cubicBezTo>
                        <a:pt x="284" y="379"/>
                        <a:pt x="284" y="379"/>
                        <a:pt x="284" y="379"/>
                      </a:cubicBezTo>
                      <a:cubicBezTo>
                        <a:pt x="284" y="202"/>
                        <a:pt x="284" y="202"/>
                        <a:pt x="284" y="202"/>
                      </a:cubicBezTo>
                      <a:lnTo>
                        <a:pt x="462" y="202"/>
                      </a:lnTo>
                      <a:close/>
                    </a:path>
                  </a:pathLst>
                </a:custGeom>
                <a:grpFill/>
                <a:ln>
                  <a:noFill/>
                </a:ln>
              </p:spPr>
              <p:txBody>
                <a:bodyPr vert="horz" wrap="square" lIns="67232" tIns="33616" rIns="67232" bIns="33616" numCol="1" anchor="t" anchorCtr="0" compatLnSpc="1">
                  <a:prstTxWarp prst="textNoShape">
                    <a:avLst/>
                  </a:prstTxWarp>
                </a:bodyPr>
                <a:lstStyle/>
                <a:p>
                  <a:pPr defTabSz="685129" fontAlgn="base">
                    <a:spcBef>
                      <a:spcPct val="0"/>
                    </a:spcBef>
                    <a:spcAft>
                      <a:spcPct val="0"/>
                    </a:spcAft>
                  </a:pPr>
                  <a:endParaRPr lang="en-US" sz="1765">
                    <a:solidFill>
                      <a:srgbClr val="000000"/>
                    </a:solidFill>
                    <a:ea typeface="MS PGothic" charset="0"/>
                  </a:endParaRPr>
                </a:p>
              </p:txBody>
            </p:sp>
            <p:grpSp>
              <p:nvGrpSpPr>
                <p:cNvPr id="332" name="Group 331"/>
                <p:cNvGrpSpPr/>
                <p:nvPr/>
              </p:nvGrpSpPr>
              <p:grpSpPr>
                <a:xfrm>
                  <a:off x="3113590" y="4171955"/>
                  <a:ext cx="460636" cy="324928"/>
                  <a:chOff x="6432939" y="4098201"/>
                  <a:chExt cx="709174" cy="500243"/>
                </a:xfrm>
                <a:grpFill/>
              </p:grpSpPr>
              <p:sp>
                <p:nvSpPr>
                  <p:cNvPr id="333" name="Rounded Rectangle 6"/>
                  <p:cNvSpPr>
                    <a:spLocks noChangeAspect="1"/>
                  </p:cNvSpPr>
                  <p:nvPr/>
                </p:nvSpPr>
                <p:spPr bwMode="black">
                  <a:xfrm rot="16200000">
                    <a:off x="6537404" y="3993736"/>
                    <a:ext cx="500243" cy="709174"/>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grp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60513" tIns="30257" rIns="60513" bIns="30257" numCol="1" rtlCol="0" anchor="ctr" anchorCtr="0" compatLnSpc="1">
                    <a:prstTxWarp prst="textNoShape">
                      <a:avLst/>
                    </a:prstTxWarp>
                  </a:bodyPr>
                  <a:lstStyle/>
                  <a:p>
                    <a:pPr defTabSz="544610" fontAlgn="base">
                      <a:spcBef>
                        <a:spcPct val="0"/>
                      </a:spcBef>
                      <a:spcAft>
                        <a:spcPct val="0"/>
                      </a:spcAft>
                    </a:pPr>
                    <a:endParaRPr lang="en-US" sz="1765" spc="-90" dirty="0">
                      <a:solidFill>
                        <a:srgbClr val="000000">
                          <a:lumMod val="50000"/>
                        </a:srgbClr>
                      </a:solidFill>
                      <a:latin typeface="Segoe Light" pitchFamily="34" charset="0"/>
                    </a:endParaRPr>
                  </a:p>
                </p:txBody>
              </p:sp>
              <p:sp>
                <p:nvSpPr>
                  <p:cNvPr id="334" name="Freeform 6"/>
                  <p:cNvSpPr>
                    <a:spLocks noEditPoints="1"/>
                  </p:cNvSpPr>
                  <p:nvPr/>
                </p:nvSpPr>
                <p:spPr bwMode="auto">
                  <a:xfrm rot="5400000">
                    <a:off x="6590383" y="4115019"/>
                    <a:ext cx="329607" cy="503240"/>
                  </a:xfrm>
                  <a:custGeom>
                    <a:avLst/>
                    <a:gdLst>
                      <a:gd name="T0" fmla="*/ 448 w 448"/>
                      <a:gd name="T1" fmla="*/ 0 h 684"/>
                      <a:gd name="T2" fmla="*/ 448 w 448"/>
                      <a:gd name="T3" fmla="*/ 207 h 684"/>
                      <a:gd name="T4" fmla="*/ 241 w 448"/>
                      <a:gd name="T5" fmla="*/ 207 h 684"/>
                      <a:gd name="T6" fmla="*/ 241 w 448"/>
                      <a:gd name="T7" fmla="*/ 0 h 684"/>
                      <a:gd name="T8" fmla="*/ 448 w 448"/>
                      <a:gd name="T9" fmla="*/ 0 h 684"/>
                      <a:gd name="T10" fmla="*/ 241 w 448"/>
                      <a:gd name="T11" fmla="*/ 238 h 684"/>
                      <a:gd name="T12" fmla="*/ 241 w 448"/>
                      <a:gd name="T13" fmla="*/ 446 h 684"/>
                      <a:gd name="T14" fmla="*/ 448 w 448"/>
                      <a:gd name="T15" fmla="*/ 446 h 684"/>
                      <a:gd name="T16" fmla="*/ 448 w 448"/>
                      <a:gd name="T17" fmla="*/ 238 h 684"/>
                      <a:gd name="T18" fmla="*/ 241 w 448"/>
                      <a:gd name="T19" fmla="*/ 238 h 684"/>
                      <a:gd name="T20" fmla="*/ 0 w 448"/>
                      <a:gd name="T21" fmla="*/ 0 h 684"/>
                      <a:gd name="T22" fmla="*/ 0 w 448"/>
                      <a:gd name="T23" fmla="*/ 207 h 684"/>
                      <a:gd name="T24" fmla="*/ 210 w 448"/>
                      <a:gd name="T25" fmla="*/ 207 h 684"/>
                      <a:gd name="T26" fmla="*/ 210 w 448"/>
                      <a:gd name="T27" fmla="*/ 0 h 684"/>
                      <a:gd name="T28" fmla="*/ 0 w 448"/>
                      <a:gd name="T29" fmla="*/ 0 h 684"/>
                      <a:gd name="T30" fmla="*/ 0 w 448"/>
                      <a:gd name="T31" fmla="*/ 238 h 684"/>
                      <a:gd name="T32" fmla="*/ 0 w 448"/>
                      <a:gd name="T33" fmla="*/ 446 h 684"/>
                      <a:gd name="T34" fmla="*/ 210 w 448"/>
                      <a:gd name="T35" fmla="*/ 446 h 684"/>
                      <a:gd name="T36" fmla="*/ 210 w 448"/>
                      <a:gd name="T37" fmla="*/ 238 h 684"/>
                      <a:gd name="T38" fmla="*/ 0 w 448"/>
                      <a:gd name="T39" fmla="*/ 238 h 684"/>
                      <a:gd name="T40" fmla="*/ 0 w 448"/>
                      <a:gd name="T41" fmla="*/ 477 h 684"/>
                      <a:gd name="T42" fmla="*/ 0 w 448"/>
                      <a:gd name="T43" fmla="*/ 684 h 684"/>
                      <a:gd name="T44" fmla="*/ 448 w 448"/>
                      <a:gd name="T45" fmla="*/ 684 h 684"/>
                      <a:gd name="T46" fmla="*/ 448 w 448"/>
                      <a:gd name="T47" fmla="*/ 477 h 684"/>
                      <a:gd name="T48" fmla="*/ 0 w 448"/>
                      <a:gd name="T49" fmla="*/ 477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8" h="684">
                        <a:moveTo>
                          <a:pt x="448" y="0"/>
                        </a:moveTo>
                        <a:lnTo>
                          <a:pt x="448" y="207"/>
                        </a:lnTo>
                        <a:lnTo>
                          <a:pt x="241" y="207"/>
                        </a:lnTo>
                        <a:lnTo>
                          <a:pt x="241" y="0"/>
                        </a:lnTo>
                        <a:lnTo>
                          <a:pt x="448" y="0"/>
                        </a:lnTo>
                        <a:close/>
                        <a:moveTo>
                          <a:pt x="241" y="238"/>
                        </a:moveTo>
                        <a:lnTo>
                          <a:pt x="241" y="446"/>
                        </a:lnTo>
                        <a:lnTo>
                          <a:pt x="448" y="446"/>
                        </a:lnTo>
                        <a:lnTo>
                          <a:pt x="448" y="238"/>
                        </a:lnTo>
                        <a:lnTo>
                          <a:pt x="241" y="238"/>
                        </a:lnTo>
                        <a:close/>
                        <a:moveTo>
                          <a:pt x="0" y="0"/>
                        </a:moveTo>
                        <a:lnTo>
                          <a:pt x="0" y="207"/>
                        </a:lnTo>
                        <a:lnTo>
                          <a:pt x="210" y="207"/>
                        </a:lnTo>
                        <a:lnTo>
                          <a:pt x="210" y="0"/>
                        </a:lnTo>
                        <a:lnTo>
                          <a:pt x="0" y="0"/>
                        </a:lnTo>
                        <a:close/>
                        <a:moveTo>
                          <a:pt x="0" y="238"/>
                        </a:moveTo>
                        <a:lnTo>
                          <a:pt x="0" y="446"/>
                        </a:lnTo>
                        <a:lnTo>
                          <a:pt x="210" y="446"/>
                        </a:lnTo>
                        <a:lnTo>
                          <a:pt x="210" y="238"/>
                        </a:lnTo>
                        <a:lnTo>
                          <a:pt x="0" y="238"/>
                        </a:lnTo>
                        <a:close/>
                        <a:moveTo>
                          <a:pt x="0" y="477"/>
                        </a:moveTo>
                        <a:lnTo>
                          <a:pt x="0" y="684"/>
                        </a:lnTo>
                        <a:lnTo>
                          <a:pt x="448" y="684"/>
                        </a:lnTo>
                        <a:lnTo>
                          <a:pt x="448" y="477"/>
                        </a:lnTo>
                        <a:lnTo>
                          <a:pt x="0" y="477"/>
                        </a:lnTo>
                        <a:close/>
                      </a:path>
                    </a:pathLst>
                  </a:custGeom>
                  <a:grpFill/>
                  <a:ln>
                    <a:noFill/>
                  </a:ln>
                </p:spPr>
                <p:txBody>
                  <a:bodyPr vert="horz" wrap="square" lIns="67229" tIns="33615" rIns="67229" bIns="33615" numCol="1" anchor="t" anchorCtr="0" compatLnSpc="1">
                    <a:prstTxWarp prst="textNoShape">
                      <a:avLst/>
                    </a:prstTxWarp>
                  </a:bodyPr>
                  <a:lstStyle/>
                  <a:p>
                    <a:pPr defTabSz="672131" fontAlgn="base">
                      <a:spcBef>
                        <a:spcPct val="0"/>
                      </a:spcBef>
                      <a:spcAft>
                        <a:spcPct val="0"/>
                      </a:spcAft>
                    </a:pPr>
                    <a:endParaRPr lang="en-US" sz="1250" dirty="0">
                      <a:solidFill>
                        <a:srgbClr val="000000"/>
                      </a:solidFill>
                      <a:ea typeface="MS PGothic" charset="0"/>
                    </a:endParaRPr>
                  </a:p>
                </p:txBody>
              </p:sp>
            </p:grpSp>
          </p:grpSp>
          <p:sp>
            <p:nvSpPr>
              <p:cNvPr id="324" name="Freeform 30"/>
              <p:cNvSpPr>
                <a:spLocks noChangeAspect="1" noEditPoints="1"/>
              </p:cNvSpPr>
              <p:nvPr/>
            </p:nvSpPr>
            <p:spPr bwMode="auto">
              <a:xfrm>
                <a:off x="1355590" y="5623993"/>
                <a:ext cx="291077" cy="342710"/>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solidFill>
                <a:schemeClr val="bg1"/>
              </a:solidFill>
              <a:ln>
                <a:noFill/>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grpSp>
            <p:nvGrpSpPr>
              <p:cNvPr id="325" name="Group 324"/>
              <p:cNvGrpSpPr/>
              <p:nvPr/>
            </p:nvGrpSpPr>
            <p:grpSpPr>
              <a:xfrm>
                <a:off x="1869003" y="5652436"/>
                <a:ext cx="684051" cy="285824"/>
                <a:chOff x="5416547" y="3144838"/>
                <a:chExt cx="1352553" cy="565150"/>
              </a:xfrm>
              <a:solidFill>
                <a:schemeClr val="bg1"/>
              </a:solidFill>
            </p:grpSpPr>
            <p:sp>
              <p:nvSpPr>
                <p:cNvPr id="327" name="Freeform 21"/>
                <p:cNvSpPr>
                  <a:spLocks/>
                </p:cNvSpPr>
                <p:nvPr/>
              </p:nvSpPr>
              <p:spPr bwMode="auto">
                <a:xfrm>
                  <a:off x="5435600" y="3144838"/>
                  <a:ext cx="1333500" cy="561975"/>
                </a:xfrm>
                <a:custGeom>
                  <a:avLst/>
                  <a:gdLst>
                    <a:gd name="T0" fmla="*/ 316 w 353"/>
                    <a:gd name="T1" fmla="*/ 100 h 147"/>
                    <a:gd name="T2" fmla="*/ 314 w 353"/>
                    <a:gd name="T3" fmla="*/ 97 h 147"/>
                    <a:gd name="T4" fmla="*/ 351 w 353"/>
                    <a:gd name="T5" fmla="*/ 74 h 147"/>
                    <a:gd name="T6" fmla="*/ 47 w 353"/>
                    <a:gd name="T7" fmla="*/ 0 h 147"/>
                    <a:gd name="T8" fmla="*/ 0 w 353"/>
                    <a:gd name="T9" fmla="*/ 16 h 147"/>
                    <a:gd name="T10" fmla="*/ 1 w 353"/>
                    <a:gd name="T11" fmla="*/ 17 h 147"/>
                    <a:gd name="T12" fmla="*/ 304 w 353"/>
                    <a:gd name="T13" fmla="*/ 98 h 147"/>
                    <a:gd name="T14" fmla="*/ 312 w 353"/>
                    <a:gd name="T15" fmla="*/ 108 h 147"/>
                    <a:gd name="T16" fmla="*/ 312 w 353"/>
                    <a:gd name="T17" fmla="*/ 144 h 147"/>
                    <a:gd name="T18" fmla="*/ 312 w 353"/>
                    <a:gd name="T19" fmla="*/ 147 h 147"/>
                    <a:gd name="T20" fmla="*/ 353 w 353"/>
                    <a:gd name="T21" fmla="*/ 77 h 147"/>
                    <a:gd name="T22" fmla="*/ 316 w 353"/>
                    <a:gd name="T23"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47">
                      <a:moveTo>
                        <a:pt x="316" y="100"/>
                      </a:moveTo>
                      <a:cubicBezTo>
                        <a:pt x="314" y="97"/>
                        <a:pt x="314" y="97"/>
                        <a:pt x="314" y="97"/>
                      </a:cubicBezTo>
                      <a:cubicBezTo>
                        <a:pt x="351" y="74"/>
                        <a:pt x="351" y="74"/>
                        <a:pt x="351" y="74"/>
                      </a:cubicBezTo>
                      <a:cubicBezTo>
                        <a:pt x="47" y="0"/>
                        <a:pt x="47" y="0"/>
                        <a:pt x="47" y="0"/>
                      </a:cubicBezTo>
                      <a:cubicBezTo>
                        <a:pt x="0" y="16"/>
                        <a:pt x="0" y="16"/>
                        <a:pt x="0" y="16"/>
                      </a:cubicBezTo>
                      <a:cubicBezTo>
                        <a:pt x="1" y="16"/>
                        <a:pt x="1" y="16"/>
                        <a:pt x="1" y="17"/>
                      </a:cubicBezTo>
                      <a:cubicBezTo>
                        <a:pt x="304" y="98"/>
                        <a:pt x="304" y="98"/>
                        <a:pt x="304" y="98"/>
                      </a:cubicBezTo>
                      <a:cubicBezTo>
                        <a:pt x="309" y="99"/>
                        <a:pt x="312" y="104"/>
                        <a:pt x="312" y="108"/>
                      </a:cubicBezTo>
                      <a:cubicBezTo>
                        <a:pt x="312" y="144"/>
                        <a:pt x="312" y="144"/>
                        <a:pt x="312" y="144"/>
                      </a:cubicBezTo>
                      <a:cubicBezTo>
                        <a:pt x="312" y="145"/>
                        <a:pt x="312" y="146"/>
                        <a:pt x="312" y="147"/>
                      </a:cubicBezTo>
                      <a:cubicBezTo>
                        <a:pt x="347" y="128"/>
                        <a:pt x="352" y="86"/>
                        <a:pt x="353" y="77"/>
                      </a:cubicBezTo>
                      <a:lnTo>
                        <a:pt x="316"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328" name="Freeform 22"/>
                <p:cNvSpPr>
                  <a:spLocks noEditPoints="1"/>
                </p:cNvSpPr>
                <p:nvPr/>
              </p:nvSpPr>
              <p:spPr bwMode="auto">
                <a:xfrm>
                  <a:off x="5416547" y="3216276"/>
                  <a:ext cx="1185862" cy="493712"/>
                </a:xfrm>
                <a:custGeom>
                  <a:avLst/>
                  <a:gdLst>
                    <a:gd name="T0" fmla="*/ 308 w 314"/>
                    <a:gd name="T1" fmla="*/ 82 h 129"/>
                    <a:gd name="T2" fmla="*/ 5 w 314"/>
                    <a:gd name="T3" fmla="*/ 0 h 129"/>
                    <a:gd name="T4" fmla="*/ 4 w 314"/>
                    <a:gd name="T5" fmla="*/ 0 h 129"/>
                    <a:gd name="T6" fmla="*/ 0 w 314"/>
                    <a:gd name="T7" fmla="*/ 4 h 129"/>
                    <a:gd name="T8" fmla="*/ 0 w 314"/>
                    <a:gd name="T9" fmla="*/ 40 h 129"/>
                    <a:gd name="T10" fmla="*/ 6 w 314"/>
                    <a:gd name="T11" fmla="*/ 48 h 129"/>
                    <a:gd name="T12" fmla="*/ 309 w 314"/>
                    <a:gd name="T13" fmla="*/ 129 h 129"/>
                    <a:gd name="T14" fmla="*/ 313 w 314"/>
                    <a:gd name="T15" fmla="*/ 128 h 129"/>
                    <a:gd name="T16" fmla="*/ 314 w 314"/>
                    <a:gd name="T17" fmla="*/ 125 h 129"/>
                    <a:gd name="T18" fmla="*/ 314 w 314"/>
                    <a:gd name="T19" fmla="*/ 89 h 129"/>
                    <a:gd name="T20" fmla="*/ 308 w 314"/>
                    <a:gd name="T21" fmla="*/ 82 h 129"/>
                    <a:gd name="T22" fmla="*/ 72 w 314"/>
                    <a:gd name="T23" fmla="*/ 54 h 129"/>
                    <a:gd name="T24" fmla="*/ 60 w 314"/>
                    <a:gd name="T25" fmla="*/ 39 h 129"/>
                    <a:gd name="T26" fmla="*/ 72 w 314"/>
                    <a:gd name="T27" fmla="*/ 30 h 129"/>
                    <a:gd name="T28" fmla="*/ 84 w 314"/>
                    <a:gd name="T29" fmla="*/ 45 h 129"/>
                    <a:gd name="T30" fmla="*/ 72 w 314"/>
                    <a:gd name="T31" fmla="*/ 54 h 129"/>
                    <a:gd name="T32" fmla="*/ 139 w 314"/>
                    <a:gd name="T33" fmla="*/ 72 h 129"/>
                    <a:gd name="T34" fmla="*/ 127 w 314"/>
                    <a:gd name="T35" fmla="*/ 57 h 129"/>
                    <a:gd name="T36" fmla="*/ 139 w 314"/>
                    <a:gd name="T37" fmla="*/ 48 h 129"/>
                    <a:gd name="T38" fmla="*/ 151 w 314"/>
                    <a:gd name="T39" fmla="*/ 63 h 129"/>
                    <a:gd name="T40" fmla="*/ 139 w 314"/>
                    <a:gd name="T41" fmla="*/ 72 h 129"/>
                    <a:gd name="T42" fmla="*/ 175 w 314"/>
                    <a:gd name="T43" fmla="*/ 82 h 129"/>
                    <a:gd name="T44" fmla="*/ 163 w 314"/>
                    <a:gd name="T45" fmla="*/ 66 h 129"/>
                    <a:gd name="T46" fmla="*/ 175 w 314"/>
                    <a:gd name="T47" fmla="*/ 57 h 129"/>
                    <a:gd name="T48" fmla="*/ 188 w 314"/>
                    <a:gd name="T49" fmla="*/ 73 h 129"/>
                    <a:gd name="T50" fmla="*/ 175 w 314"/>
                    <a:gd name="T51" fmla="*/ 8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4" h="129">
                      <a:moveTo>
                        <a:pt x="308" y="82"/>
                      </a:moveTo>
                      <a:cubicBezTo>
                        <a:pt x="5" y="0"/>
                        <a:pt x="5" y="0"/>
                        <a:pt x="5" y="0"/>
                      </a:cubicBezTo>
                      <a:cubicBezTo>
                        <a:pt x="5" y="0"/>
                        <a:pt x="4" y="0"/>
                        <a:pt x="4" y="0"/>
                      </a:cubicBezTo>
                      <a:cubicBezTo>
                        <a:pt x="2" y="0"/>
                        <a:pt x="0" y="2"/>
                        <a:pt x="0" y="4"/>
                      </a:cubicBezTo>
                      <a:cubicBezTo>
                        <a:pt x="0" y="40"/>
                        <a:pt x="0" y="40"/>
                        <a:pt x="0" y="40"/>
                      </a:cubicBezTo>
                      <a:cubicBezTo>
                        <a:pt x="0" y="43"/>
                        <a:pt x="3" y="47"/>
                        <a:pt x="6" y="48"/>
                      </a:cubicBezTo>
                      <a:cubicBezTo>
                        <a:pt x="309" y="129"/>
                        <a:pt x="309" y="129"/>
                        <a:pt x="309" y="129"/>
                      </a:cubicBezTo>
                      <a:cubicBezTo>
                        <a:pt x="311" y="129"/>
                        <a:pt x="312" y="129"/>
                        <a:pt x="313" y="128"/>
                      </a:cubicBezTo>
                      <a:cubicBezTo>
                        <a:pt x="314" y="127"/>
                        <a:pt x="314" y="126"/>
                        <a:pt x="314" y="125"/>
                      </a:cubicBezTo>
                      <a:cubicBezTo>
                        <a:pt x="314" y="89"/>
                        <a:pt x="314" y="89"/>
                        <a:pt x="314" y="89"/>
                      </a:cubicBezTo>
                      <a:cubicBezTo>
                        <a:pt x="314" y="86"/>
                        <a:pt x="311" y="82"/>
                        <a:pt x="308" y="82"/>
                      </a:cubicBezTo>
                      <a:close/>
                      <a:moveTo>
                        <a:pt x="72" y="54"/>
                      </a:moveTo>
                      <a:cubicBezTo>
                        <a:pt x="65" y="52"/>
                        <a:pt x="60" y="45"/>
                        <a:pt x="60" y="39"/>
                      </a:cubicBezTo>
                      <a:cubicBezTo>
                        <a:pt x="60" y="32"/>
                        <a:pt x="65" y="28"/>
                        <a:pt x="72" y="30"/>
                      </a:cubicBezTo>
                      <a:cubicBezTo>
                        <a:pt x="79" y="31"/>
                        <a:pt x="84" y="38"/>
                        <a:pt x="84" y="45"/>
                      </a:cubicBezTo>
                      <a:cubicBezTo>
                        <a:pt x="84" y="52"/>
                        <a:pt x="79" y="56"/>
                        <a:pt x="72" y="54"/>
                      </a:cubicBezTo>
                      <a:close/>
                      <a:moveTo>
                        <a:pt x="139" y="72"/>
                      </a:moveTo>
                      <a:cubicBezTo>
                        <a:pt x="132" y="70"/>
                        <a:pt x="127" y="63"/>
                        <a:pt x="127" y="57"/>
                      </a:cubicBezTo>
                      <a:cubicBezTo>
                        <a:pt x="127" y="50"/>
                        <a:pt x="132" y="46"/>
                        <a:pt x="139" y="48"/>
                      </a:cubicBezTo>
                      <a:cubicBezTo>
                        <a:pt x="146" y="49"/>
                        <a:pt x="151" y="56"/>
                        <a:pt x="151" y="63"/>
                      </a:cubicBezTo>
                      <a:cubicBezTo>
                        <a:pt x="151" y="70"/>
                        <a:pt x="146" y="74"/>
                        <a:pt x="139" y="72"/>
                      </a:cubicBezTo>
                      <a:close/>
                      <a:moveTo>
                        <a:pt x="175" y="82"/>
                      </a:moveTo>
                      <a:cubicBezTo>
                        <a:pt x="169" y="80"/>
                        <a:pt x="163" y="73"/>
                        <a:pt x="163" y="66"/>
                      </a:cubicBezTo>
                      <a:cubicBezTo>
                        <a:pt x="163" y="60"/>
                        <a:pt x="169" y="56"/>
                        <a:pt x="175" y="57"/>
                      </a:cubicBezTo>
                      <a:cubicBezTo>
                        <a:pt x="182" y="59"/>
                        <a:pt x="188" y="66"/>
                        <a:pt x="188" y="73"/>
                      </a:cubicBezTo>
                      <a:cubicBezTo>
                        <a:pt x="188" y="80"/>
                        <a:pt x="182" y="84"/>
                        <a:pt x="175"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329" name="Freeform 23"/>
                <p:cNvSpPr>
                  <a:spLocks/>
                </p:cNvSpPr>
                <p:nvPr/>
              </p:nvSpPr>
              <p:spPr bwMode="auto">
                <a:xfrm>
                  <a:off x="6046788" y="3576638"/>
                  <a:ext cx="188913" cy="117475"/>
                </a:xfrm>
                <a:custGeom>
                  <a:avLst/>
                  <a:gdLst>
                    <a:gd name="T0" fmla="*/ 0 w 119"/>
                    <a:gd name="T1" fmla="*/ 0 h 74"/>
                    <a:gd name="T2" fmla="*/ 0 w 119"/>
                    <a:gd name="T3" fmla="*/ 12 h 74"/>
                    <a:gd name="T4" fmla="*/ 88 w 119"/>
                    <a:gd name="T5" fmla="*/ 74 h 74"/>
                    <a:gd name="T6" fmla="*/ 119 w 119"/>
                    <a:gd name="T7" fmla="*/ 50 h 74"/>
                    <a:gd name="T8" fmla="*/ 43 w 119"/>
                    <a:gd name="T9" fmla="*/ 12 h 74"/>
                    <a:gd name="T10" fmla="*/ 0 w 119"/>
                    <a:gd name="T11" fmla="*/ 0 h 74"/>
                  </a:gdLst>
                  <a:ahLst/>
                  <a:cxnLst>
                    <a:cxn ang="0">
                      <a:pos x="T0" y="T1"/>
                    </a:cxn>
                    <a:cxn ang="0">
                      <a:pos x="T2" y="T3"/>
                    </a:cxn>
                    <a:cxn ang="0">
                      <a:pos x="T4" y="T5"/>
                    </a:cxn>
                    <a:cxn ang="0">
                      <a:pos x="T6" y="T7"/>
                    </a:cxn>
                    <a:cxn ang="0">
                      <a:pos x="T8" y="T9"/>
                    </a:cxn>
                    <a:cxn ang="0">
                      <a:pos x="T10" y="T11"/>
                    </a:cxn>
                  </a:cxnLst>
                  <a:rect l="0" t="0" r="r" b="b"/>
                  <a:pathLst>
                    <a:path w="119" h="74">
                      <a:moveTo>
                        <a:pt x="0" y="0"/>
                      </a:moveTo>
                      <a:lnTo>
                        <a:pt x="0" y="12"/>
                      </a:lnTo>
                      <a:lnTo>
                        <a:pt x="88" y="74"/>
                      </a:lnTo>
                      <a:lnTo>
                        <a:pt x="119" y="50"/>
                      </a:lnTo>
                      <a:lnTo>
                        <a:pt x="43" y="1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330" name="Freeform 24"/>
                <p:cNvSpPr>
                  <a:spLocks/>
                </p:cNvSpPr>
                <p:nvPr/>
              </p:nvSpPr>
              <p:spPr bwMode="auto">
                <a:xfrm>
                  <a:off x="5808663" y="3549651"/>
                  <a:ext cx="374650" cy="149225"/>
                </a:xfrm>
                <a:custGeom>
                  <a:avLst/>
                  <a:gdLst>
                    <a:gd name="T0" fmla="*/ 148 w 236"/>
                    <a:gd name="T1" fmla="*/ 31 h 94"/>
                    <a:gd name="T2" fmla="*/ 148 w 236"/>
                    <a:gd name="T3" fmla="*/ 17 h 94"/>
                    <a:gd name="T4" fmla="*/ 91 w 236"/>
                    <a:gd name="T5" fmla="*/ 0 h 94"/>
                    <a:gd name="T6" fmla="*/ 91 w 236"/>
                    <a:gd name="T7" fmla="*/ 5 h 94"/>
                    <a:gd name="T8" fmla="*/ 53 w 236"/>
                    <a:gd name="T9" fmla="*/ 7 h 94"/>
                    <a:gd name="T10" fmla="*/ 0 w 236"/>
                    <a:gd name="T11" fmla="*/ 29 h 94"/>
                    <a:gd name="T12" fmla="*/ 91 w 236"/>
                    <a:gd name="T13" fmla="*/ 12 h 94"/>
                    <a:gd name="T14" fmla="*/ 91 w 236"/>
                    <a:gd name="T15" fmla="*/ 14 h 94"/>
                    <a:gd name="T16" fmla="*/ 60 w 236"/>
                    <a:gd name="T17" fmla="*/ 19 h 94"/>
                    <a:gd name="T18" fmla="*/ 0 w 236"/>
                    <a:gd name="T19" fmla="*/ 29 h 94"/>
                    <a:gd name="T20" fmla="*/ 119 w 236"/>
                    <a:gd name="T21" fmla="*/ 63 h 94"/>
                    <a:gd name="T22" fmla="*/ 236 w 236"/>
                    <a:gd name="T23" fmla="*/ 94 h 94"/>
                    <a:gd name="T24" fmla="*/ 176 w 236"/>
                    <a:gd name="T25" fmla="*/ 50 h 94"/>
                    <a:gd name="T26" fmla="*/ 148 w 236"/>
                    <a:gd name="T2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94">
                      <a:moveTo>
                        <a:pt x="148" y="31"/>
                      </a:moveTo>
                      <a:lnTo>
                        <a:pt x="148" y="17"/>
                      </a:lnTo>
                      <a:lnTo>
                        <a:pt x="91" y="0"/>
                      </a:lnTo>
                      <a:lnTo>
                        <a:pt x="91" y="5"/>
                      </a:lnTo>
                      <a:lnTo>
                        <a:pt x="53" y="7"/>
                      </a:lnTo>
                      <a:lnTo>
                        <a:pt x="0" y="29"/>
                      </a:lnTo>
                      <a:lnTo>
                        <a:pt x="91" y="12"/>
                      </a:lnTo>
                      <a:lnTo>
                        <a:pt x="91" y="14"/>
                      </a:lnTo>
                      <a:lnTo>
                        <a:pt x="60" y="19"/>
                      </a:lnTo>
                      <a:lnTo>
                        <a:pt x="0" y="29"/>
                      </a:lnTo>
                      <a:lnTo>
                        <a:pt x="119" y="63"/>
                      </a:lnTo>
                      <a:lnTo>
                        <a:pt x="236" y="94"/>
                      </a:lnTo>
                      <a:lnTo>
                        <a:pt x="176" y="50"/>
                      </a:lnTo>
                      <a:lnTo>
                        <a:pt x="14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grpSp>
          <p:sp>
            <p:nvSpPr>
              <p:cNvPr id="326" name="Freeform 13"/>
              <p:cNvSpPr>
                <a:spLocks noChangeAspect="1" noEditPoints="1"/>
              </p:cNvSpPr>
              <p:nvPr/>
            </p:nvSpPr>
            <p:spPr bwMode="black">
              <a:xfrm>
                <a:off x="2742635" y="5621113"/>
                <a:ext cx="409278" cy="348471"/>
              </a:xfrm>
              <a:custGeom>
                <a:avLst/>
                <a:gdLst>
                  <a:gd name="T0" fmla="*/ 344 w 414"/>
                  <a:gd name="T1" fmla="*/ 55 h 353"/>
                  <a:gd name="T2" fmla="*/ 296 w 414"/>
                  <a:gd name="T3" fmla="*/ 9 h 353"/>
                  <a:gd name="T4" fmla="*/ 206 w 414"/>
                  <a:gd name="T5" fmla="*/ 45 h 353"/>
                  <a:gd name="T6" fmla="*/ 0 w 414"/>
                  <a:gd name="T7" fmla="*/ 174 h 353"/>
                  <a:gd name="T8" fmla="*/ 158 w 414"/>
                  <a:gd name="T9" fmla="*/ 278 h 353"/>
                  <a:gd name="T10" fmla="*/ 160 w 414"/>
                  <a:gd name="T11" fmla="*/ 278 h 353"/>
                  <a:gd name="T12" fmla="*/ 160 w 414"/>
                  <a:gd name="T13" fmla="*/ 332 h 353"/>
                  <a:gd name="T14" fmla="*/ 133 w 414"/>
                  <a:gd name="T15" fmla="*/ 337 h 353"/>
                  <a:gd name="T16" fmla="*/ 128 w 414"/>
                  <a:gd name="T17" fmla="*/ 347 h 353"/>
                  <a:gd name="T18" fmla="*/ 137 w 414"/>
                  <a:gd name="T19" fmla="*/ 352 h 353"/>
                  <a:gd name="T20" fmla="*/ 137 w 414"/>
                  <a:gd name="T21" fmla="*/ 352 h 353"/>
                  <a:gd name="T22" fmla="*/ 176 w 414"/>
                  <a:gd name="T23" fmla="*/ 346 h 353"/>
                  <a:gd name="T24" fmla="*/ 215 w 414"/>
                  <a:gd name="T25" fmla="*/ 352 h 353"/>
                  <a:gd name="T26" fmla="*/ 218 w 414"/>
                  <a:gd name="T27" fmla="*/ 352 h 353"/>
                  <a:gd name="T28" fmla="*/ 224 w 414"/>
                  <a:gd name="T29" fmla="*/ 347 h 353"/>
                  <a:gd name="T30" fmla="*/ 245 w 414"/>
                  <a:gd name="T31" fmla="*/ 352 h 353"/>
                  <a:gd name="T32" fmla="*/ 248 w 414"/>
                  <a:gd name="T33" fmla="*/ 352 h 353"/>
                  <a:gd name="T34" fmla="*/ 255 w 414"/>
                  <a:gd name="T35" fmla="*/ 347 h 353"/>
                  <a:gd name="T36" fmla="*/ 250 w 414"/>
                  <a:gd name="T37" fmla="*/ 337 h 353"/>
                  <a:gd name="T38" fmla="*/ 207 w 414"/>
                  <a:gd name="T39" fmla="*/ 331 h 353"/>
                  <a:gd name="T40" fmla="*/ 207 w 414"/>
                  <a:gd name="T41" fmla="*/ 271 h 353"/>
                  <a:gd name="T42" fmla="*/ 343 w 414"/>
                  <a:gd name="T43" fmla="*/ 112 h 353"/>
                  <a:gd name="T44" fmla="*/ 414 w 414"/>
                  <a:gd name="T45" fmla="*/ 83 h 353"/>
                  <a:gd name="T46" fmla="*/ 344 w 414"/>
                  <a:gd name="T47" fmla="*/ 55 h 353"/>
                  <a:gd name="T48" fmla="*/ 192 w 414"/>
                  <a:gd name="T49" fmla="*/ 332 h 353"/>
                  <a:gd name="T50" fmla="*/ 192 w 414"/>
                  <a:gd name="T51" fmla="*/ 332 h 353"/>
                  <a:gd name="T52" fmla="*/ 191 w 414"/>
                  <a:gd name="T53" fmla="*/ 332 h 353"/>
                  <a:gd name="T54" fmla="*/ 176 w 414"/>
                  <a:gd name="T55" fmla="*/ 331 h 353"/>
                  <a:gd name="T56" fmla="*/ 175 w 414"/>
                  <a:gd name="T57" fmla="*/ 331 h 353"/>
                  <a:gd name="T58" fmla="*/ 175 w 414"/>
                  <a:gd name="T59" fmla="*/ 277 h 353"/>
                  <a:gd name="T60" fmla="*/ 192 w 414"/>
                  <a:gd name="T61" fmla="*/ 275 h 353"/>
                  <a:gd name="T62" fmla="*/ 192 w 414"/>
                  <a:gd name="T63" fmla="*/ 332 h 353"/>
                  <a:gd name="T64" fmla="*/ 286 w 414"/>
                  <a:gd name="T65" fmla="*/ 82 h 353"/>
                  <a:gd name="T66" fmla="*/ 271 w 414"/>
                  <a:gd name="T67" fmla="*/ 67 h 353"/>
                  <a:gd name="T68" fmla="*/ 286 w 414"/>
                  <a:gd name="T69" fmla="*/ 52 h 353"/>
                  <a:gd name="T70" fmla="*/ 301 w 414"/>
                  <a:gd name="T71" fmla="*/ 67 h 353"/>
                  <a:gd name="T72" fmla="*/ 286 w 414"/>
                  <a:gd name="T73" fmla="*/ 8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4" h="353">
                    <a:moveTo>
                      <a:pt x="344" y="55"/>
                    </a:moveTo>
                    <a:cubicBezTo>
                      <a:pt x="336" y="33"/>
                      <a:pt x="319" y="16"/>
                      <a:pt x="296" y="9"/>
                    </a:cubicBezTo>
                    <a:cubicBezTo>
                      <a:pt x="263" y="0"/>
                      <a:pt x="228" y="11"/>
                      <a:pt x="206" y="45"/>
                    </a:cubicBezTo>
                    <a:cubicBezTo>
                      <a:pt x="145" y="140"/>
                      <a:pt x="71" y="200"/>
                      <a:pt x="0" y="174"/>
                    </a:cubicBezTo>
                    <a:cubicBezTo>
                      <a:pt x="0" y="174"/>
                      <a:pt x="50" y="278"/>
                      <a:pt x="158" y="278"/>
                    </a:cubicBezTo>
                    <a:cubicBezTo>
                      <a:pt x="159" y="278"/>
                      <a:pt x="160" y="278"/>
                      <a:pt x="160" y="278"/>
                    </a:cubicBezTo>
                    <a:cubicBezTo>
                      <a:pt x="160" y="332"/>
                      <a:pt x="160" y="332"/>
                      <a:pt x="160" y="332"/>
                    </a:cubicBezTo>
                    <a:cubicBezTo>
                      <a:pt x="150" y="333"/>
                      <a:pt x="140" y="335"/>
                      <a:pt x="133" y="337"/>
                    </a:cubicBezTo>
                    <a:cubicBezTo>
                      <a:pt x="129" y="339"/>
                      <a:pt x="127" y="343"/>
                      <a:pt x="128" y="347"/>
                    </a:cubicBezTo>
                    <a:cubicBezTo>
                      <a:pt x="129" y="351"/>
                      <a:pt x="134" y="353"/>
                      <a:pt x="137" y="352"/>
                    </a:cubicBezTo>
                    <a:cubicBezTo>
                      <a:pt x="137" y="352"/>
                      <a:pt x="137" y="352"/>
                      <a:pt x="137" y="352"/>
                    </a:cubicBezTo>
                    <a:cubicBezTo>
                      <a:pt x="147" y="348"/>
                      <a:pt x="161" y="346"/>
                      <a:pt x="176" y="346"/>
                    </a:cubicBezTo>
                    <a:cubicBezTo>
                      <a:pt x="192" y="346"/>
                      <a:pt x="206" y="348"/>
                      <a:pt x="215" y="352"/>
                    </a:cubicBezTo>
                    <a:cubicBezTo>
                      <a:pt x="216" y="352"/>
                      <a:pt x="217" y="352"/>
                      <a:pt x="218" y="352"/>
                    </a:cubicBezTo>
                    <a:cubicBezTo>
                      <a:pt x="221" y="352"/>
                      <a:pt x="223" y="350"/>
                      <a:pt x="224" y="347"/>
                    </a:cubicBezTo>
                    <a:cubicBezTo>
                      <a:pt x="232" y="348"/>
                      <a:pt x="240" y="350"/>
                      <a:pt x="245" y="352"/>
                    </a:cubicBezTo>
                    <a:cubicBezTo>
                      <a:pt x="246" y="352"/>
                      <a:pt x="247" y="352"/>
                      <a:pt x="248" y="352"/>
                    </a:cubicBezTo>
                    <a:cubicBezTo>
                      <a:pt x="251" y="352"/>
                      <a:pt x="254" y="350"/>
                      <a:pt x="255" y="347"/>
                    </a:cubicBezTo>
                    <a:cubicBezTo>
                      <a:pt x="256" y="343"/>
                      <a:pt x="254" y="339"/>
                      <a:pt x="250" y="337"/>
                    </a:cubicBezTo>
                    <a:cubicBezTo>
                      <a:pt x="239" y="334"/>
                      <a:pt x="224" y="331"/>
                      <a:pt x="207" y="331"/>
                    </a:cubicBezTo>
                    <a:cubicBezTo>
                      <a:pt x="207" y="271"/>
                      <a:pt x="207" y="271"/>
                      <a:pt x="207" y="271"/>
                    </a:cubicBezTo>
                    <a:cubicBezTo>
                      <a:pt x="283" y="251"/>
                      <a:pt x="323" y="185"/>
                      <a:pt x="343" y="112"/>
                    </a:cubicBezTo>
                    <a:cubicBezTo>
                      <a:pt x="414" y="83"/>
                      <a:pt x="414" y="83"/>
                      <a:pt x="414" y="83"/>
                    </a:cubicBezTo>
                    <a:lnTo>
                      <a:pt x="344" y="55"/>
                    </a:lnTo>
                    <a:close/>
                    <a:moveTo>
                      <a:pt x="192" y="332"/>
                    </a:moveTo>
                    <a:cubicBezTo>
                      <a:pt x="192" y="332"/>
                      <a:pt x="192" y="332"/>
                      <a:pt x="192" y="332"/>
                    </a:cubicBezTo>
                    <a:cubicBezTo>
                      <a:pt x="192" y="332"/>
                      <a:pt x="192" y="332"/>
                      <a:pt x="191" y="332"/>
                    </a:cubicBezTo>
                    <a:cubicBezTo>
                      <a:pt x="187" y="331"/>
                      <a:pt x="181" y="331"/>
                      <a:pt x="176" y="331"/>
                    </a:cubicBezTo>
                    <a:cubicBezTo>
                      <a:pt x="176" y="331"/>
                      <a:pt x="176" y="331"/>
                      <a:pt x="175" y="331"/>
                    </a:cubicBezTo>
                    <a:cubicBezTo>
                      <a:pt x="175" y="277"/>
                      <a:pt x="175" y="277"/>
                      <a:pt x="175" y="277"/>
                    </a:cubicBezTo>
                    <a:cubicBezTo>
                      <a:pt x="181" y="276"/>
                      <a:pt x="187" y="276"/>
                      <a:pt x="192" y="275"/>
                    </a:cubicBezTo>
                    <a:lnTo>
                      <a:pt x="192" y="332"/>
                    </a:lnTo>
                    <a:close/>
                    <a:moveTo>
                      <a:pt x="286" y="82"/>
                    </a:moveTo>
                    <a:cubicBezTo>
                      <a:pt x="278" y="82"/>
                      <a:pt x="271" y="75"/>
                      <a:pt x="271" y="67"/>
                    </a:cubicBezTo>
                    <a:cubicBezTo>
                      <a:pt x="271" y="59"/>
                      <a:pt x="278" y="52"/>
                      <a:pt x="286" y="52"/>
                    </a:cubicBezTo>
                    <a:cubicBezTo>
                      <a:pt x="294" y="52"/>
                      <a:pt x="301" y="59"/>
                      <a:pt x="301" y="67"/>
                    </a:cubicBezTo>
                    <a:cubicBezTo>
                      <a:pt x="301" y="75"/>
                      <a:pt x="294" y="82"/>
                      <a:pt x="286" y="82"/>
                    </a:cubicBezTo>
                    <a:close/>
                  </a:path>
                </a:pathLst>
              </a:custGeom>
              <a:solidFill>
                <a:schemeClr val="bg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60513" tIns="30257" rIns="60513" bIns="30257" numCol="1" rtlCol="0" anchor="ctr" anchorCtr="0" compatLnSpc="1">
                <a:prstTxWarp prst="textNoShape">
                  <a:avLst/>
                </a:prstTxWarp>
              </a:bodyPr>
              <a:lstStyle/>
              <a:p>
                <a:pPr defTabSz="544610" fontAlgn="base">
                  <a:spcBef>
                    <a:spcPct val="0"/>
                  </a:spcBef>
                  <a:spcAft>
                    <a:spcPct val="0"/>
                  </a:spcAft>
                </a:pPr>
                <a:endParaRPr lang="en-US" sz="1765" spc="-90">
                  <a:solidFill>
                    <a:srgbClr val="000000">
                      <a:lumMod val="50000"/>
                    </a:srgbClr>
                  </a:solidFill>
                  <a:latin typeface="Segoe Light" pitchFamily="34" charset="0"/>
                </a:endParaRPr>
              </a:p>
            </p:txBody>
          </p:sp>
        </p:grpSp>
        <p:sp>
          <p:nvSpPr>
            <p:cNvPr id="168" name="Rectangle 167"/>
            <p:cNvSpPr/>
            <p:nvPr/>
          </p:nvSpPr>
          <p:spPr bwMode="auto">
            <a:xfrm>
              <a:off x="2707087" y="5176857"/>
              <a:ext cx="2634777" cy="440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a:ln>
                    <a:solidFill>
                      <a:srgbClr val="FFFFFF">
                        <a:alpha val="0"/>
                      </a:srgbClr>
                    </a:solidFill>
                  </a:ln>
                  <a:gradFill>
                    <a:gsLst>
                      <a:gs pos="79646">
                        <a:srgbClr val="505050"/>
                      </a:gs>
                      <a:gs pos="56637">
                        <a:srgbClr val="505050"/>
                      </a:gs>
                    </a:gsLst>
                    <a:lin ang="5400000" scaled="0"/>
                  </a:gradFill>
                </a:rPr>
                <a:t>New data types</a:t>
              </a:r>
            </a:p>
          </p:txBody>
        </p:sp>
        <p:sp>
          <p:nvSpPr>
            <p:cNvPr id="169" name="TextBox 168"/>
            <p:cNvSpPr txBox="1"/>
            <p:nvPr/>
          </p:nvSpPr>
          <p:spPr>
            <a:xfrm>
              <a:off x="7011125" y="3937898"/>
              <a:ext cx="648285"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Dashboards</a:t>
              </a:r>
            </a:p>
          </p:txBody>
        </p:sp>
        <p:sp>
          <p:nvSpPr>
            <p:cNvPr id="170" name="TextBox 169"/>
            <p:cNvSpPr txBox="1"/>
            <p:nvPr/>
          </p:nvSpPr>
          <p:spPr>
            <a:xfrm>
              <a:off x="7915995" y="3937898"/>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Reporting</a:t>
              </a:r>
            </a:p>
          </p:txBody>
        </p:sp>
        <p:pic>
          <p:nvPicPr>
            <p:cNvPr id="171" name="Picture 2" descr="\\MAGNUM\Projects\Microsoft\Cloud Power FY12\Design\ICONS_PNG\Pie.png"/>
            <p:cNvPicPr>
              <a:picLocks noChangeAspect="1" noChangeArrowheads="1"/>
            </p:cNvPicPr>
            <p:nvPr/>
          </p:nvPicPr>
          <p:blipFill rotWithShape="1">
            <a:blip r:embed="rId3" cstate="print">
              <a:lum bright="100000"/>
            </a:blip>
            <a:srcRect l="7278" t="7278" r="7278" b="7278"/>
            <a:stretch/>
          </p:blipFill>
          <p:spPr bwMode="auto">
            <a:xfrm>
              <a:off x="7056739" y="3346767"/>
              <a:ext cx="558269" cy="519493"/>
            </a:xfrm>
            <a:prstGeom prst="rect">
              <a:avLst/>
            </a:prstGeom>
            <a:noFill/>
            <a:ln w="15875">
              <a:noFill/>
            </a:ln>
          </p:spPr>
        </p:pic>
        <p:sp>
          <p:nvSpPr>
            <p:cNvPr id="172" name="Freeform 6"/>
            <p:cNvSpPr>
              <a:spLocks noChangeAspect="1" noEditPoints="1"/>
            </p:cNvSpPr>
            <p:nvPr/>
          </p:nvSpPr>
          <p:spPr bwMode="black">
            <a:xfrm>
              <a:off x="7982097" y="3358978"/>
              <a:ext cx="415895" cy="495068"/>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chemeClr val="bg1"/>
            </a:solidFill>
            <a:ln w="7" cap="flat">
              <a:noFill/>
              <a:prstDash val="solid"/>
              <a:miter lim="800000"/>
              <a:headEnd/>
              <a:tailEnd/>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173" name="Rectangle 172">
              <a:hlinkClick r:id="" action="ppaction://noaction"/>
            </p:cNvPr>
            <p:cNvSpPr/>
            <p:nvPr/>
          </p:nvSpPr>
          <p:spPr bwMode="auto">
            <a:xfrm>
              <a:off x="2750512" y="2477390"/>
              <a:ext cx="6196028" cy="2323210"/>
            </a:xfrm>
            <a:prstGeom prst="rect">
              <a:avLst/>
            </a:prstGeom>
            <a:solidFill>
              <a:srgbClr val="E6E6E6"/>
            </a:solidFill>
            <a:ln w="19050" cap="flat" cmpd="sng" algn="ctr">
              <a:noFill/>
              <a:prstDash val="solid"/>
              <a:miter lim="800000"/>
              <a:headEnd type="none" w="med" len="med"/>
              <a:tailEnd type="none" w="med" len="med"/>
            </a:ln>
            <a:effectLst/>
          </p:spPr>
          <p:txBody>
            <a:bodyPr rot="0" spcFirstLastPara="0" vertOverflow="overflow" horzOverflow="overflow" vert="horz" wrap="square" lIns="134464" tIns="100848" rIns="134464" bIns="33616"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endParaRPr lang="en-US" sz="1029" kern="0" dirty="0">
                <a:ln>
                  <a:solidFill>
                    <a:srgbClr val="FFFFFF">
                      <a:alpha val="0"/>
                    </a:srgbClr>
                  </a:solidFill>
                </a:ln>
                <a:gradFill>
                  <a:gsLst>
                    <a:gs pos="85841">
                      <a:srgbClr val="000000"/>
                    </a:gs>
                    <a:gs pos="0">
                      <a:srgbClr val="000000"/>
                    </a:gs>
                  </a:gsLst>
                  <a:lin ang="5400000" scaled="0"/>
                </a:gradFill>
                <a:latin typeface="Segoe UI Light"/>
                <a:ea typeface="MS PGothic" charset="0"/>
              </a:endParaRPr>
            </a:p>
          </p:txBody>
        </p:sp>
        <p:sp>
          <p:nvSpPr>
            <p:cNvPr id="174" name="Rectangle 173">
              <a:hlinkClick r:id="" action="ppaction://noaction"/>
            </p:cNvPr>
            <p:cNvSpPr/>
            <p:nvPr/>
          </p:nvSpPr>
          <p:spPr bwMode="auto">
            <a:xfrm>
              <a:off x="6754539" y="2730899"/>
              <a:ext cx="2037970" cy="994338"/>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BI &amp; analytics</a:t>
              </a:r>
            </a:p>
          </p:txBody>
        </p:sp>
        <p:sp>
          <p:nvSpPr>
            <p:cNvPr id="175" name="Rectangle 174">
              <a:hlinkClick r:id="" action="ppaction://noaction"/>
            </p:cNvPr>
            <p:cNvSpPr/>
            <p:nvPr/>
          </p:nvSpPr>
          <p:spPr bwMode="auto">
            <a:xfrm>
              <a:off x="4393119" y="2730898"/>
              <a:ext cx="2037970" cy="1908061"/>
            </a:xfrm>
            <a:prstGeom prst="rect">
              <a:avLst/>
            </a:prstGeom>
            <a:solidFill>
              <a:schemeClr val="accent3"/>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a:ln>
                    <a:solidFill>
                      <a:srgbClr val="FFFFFF">
                        <a:alpha val="0"/>
                      </a:srgbClr>
                    </a:solidFill>
                  </a:ln>
                  <a:gradFill>
                    <a:gsLst>
                      <a:gs pos="56637">
                        <a:srgbClr val="FFFFFF"/>
                      </a:gs>
                      <a:gs pos="11000">
                        <a:srgbClr val="FFFFFF"/>
                      </a:gs>
                    </a:gsLst>
                    <a:lin ang="5400000" scaled="0"/>
                  </a:gradFill>
                  <a:ea typeface="MS PGothic" charset="0"/>
                </a:rPr>
                <a:t>Data </a:t>
              </a: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warehouse</a:t>
              </a: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smtClean="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Spatial Database</a:t>
              </a: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a:p>
              <a:pPr defTabSz="571217" fontAlgn="base">
                <a:lnSpc>
                  <a:spcPct val="90000"/>
                </a:lnSpc>
                <a:spcBef>
                  <a:spcPct val="0"/>
                </a:spcBef>
                <a:spcAft>
                  <a:spcPct val="0"/>
                </a:spcAft>
                <a:defRPr/>
              </a:pP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76" name="Rectangle 175">
              <a:hlinkClick r:id="" action="ppaction://noaction"/>
            </p:cNvPr>
            <p:cNvSpPr/>
            <p:nvPr/>
          </p:nvSpPr>
          <p:spPr bwMode="auto">
            <a:xfrm>
              <a:off x="2885058" y="2730898"/>
              <a:ext cx="1184612" cy="1908061"/>
            </a:xfrm>
            <a:prstGeom prst="rect">
              <a:avLst/>
            </a:prstGeom>
            <a:solidFill>
              <a:schemeClr val="bg1">
                <a:lumMod val="75000"/>
              </a:schemeClr>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Mapping and ETL</a:t>
              </a: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77" name="TextBox 176"/>
            <p:cNvSpPr txBox="1"/>
            <p:nvPr/>
          </p:nvSpPr>
          <p:spPr>
            <a:xfrm>
              <a:off x="7011125" y="3597150"/>
              <a:ext cx="648285"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Dashboards</a:t>
              </a:r>
            </a:p>
          </p:txBody>
        </p:sp>
        <p:sp>
          <p:nvSpPr>
            <p:cNvPr id="178" name="TextBox 177"/>
            <p:cNvSpPr txBox="1"/>
            <p:nvPr/>
          </p:nvSpPr>
          <p:spPr>
            <a:xfrm>
              <a:off x="7915995" y="3597150"/>
              <a:ext cx="546886" cy="122149"/>
            </a:xfrm>
            <a:prstGeom prst="rect">
              <a:avLst/>
            </a:prstGeom>
            <a:noFill/>
          </p:spPr>
          <p:txBody>
            <a:bodyPr wrap="square" lIns="0" tIns="0" rIns="0" bIns="0" rtlCol="0">
              <a:spAutoFit/>
            </a:bodyPr>
            <a:lstStyle>
              <a:defPPr>
                <a:defRPr lang="en-US"/>
              </a:defPPr>
              <a:lvl1pPr algn="ctr">
                <a:lnSpc>
                  <a:spcPct val="90000"/>
                </a:lnSpc>
                <a:defRPr sz="1200">
                  <a:ln>
                    <a:solidFill>
                      <a:schemeClr val="bg1">
                        <a:alpha val="0"/>
                      </a:schemeClr>
                    </a:solidFill>
                  </a:ln>
                  <a:gradFill>
                    <a:gsLst>
                      <a:gs pos="11504">
                        <a:schemeClr val="bg1"/>
                      </a:gs>
                      <a:gs pos="49000">
                        <a:schemeClr val="bg1"/>
                      </a:gs>
                    </a:gsLst>
                    <a:lin ang="5400000" scaled="1"/>
                  </a:gradFill>
                </a:defRPr>
              </a:lvl1pPr>
            </a:lstStyle>
            <a:p>
              <a:pPr defTabSz="685129" fontAlgn="base">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Reporting</a:t>
              </a:r>
            </a:p>
          </p:txBody>
        </p:sp>
        <p:pic>
          <p:nvPicPr>
            <p:cNvPr id="179" name="Picture 2" descr="\\MAGNUM\Projects\Microsoft\Cloud Power FY12\Design\ICONS_PNG\Pie.png"/>
            <p:cNvPicPr>
              <a:picLocks noChangeAspect="1" noChangeArrowheads="1"/>
            </p:cNvPicPr>
            <p:nvPr/>
          </p:nvPicPr>
          <p:blipFill rotWithShape="1">
            <a:blip r:embed="rId3" cstate="print">
              <a:lum bright="100000"/>
            </a:blip>
            <a:srcRect l="7278" t="7278" r="7278" b="7278"/>
            <a:stretch/>
          </p:blipFill>
          <p:spPr bwMode="auto">
            <a:xfrm>
              <a:off x="7068075" y="2980128"/>
              <a:ext cx="558269" cy="667121"/>
            </a:xfrm>
            <a:prstGeom prst="rect">
              <a:avLst/>
            </a:prstGeom>
            <a:noFill/>
            <a:ln w="15875">
              <a:noFill/>
            </a:ln>
          </p:spPr>
        </p:pic>
        <p:sp>
          <p:nvSpPr>
            <p:cNvPr id="180" name="Freeform 6"/>
            <p:cNvSpPr>
              <a:spLocks noChangeAspect="1" noEditPoints="1"/>
            </p:cNvSpPr>
            <p:nvPr/>
          </p:nvSpPr>
          <p:spPr bwMode="black">
            <a:xfrm>
              <a:off x="7982097" y="2877543"/>
              <a:ext cx="415895" cy="635755"/>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chemeClr val="bg1"/>
            </a:solidFill>
            <a:ln w="7" cap="flat">
              <a:noFill/>
              <a:prstDash val="solid"/>
              <a:miter lim="800000"/>
              <a:headEnd/>
              <a:tailEnd/>
            </a:ln>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sp>
          <p:nvSpPr>
            <p:cNvPr id="181" name="Right Arrow 180"/>
            <p:cNvSpPr/>
            <p:nvPr/>
          </p:nvSpPr>
          <p:spPr bwMode="auto">
            <a:xfrm>
              <a:off x="2555498" y="3707918"/>
              <a:ext cx="319220"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grpSp>
          <p:nvGrpSpPr>
            <p:cNvPr id="182" name="Group 181"/>
            <p:cNvGrpSpPr/>
            <p:nvPr/>
          </p:nvGrpSpPr>
          <p:grpSpPr>
            <a:xfrm>
              <a:off x="3200400" y="3567490"/>
              <a:ext cx="672808" cy="901162"/>
              <a:chOff x="1654066" y="3061822"/>
              <a:chExt cx="316629" cy="432723"/>
            </a:xfrm>
          </p:grpSpPr>
          <p:sp>
            <p:nvSpPr>
              <p:cNvPr id="316" name="Freeform 315"/>
              <p:cNvSpPr/>
              <p:nvPr/>
            </p:nvSpPr>
            <p:spPr>
              <a:xfrm>
                <a:off x="1654066" y="3061822"/>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r>
                  <a:rPr lang="en-US" sz="1200" dirty="0">
                    <a:gradFill>
                      <a:gsLst>
                        <a:gs pos="0">
                          <a:srgbClr val="000000"/>
                        </a:gs>
                        <a:gs pos="100000">
                          <a:srgbClr val="000000"/>
                        </a:gs>
                      </a:gsLst>
                      <a:lin ang="5400000" scaled="1"/>
                    </a:gradFill>
                  </a:rPr>
                  <a:t>Staging</a:t>
                </a:r>
              </a:p>
            </p:txBody>
          </p:sp>
          <p:sp>
            <p:nvSpPr>
              <p:cNvPr id="317" name="Oval 316"/>
              <p:cNvSpPr/>
              <p:nvPr/>
            </p:nvSpPr>
            <p:spPr>
              <a:xfrm>
                <a:off x="1683843" y="3075398"/>
                <a:ext cx="257076" cy="860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83" name="Right Arrow 182"/>
            <p:cNvSpPr/>
            <p:nvPr/>
          </p:nvSpPr>
          <p:spPr bwMode="auto">
            <a:xfrm>
              <a:off x="4070038"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pic>
          <p:nvPicPr>
            <p:cNvPr id="184" name="Picture 18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90151" y="3203319"/>
              <a:ext cx="306575" cy="364171"/>
            </a:xfrm>
            <a:prstGeom prst="rect">
              <a:avLst/>
            </a:prstGeom>
            <a:solidFill>
              <a:srgbClr val="68217A"/>
            </a:solidFill>
          </p:spPr>
        </p:pic>
        <p:sp>
          <p:nvSpPr>
            <p:cNvPr id="185" name="Right Arrow 184"/>
            <p:cNvSpPr/>
            <p:nvPr/>
          </p:nvSpPr>
          <p:spPr bwMode="auto">
            <a:xfrm>
              <a:off x="6431457" y="3707918"/>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sp>
          <p:nvSpPr>
            <p:cNvPr id="186" name="Curved Down Arrow 185"/>
            <p:cNvSpPr/>
            <p:nvPr/>
          </p:nvSpPr>
          <p:spPr bwMode="auto">
            <a:xfrm>
              <a:off x="3278913" y="3268381"/>
              <a:ext cx="547030" cy="299109"/>
            </a:xfrm>
            <a:prstGeom prst="curvedDown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cxnSp>
          <p:nvCxnSpPr>
            <p:cNvPr id="187" name="Straight Arrow Connector 186"/>
            <p:cNvCxnSpPr/>
            <p:nvPr/>
          </p:nvCxnSpPr>
          <p:spPr>
            <a:xfrm>
              <a:off x="5579645" y="3378073"/>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8" name="Group 187"/>
            <p:cNvGrpSpPr/>
            <p:nvPr/>
          </p:nvGrpSpPr>
          <p:grpSpPr>
            <a:xfrm>
              <a:off x="4531503" y="3040678"/>
              <a:ext cx="886417" cy="684559"/>
              <a:chOff x="1729819" y="2834923"/>
              <a:chExt cx="316629" cy="432723"/>
            </a:xfrm>
          </p:grpSpPr>
          <p:sp>
            <p:nvSpPr>
              <p:cNvPr id="314" name="Freeform 313"/>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315" name="Oval 314"/>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89" name="Rectangle 188">
              <a:hlinkClick r:id="" action="ppaction://noaction"/>
            </p:cNvPr>
            <p:cNvSpPr/>
            <p:nvPr/>
          </p:nvSpPr>
          <p:spPr bwMode="auto">
            <a:xfrm>
              <a:off x="201930" y="2731971"/>
              <a:ext cx="2355210" cy="1908061"/>
            </a:xfrm>
            <a:prstGeom prst="rect">
              <a:avLst/>
            </a:prstGeom>
            <a:solidFill>
              <a:schemeClr val="tx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107571" rIns="0"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collection and </a:t>
              </a:r>
            </a:p>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Source </a:t>
              </a:r>
              <a:r>
                <a:rPr lang="en-US" sz="1471" kern="0" dirty="0">
                  <a:ln>
                    <a:solidFill>
                      <a:srgbClr val="FFFFFF">
                        <a:alpha val="0"/>
                      </a:srgbClr>
                    </a:solidFill>
                  </a:ln>
                  <a:gradFill>
                    <a:gsLst>
                      <a:gs pos="56637">
                        <a:srgbClr val="FFFFFF"/>
                      </a:gs>
                      <a:gs pos="11000">
                        <a:srgbClr val="FFFFFF"/>
                      </a:gs>
                    </a:gsLst>
                    <a:lin ang="5400000" scaled="0"/>
                  </a:gradFill>
                  <a:ea typeface="MS PGothic" charset="0"/>
                </a:rPr>
                <a:t>Systems</a:t>
              </a:r>
            </a:p>
          </p:txBody>
        </p:sp>
        <p:grpSp>
          <p:nvGrpSpPr>
            <p:cNvPr id="190" name="Group 189"/>
            <p:cNvGrpSpPr/>
            <p:nvPr/>
          </p:nvGrpSpPr>
          <p:grpSpPr>
            <a:xfrm>
              <a:off x="281971" y="3630734"/>
              <a:ext cx="2198432" cy="85289"/>
              <a:chOff x="1331889" y="2226633"/>
              <a:chExt cx="2990020" cy="90329"/>
            </a:xfrm>
          </p:grpSpPr>
          <p:sp>
            <p:nvSpPr>
              <p:cNvPr id="306" name="Oval 305"/>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307" name="Oval 306"/>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308" name="Oval 307"/>
              <p:cNvSpPr/>
              <p:nvPr/>
            </p:nvSpPr>
            <p:spPr>
              <a:xfrm>
                <a:off x="291085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309" name="Oval 308"/>
              <p:cNvSpPr/>
              <p:nvPr/>
            </p:nvSpPr>
            <p:spPr>
              <a:xfrm>
                <a:off x="3695222"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310" name="Oval 309"/>
              <p:cNvSpPr/>
              <p:nvPr/>
            </p:nvSpPr>
            <p:spPr>
              <a:xfrm>
                <a:off x="1701500"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311" name="Oval 310"/>
              <p:cNvSpPr/>
              <p:nvPr/>
            </p:nvSpPr>
            <p:spPr>
              <a:xfrm>
                <a:off x="2476943"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312" name="Oval 311"/>
              <p:cNvSpPr/>
              <p:nvPr/>
            </p:nvSpPr>
            <p:spPr>
              <a:xfrm>
                <a:off x="328046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313" name="Oval 312"/>
              <p:cNvSpPr/>
              <p:nvPr/>
            </p:nvSpPr>
            <p:spPr>
              <a:xfrm>
                <a:off x="4064833" y="22309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191" name="Group 190"/>
            <p:cNvGrpSpPr/>
            <p:nvPr/>
          </p:nvGrpSpPr>
          <p:grpSpPr>
            <a:xfrm>
              <a:off x="244369" y="3385404"/>
              <a:ext cx="2257296" cy="703556"/>
              <a:chOff x="1277547" y="2217128"/>
              <a:chExt cx="2690020" cy="776548"/>
            </a:xfrm>
          </p:grpSpPr>
          <p:sp>
            <p:nvSpPr>
              <p:cNvPr id="245" name="TextBox 244"/>
              <p:cNvSpPr txBox="1"/>
              <p:nvPr/>
            </p:nvSpPr>
            <p:spPr>
              <a:xfrm>
                <a:off x="1277547"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OLTP</a:t>
                </a:r>
              </a:p>
            </p:txBody>
          </p:sp>
          <p:sp>
            <p:nvSpPr>
              <p:cNvPr id="246" name="Freeform 245"/>
              <p:cNvSpPr/>
              <p:nvPr/>
            </p:nvSpPr>
            <p:spPr>
              <a:xfrm>
                <a:off x="130211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7" name="Oval 246"/>
              <p:cNvSpPr/>
              <p:nvPr/>
            </p:nvSpPr>
            <p:spPr>
              <a:xfrm>
                <a:off x="1331889"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8" name="TextBox 247"/>
              <p:cNvSpPr txBox="1"/>
              <p:nvPr/>
            </p:nvSpPr>
            <p:spPr>
              <a:xfrm>
                <a:off x="2057539" y="2798142"/>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ERP</a:t>
                </a:r>
              </a:p>
            </p:txBody>
          </p:sp>
          <p:sp>
            <p:nvSpPr>
              <p:cNvPr id="249" name="Freeform 248"/>
              <p:cNvSpPr/>
              <p:nvPr/>
            </p:nvSpPr>
            <p:spPr>
              <a:xfrm>
                <a:off x="2077556"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50" name="Oval 249"/>
              <p:cNvSpPr/>
              <p:nvPr/>
            </p:nvSpPr>
            <p:spPr>
              <a:xfrm>
                <a:off x="2107332" y="2226633"/>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51" name="TextBox 250"/>
              <p:cNvSpPr txBox="1"/>
              <p:nvPr/>
            </p:nvSpPr>
            <p:spPr>
              <a:xfrm>
                <a:off x="2817437" y="2796741"/>
                <a:ext cx="365759" cy="166131"/>
              </a:xfrm>
              <a:prstGeom prst="rect">
                <a:avLst/>
              </a:prstGeom>
              <a:noFill/>
            </p:spPr>
            <p:txBody>
              <a:bodyPr wrap="square" lIns="0" tIns="0" rIns="0" bIns="0" rtlCol="0">
                <a:sp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CRM</a:t>
                </a:r>
              </a:p>
            </p:txBody>
          </p:sp>
          <p:sp>
            <p:nvSpPr>
              <p:cNvPr id="252" name="Freeform 251"/>
              <p:cNvSpPr/>
              <p:nvPr/>
            </p:nvSpPr>
            <p:spPr>
              <a:xfrm>
                <a:off x="2842003" y="2217128"/>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53" name="Oval 252"/>
              <p:cNvSpPr/>
              <p:nvPr/>
            </p:nvSpPr>
            <p:spPr>
              <a:xfrm>
                <a:off x="287177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54" name="TextBox 253"/>
              <p:cNvSpPr txBox="1"/>
              <p:nvPr/>
            </p:nvSpPr>
            <p:spPr>
              <a:xfrm>
                <a:off x="3601807" y="2796741"/>
                <a:ext cx="365760" cy="196935"/>
              </a:xfrm>
              <a:prstGeom prst="rect">
                <a:avLst/>
              </a:prstGeom>
              <a:noFill/>
            </p:spPr>
            <p:txBody>
              <a:bodyPr wrap="square" lIns="0" tIns="0" rIns="0" bIns="0" rtlCol="0">
                <a:noAutofit/>
              </a:bodyPr>
              <a:lstStyle/>
              <a:p>
                <a:pPr algn="ctr" defTabSz="685129" fontAlgn="base">
                  <a:lnSpc>
                    <a:spcPct val="90000"/>
                  </a:lnSpc>
                  <a:spcBef>
                    <a:spcPct val="0"/>
                  </a:spcBef>
                  <a:spcAft>
                    <a:spcPct val="0"/>
                  </a:spcAft>
                </a:pPr>
                <a:r>
                  <a:rPr lang="en-US" sz="882" dirty="0">
                    <a:ln>
                      <a:solidFill>
                        <a:srgbClr val="FFFFFF">
                          <a:alpha val="0"/>
                        </a:srgbClr>
                      </a:solidFill>
                    </a:ln>
                    <a:gradFill>
                      <a:gsLst>
                        <a:gs pos="11504">
                          <a:srgbClr val="FFFFFF"/>
                        </a:gs>
                        <a:gs pos="49000">
                          <a:srgbClr val="FFFFFF"/>
                        </a:gs>
                      </a:gsLst>
                      <a:lin ang="5400000" scaled="1"/>
                    </a:gradFill>
                    <a:ea typeface="MS PGothic" charset="0"/>
                  </a:rPr>
                  <a:t>LOB</a:t>
                </a:r>
              </a:p>
            </p:txBody>
          </p:sp>
          <p:sp>
            <p:nvSpPr>
              <p:cNvPr id="255" name="Freeform 254"/>
              <p:cNvSpPr/>
              <p:nvPr/>
            </p:nvSpPr>
            <p:spPr>
              <a:xfrm>
                <a:off x="3626373" y="2217128"/>
                <a:ext cx="316630"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56" name="Oval 255"/>
              <p:cNvSpPr/>
              <p:nvPr/>
            </p:nvSpPr>
            <p:spPr>
              <a:xfrm>
                <a:off x="3656149" y="2226954"/>
                <a:ext cx="257076" cy="8602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grpSp>
          <p:nvGrpSpPr>
            <p:cNvPr id="192" name="Group 191"/>
            <p:cNvGrpSpPr/>
            <p:nvPr/>
          </p:nvGrpSpPr>
          <p:grpSpPr>
            <a:xfrm>
              <a:off x="4572000" y="4037312"/>
              <a:ext cx="805021" cy="573678"/>
              <a:chOff x="1729819" y="2834923"/>
              <a:chExt cx="316629" cy="432723"/>
            </a:xfrm>
          </p:grpSpPr>
          <p:sp>
            <p:nvSpPr>
              <p:cNvPr id="243" name="Freeform 242"/>
              <p:cNvSpPr/>
              <p:nvPr/>
            </p:nvSpPr>
            <p:spPr>
              <a:xfrm>
                <a:off x="1729819" y="2834923"/>
                <a:ext cx="316629" cy="432723"/>
              </a:xfrm>
              <a:custGeom>
                <a:avLst/>
                <a:gdLst>
                  <a:gd name="connsiteX0" fmla="*/ 328000 w 656000"/>
                  <a:gd name="connsiteY0" fmla="*/ 0 h 1195540"/>
                  <a:gd name="connsiteX1" fmla="*/ 649336 w 656000"/>
                  <a:gd name="connsiteY1" fmla="*/ 112180 h 1195540"/>
                  <a:gd name="connsiteX2" fmla="*/ 655412 w 656000"/>
                  <a:gd name="connsiteY2" fmla="*/ 137993 h 1195540"/>
                  <a:gd name="connsiteX3" fmla="*/ 656000 w 656000"/>
                  <a:gd name="connsiteY3" fmla="*/ 137993 h 1195540"/>
                  <a:gd name="connsiteX4" fmla="*/ 656000 w 656000"/>
                  <a:gd name="connsiteY4" fmla="*/ 140494 h 1195540"/>
                  <a:gd name="connsiteX5" fmla="*/ 656000 w 656000"/>
                  <a:gd name="connsiteY5" fmla="*/ 1055046 h 1195540"/>
                  <a:gd name="connsiteX6" fmla="*/ 328000 w 656000"/>
                  <a:gd name="connsiteY6" fmla="*/ 1195540 h 1195540"/>
                  <a:gd name="connsiteX7" fmla="*/ 0 w 656000"/>
                  <a:gd name="connsiteY7" fmla="*/ 1055046 h 1195540"/>
                  <a:gd name="connsiteX8" fmla="*/ 0 w 656000"/>
                  <a:gd name="connsiteY8" fmla="*/ 140494 h 1195540"/>
                  <a:gd name="connsiteX9" fmla="*/ 0 w 656000"/>
                  <a:gd name="connsiteY9" fmla="*/ 137993 h 1195540"/>
                  <a:gd name="connsiteX10" fmla="*/ 589 w 656000"/>
                  <a:gd name="connsiteY10" fmla="*/ 137993 h 1195540"/>
                  <a:gd name="connsiteX11" fmla="*/ 6664 w 656000"/>
                  <a:gd name="connsiteY11" fmla="*/ 112180 h 1195540"/>
                  <a:gd name="connsiteX12" fmla="*/ 328000 w 656000"/>
                  <a:gd name="connsiteY12" fmla="*/ 0 h 11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6000" h="1195540">
                    <a:moveTo>
                      <a:pt x="328000" y="0"/>
                    </a:moveTo>
                    <a:cubicBezTo>
                      <a:pt x="486505" y="0"/>
                      <a:pt x="618751" y="48159"/>
                      <a:pt x="649336" y="112180"/>
                    </a:cubicBezTo>
                    <a:lnTo>
                      <a:pt x="655412" y="137993"/>
                    </a:lnTo>
                    <a:lnTo>
                      <a:pt x="656000" y="137993"/>
                    </a:lnTo>
                    <a:lnTo>
                      <a:pt x="656000" y="140494"/>
                    </a:lnTo>
                    <a:lnTo>
                      <a:pt x="656000" y="1055046"/>
                    </a:lnTo>
                    <a:cubicBezTo>
                      <a:pt x="656000" y="1132639"/>
                      <a:pt x="509149" y="1195540"/>
                      <a:pt x="328000" y="1195540"/>
                    </a:cubicBezTo>
                    <a:cubicBezTo>
                      <a:pt x="146851" y="1195540"/>
                      <a:pt x="0" y="1132639"/>
                      <a:pt x="0" y="1055046"/>
                    </a:cubicBezTo>
                    <a:lnTo>
                      <a:pt x="0" y="140494"/>
                    </a:lnTo>
                    <a:lnTo>
                      <a:pt x="0" y="137993"/>
                    </a:lnTo>
                    <a:lnTo>
                      <a:pt x="589" y="137993"/>
                    </a:lnTo>
                    <a:lnTo>
                      <a:pt x="6664" y="112180"/>
                    </a:lnTo>
                    <a:cubicBezTo>
                      <a:pt x="37249" y="48159"/>
                      <a:pt x="169495" y="0"/>
                      <a:pt x="328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44" name="Oval 243"/>
              <p:cNvSpPr/>
              <p:nvPr/>
            </p:nvSpPr>
            <p:spPr>
              <a:xfrm>
                <a:off x="1758170" y="2852266"/>
                <a:ext cx="257076" cy="86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grpSp>
        <p:sp>
          <p:nvSpPr>
            <p:cNvPr id="193" name="Rectangle 192">
              <a:hlinkClick r:id="" action="ppaction://noaction"/>
            </p:cNvPr>
            <p:cNvSpPr/>
            <p:nvPr/>
          </p:nvSpPr>
          <p:spPr bwMode="auto">
            <a:xfrm>
              <a:off x="6761643" y="3767091"/>
              <a:ext cx="2037970" cy="945631"/>
            </a:xfrm>
            <a:prstGeom prst="rect">
              <a:avLst/>
            </a:prstGeom>
            <a:solidFill>
              <a:schemeClr val="accent2"/>
            </a:solidFill>
            <a:ln w="19050" cap="flat" cmpd="sng" algn="ctr">
              <a:noFill/>
              <a:prstDash val="solid"/>
              <a:miter lim="800000"/>
              <a:headEnd type="none" w="med" len="med"/>
              <a:tailEnd type="none" w="med" len="med"/>
            </a:ln>
            <a:effectLst/>
          </p:spPr>
          <p:txBody>
            <a:bodyPr rot="0" spcFirstLastPara="0" vertOverflow="overflow" horzOverflow="overflow" vert="horz" wrap="square" lIns="67232" tIns="67232" rIns="134464" bIns="107571" numCol="1" spcCol="0" rtlCol="0" fromWordArt="0" anchor="t" anchorCtr="0" forceAA="0" compatLnSpc="1">
              <a:prstTxWarp prst="textNoShape">
                <a:avLst/>
              </a:prstTxWarp>
              <a:noAutofit/>
            </a:bodyPr>
            <a:lstStyle/>
            <a:p>
              <a:pPr defTabSz="571217" fontAlgn="base">
                <a:lnSpc>
                  <a:spcPct val="90000"/>
                </a:lnSpc>
                <a:spcBef>
                  <a:spcPct val="0"/>
                </a:spcBef>
                <a:spcAft>
                  <a:spcPct val="0"/>
                </a:spcAft>
                <a:defRPr/>
              </a:pPr>
              <a:r>
                <a:rPr lang="en-US" sz="1471" kern="0" dirty="0" smtClean="0">
                  <a:ln>
                    <a:solidFill>
                      <a:srgbClr val="FFFFFF">
                        <a:alpha val="0"/>
                      </a:srgbClr>
                    </a:solidFill>
                  </a:ln>
                  <a:gradFill>
                    <a:gsLst>
                      <a:gs pos="56637">
                        <a:srgbClr val="FFFFFF"/>
                      </a:gs>
                      <a:gs pos="11000">
                        <a:srgbClr val="FFFFFF"/>
                      </a:gs>
                    </a:gsLst>
                    <a:lin ang="5400000" scaled="0"/>
                  </a:gradFill>
                  <a:ea typeface="MS PGothic" charset="0"/>
                </a:rPr>
                <a:t>Data Access  </a:t>
              </a:r>
              <a:endParaRPr lang="en-US" sz="1471"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194" name="Freeform 83"/>
            <p:cNvSpPr>
              <a:spLocks noEditPoints="1"/>
            </p:cNvSpPr>
            <p:nvPr/>
          </p:nvSpPr>
          <p:spPr bwMode="auto">
            <a:xfrm>
              <a:off x="6869309" y="4065945"/>
              <a:ext cx="331312" cy="389496"/>
            </a:xfrm>
            <a:custGeom>
              <a:avLst/>
              <a:gdLst>
                <a:gd name="T0" fmla="*/ 181 w 502"/>
                <a:gd name="T1" fmla="*/ 346 h 514"/>
                <a:gd name="T2" fmla="*/ 209 w 502"/>
                <a:gd name="T3" fmla="*/ 378 h 514"/>
                <a:gd name="T4" fmla="*/ 245 w 502"/>
                <a:gd name="T5" fmla="*/ 416 h 514"/>
                <a:gd name="T6" fmla="*/ 209 w 502"/>
                <a:gd name="T7" fmla="*/ 346 h 514"/>
                <a:gd name="T8" fmla="*/ 170 w 502"/>
                <a:gd name="T9" fmla="*/ 346 h 514"/>
                <a:gd name="T10" fmla="*/ 161 w 502"/>
                <a:gd name="T11" fmla="*/ 346 h 514"/>
                <a:gd name="T12" fmla="*/ 90 w 502"/>
                <a:gd name="T13" fmla="*/ 363 h 514"/>
                <a:gd name="T14" fmla="*/ 75 w 502"/>
                <a:gd name="T15" fmla="*/ 404 h 514"/>
                <a:gd name="T16" fmla="*/ 170 w 502"/>
                <a:gd name="T17" fmla="*/ 365 h 514"/>
                <a:gd name="T18" fmla="*/ 329 w 502"/>
                <a:gd name="T19" fmla="*/ 346 h 514"/>
                <a:gd name="T20" fmla="*/ 358 w 502"/>
                <a:gd name="T21" fmla="*/ 380 h 514"/>
                <a:gd name="T22" fmla="*/ 420 w 502"/>
                <a:gd name="T23" fmla="*/ 385 h 514"/>
                <a:gd name="T24" fmla="*/ 398 w 502"/>
                <a:gd name="T25" fmla="*/ 346 h 514"/>
                <a:gd name="T26" fmla="*/ 250 w 502"/>
                <a:gd name="T27" fmla="*/ 180 h 514"/>
                <a:gd name="T28" fmla="*/ 295 w 502"/>
                <a:gd name="T29" fmla="*/ 136 h 514"/>
                <a:gd name="T30" fmla="*/ 206 w 502"/>
                <a:gd name="T31" fmla="*/ 136 h 514"/>
                <a:gd name="T32" fmla="*/ 170 w 502"/>
                <a:gd name="T33" fmla="*/ 375 h 514"/>
                <a:gd name="T34" fmla="*/ 108 w 502"/>
                <a:gd name="T35" fmla="*/ 394 h 514"/>
                <a:gd name="T36" fmla="*/ 56 w 502"/>
                <a:gd name="T37" fmla="*/ 435 h 514"/>
                <a:gd name="T38" fmla="*/ 27 w 502"/>
                <a:gd name="T39" fmla="*/ 496 h 514"/>
                <a:gd name="T40" fmla="*/ 170 w 502"/>
                <a:gd name="T41" fmla="*/ 380 h 514"/>
                <a:gd name="T42" fmla="*/ 183 w 502"/>
                <a:gd name="T43" fmla="*/ 373 h 514"/>
                <a:gd name="T44" fmla="*/ 180 w 502"/>
                <a:gd name="T45" fmla="*/ 376 h 514"/>
                <a:gd name="T46" fmla="*/ 473 w 502"/>
                <a:gd name="T47" fmla="*/ 496 h 514"/>
                <a:gd name="T48" fmla="*/ 412 w 502"/>
                <a:gd name="T49" fmla="*/ 471 h 514"/>
                <a:gd name="T50" fmla="*/ 237 w 502"/>
                <a:gd name="T51" fmla="*/ 421 h 514"/>
                <a:gd name="T52" fmla="*/ 183 w 502"/>
                <a:gd name="T53" fmla="*/ 373 h 514"/>
                <a:gd name="T54" fmla="*/ 364 w 502"/>
                <a:gd name="T55" fmla="*/ 467 h 514"/>
                <a:gd name="T56" fmla="*/ 436 w 502"/>
                <a:gd name="T57" fmla="*/ 452 h 514"/>
                <a:gd name="T58" fmla="*/ 429 w 502"/>
                <a:gd name="T59" fmla="*/ 403 h 514"/>
                <a:gd name="T60" fmla="*/ 372 w 502"/>
                <a:gd name="T61" fmla="*/ 392 h 514"/>
                <a:gd name="T62" fmla="*/ 300 w 502"/>
                <a:gd name="T63" fmla="*/ 346 h 514"/>
                <a:gd name="T64" fmla="*/ 283 w 502"/>
                <a:gd name="T65" fmla="*/ 354 h 514"/>
                <a:gd name="T66" fmla="*/ 259 w 502"/>
                <a:gd name="T67" fmla="*/ 431 h 514"/>
                <a:gd name="T68" fmla="*/ 296 w 502"/>
                <a:gd name="T69" fmla="*/ 328 h 514"/>
                <a:gd name="T70" fmla="*/ 376 w 502"/>
                <a:gd name="T71" fmla="*/ 328 h 514"/>
                <a:gd name="T72" fmla="*/ 430 w 502"/>
                <a:gd name="T73" fmla="*/ 363 h 514"/>
                <a:gd name="T74" fmla="*/ 502 w 502"/>
                <a:gd name="T75" fmla="*/ 514 h 514"/>
                <a:gd name="T76" fmla="*/ 2 w 502"/>
                <a:gd name="T77" fmla="*/ 507 h 514"/>
                <a:gd name="T78" fmla="*/ 96 w 502"/>
                <a:gd name="T79" fmla="*/ 328 h 514"/>
                <a:gd name="T80" fmla="*/ 205 w 502"/>
                <a:gd name="T81" fmla="*/ 328 h 514"/>
                <a:gd name="T82" fmla="*/ 139 w 502"/>
                <a:gd name="T83" fmla="*/ 191 h 514"/>
                <a:gd name="T84" fmla="*/ 290 w 502"/>
                <a:gd name="T85" fmla="*/ 16 h 514"/>
                <a:gd name="T86" fmla="*/ 362 w 502"/>
                <a:gd name="T87" fmla="*/ 192 h 514"/>
                <a:gd name="T88" fmla="*/ 296 w 502"/>
                <a:gd name="T89" fmla="*/ 32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2" h="514">
                  <a:moveTo>
                    <a:pt x="181" y="346"/>
                  </a:moveTo>
                  <a:lnTo>
                    <a:pt x="181" y="346"/>
                  </a:lnTo>
                  <a:cubicBezTo>
                    <a:pt x="178" y="364"/>
                    <a:pt x="178" y="363"/>
                    <a:pt x="192" y="369"/>
                  </a:cubicBezTo>
                  <a:cubicBezTo>
                    <a:pt x="198" y="371"/>
                    <a:pt x="204" y="374"/>
                    <a:pt x="209" y="378"/>
                  </a:cubicBezTo>
                  <a:cubicBezTo>
                    <a:pt x="219" y="388"/>
                    <a:pt x="228" y="399"/>
                    <a:pt x="238" y="409"/>
                  </a:cubicBezTo>
                  <a:cubicBezTo>
                    <a:pt x="241" y="411"/>
                    <a:pt x="243" y="414"/>
                    <a:pt x="245" y="416"/>
                  </a:cubicBezTo>
                  <a:cubicBezTo>
                    <a:pt x="236" y="394"/>
                    <a:pt x="226" y="373"/>
                    <a:pt x="216" y="352"/>
                  </a:cubicBezTo>
                  <a:cubicBezTo>
                    <a:pt x="215" y="349"/>
                    <a:pt x="212" y="347"/>
                    <a:pt x="209" y="346"/>
                  </a:cubicBezTo>
                  <a:cubicBezTo>
                    <a:pt x="200" y="346"/>
                    <a:pt x="190" y="346"/>
                    <a:pt x="181" y="346"/>
                  </a:cubicBezTo>
                  <a:close/>
                  <a:moveTo>
                    <a:pt x="170" y="346"/>
                  </a:moveTo>
                  <a:lnTo>
                    <a:pt x="170" y="346"/>
                  </a:lnTo>
                  <a:lnTo>
                    <a:pt x="161" y="346"/>
                  </a:lnTo>
                  <a:cubicBezTo>
                    <a:pt x="146" y="346"/>
                    <a:pt x="131" y="347"/>
                    <a:pt x="117" y="346"/>
                  </a:cubicBezTo>
                  <a:cubicBezTo>
                    <a:pt x="103" y="344"/>
                    <a:pt x="95" y="349"/>
                    <a:pt x="90" y="363"/>
                  </a:cubicBezTo>
                  <a:cubicBezTo>
                    <a:pt x="86" y="376"/>
                    <a:pt x="79" y="389"/>
                    <a:pt x="72" y="402"/>
                  </a:cubicBezTo>
                  <a:cubicBezTo>
                    <a:pt x="73" y="402"/>
                    <a:pt x="74" y="403"/>
                    <a:pt x="75" y="404"/>
                  </a:cubicBezTo>
                  <a:cubicBezTo>
                    <a:pt x="80" y="401"/>
                    <a:pt x="87" y="399"/>
                    <a:pt x="92" y="395"/>
                  </a:cubicBezTo>
                  <a:cubicBezTo>
                    <a:pt x="115" y="376"/>
                    <a:pt x="140" y="364"/>
                    <a:pt x="170" y="365"/>
                  </a:cubicBezTo>
                  <a:lnTo>
                    <a:pt x="170" y="346"/>
                  </a:lnTo>
                  <a:close/>
                  <a:moveTo>
                    <a:pt x="329" y="346"/>
                  </a:moveTo>
                  <a:lnTo>
                    <a:pt x="329" y="346"/>
                  </a:lnTo>
                  <a:cubicBezTo>
                    <a:pt x="330" y="365"/>
                    <a:pt x="342" y="376"/>
                    <a:pt x="358" y="380"/>
                  </a:cubicBezTo>
                  <a:cubicBezTo>
                    <a:pt x="378" y="384"/>
                    <a:pt x="399" y="386"/>
                    <a:pt x="419" y="388"/>
                  </a:cubicBezTo>
                  <a:cubicBezTo>
                    <a:pt x="420" y="387"/>
                    <a:pt x="420" y="386"/>
                    <a:pt x="420" y="385"/>
                  </a:cubicBezTo>
                  <a:cubicBezTo>
                    <a:pt x="415" y="373"/>
                    <a:pt x="409" y="361"/>
                    <a:pt x="403" y="349"/>
                  </a:cubicBezTo>
                  <a:cubicBezTo>
                    <a:pt x="403" y="348"/>
                    <a:pt x="400" y="346"/>
                    <a:pt x="398" y="346"/>
                  </a:cubicBezTo>
                  <a:cubicBezTo>
                    <a:pt x="375" y="346"/>
                    <a:pt x="352" y="346"/>
                    <a:pt x="329" y="346"/>
                  </a:cubicBezTo>
                  <a:close/>
                  <a:moveTo>
                    <a:pt x="250" y="180"/>
                  </a:moveTo>
                  <a:lnTo>
                    <a:pt x="250" y="180"/>
                  </a:lnTo>
                  <a:cubicBezTo>
                    <a:pt x="275" y="180"/>
                    <a:pt x="295" y="161"/>
                    <a:pt x="295" y="136"/>
                  </a:cubicBezTo>
                  <a:cubicBezTo>
                    <a:pt x="295" y="111"/>
                    <a:pt x="275" y="90"/>
                    <a:pt x="250" y="90"/>
                  </a:cubicBezTo>
                  <a:cubicBezTo>
                    <a:pt x="226" y="90"/>
                    <a:pt x="205" y="111"/>
                    <a:pt x="206" y="136"/>
                  </a:cubicBezTo>
                  <a:cubicBezTo>
                    <a:pt x="206" y="160"/>
                    <a:pt x="226" y="180"/>
                    <a:pt x="250" y="180"/>
                  </a:cubicBezTo>
                  <a:close/>
                  <a:moveTo>
                    <a:pt x="170" y="375"/>
                  </a:moveTo>
                  <a:lnTo>
                    <a:pt x="170" y="375"/>
                  </a:lnTo>
                  <a:cubicBezTo>
                    <a:pt x="146" y="374"/>
                    <a:pt x="126" y="380"/>
                    <a:pt x="108" y="394"/>
                  </a:cubicBezTo>
                  <a:cubicBezTo>
                    <a:pt x="101" y="400"/>
                    <a:pt x="93" y="407"/>
                    <a:pt x="84" y="409"/>
                  </a:cubicBezTo>
                  <a:cubicBezTo>
                    <a:pt x="67" y="411"/>
                    <a:pt x="61" y="422"/>
                    <a:pt x="56" y="435"/>
                  </a:cubicBezTo>
                  <a:cubicBezTo>
                    <a:pt x="54" y="441"/>
                    <a:pt x="51" y="447"/>
                    <a:pt x="48" y="453"/>
                  </a:cubicBezTo>
                  <a:cubicBezTo>
                    <a:pt x="41" y="467"/>
                    <a:pt x="35" y="481"/>
                    <a:pt x="27" y="496"/>
                  </a:cubicBezTo>
                  <a:lnTo>
                    <a:pt x="170" y="496"/>
                  </a:lnTo>
                  <a:cubicBezTo>
                    <a:pt x="170" y="457"/>
                    <a:pt x="170" y="419"/>
                    <a:pt x="170" y="380"/>
                  </a:cubicBezTo>
                  <a:cubicBezTo>
                    <a:pt x="170" y="379"/>
                    <a:pt x="170" y="377"/>
                    <a:pt x="170" y="375"/>
                  </a:cubicBezTo>
                  <a:close/>
                  <a:moveTo>
                    <a:pt x="183" y="373"/>
                  </a:moveTo>
                  <a:lnTo>
                    <a:pt x="183" y="373"/>
                  </a:lnTo>
                  <a:cubicBezTo>
                    <a:pt x="182" y="374"/>
                    <a:pt x="181" y="375"/>
                    <a:pt x="180" y="376"/>
                  </a:cubicBezTo>
                  <a:lnTo>
                    <a:pt x="180" y="496"/>
                  </a:lnTo>
                  <a:lnTo>
                    <a:pt x="473" y="496"/>
                  </a:lnTo>
                  <a:cubicBezTo>
                    <a:pt x="466" y="481"/>
                    <a:pt x="459" y="466"/>
                    <a:pt x="451" y="450"/>
                  </a:cubicBezTo>
                  <a:cubicBezTo>
                    <a:pt x="440" y="463"/>
                    <a:pt x="427" y="469"/>
                    <a:pt x="412" y="471"/>
                  </a:cubicBezTo>
                  <a:cubicBezTo>
                    <a:pt x="391" y="473"/>
                    <a:pt x="370" y="475"/>
                    <a:pt x="349" y="475"/>
                  </a:cubicBezTo>
                  <a:cubicBezTo>
                    <a:pt x="304" y="474"/>
                    <a:pt x="266" y="457"/>
                    <a:pt x="237" y="421"/>
                  </a:cubicBezTo>
                  <a:cubicBezTo>
                    <a:pt x="228" y="411"/>
                    <a:pt x="220" y="400"/>
                    <a:pt x="210" y="391"/>
                  </a:cubicBezTo>
                  <a:cubicBezTo>
                    <a:pt x="202" y="384"/>
                    <a:pt x="192" y="379"/>
                    <a:pt x="183" y="373"/>
                  </a:cubicBezTo>
                  <a:close/>
                  <a:moveTo>
                    <a:pt x="364" y="467"/>
                  </a:moveTo>
                  <a:lnTo>
                    <a:pt x="364" y="467"/>
                  </a:lnTo>
                  <a:cubicBezTo>
                    <a:pt x="376" y="466"/>
                    <a:pt x="388" y="467"/>
                    <a:pt x="399" y="464"/>
                  </a:cubicBezTo>
                  <a:cubicBezTo>
                    <a:pt x="412" y="462"/>
                    <a:pt x="424" y="458"/>
                    <a:pt x="436" y="452"/>
                  </a:cubicBezTo>
                  <a:cubicBezTo>
                    <a:pt x="444" y="448"/>
                    <a:pt x="449" y="442"/>
                    <a:pt x="442" y="430"/>
                  </a:cubicBezTo>
                  <a:cubicBezTo>
                    <a:pt x="437" y="421"/>
                    <a:pt x="433" y="412"/>
                    <a:pt x="429" y="403"/>
                  </a:cubicBezTo>
                  <a:cubicBezTo>
                    <a:pt x="427" y="396"/>
                    <a:pt x="423" y="395"/>
                    <a:pt x="416" y="395"/>
                  </a:cubicBezTo>
                  <a:cubicBezTo>
                    <a:pt x="401" y="395"/>
                    <a:pt x="386" y="394"/>
                    <a:pt x="372" y="392"/>
                  </a:cubicBezTo>
                  <a:cubicBezTo>
                    <a:pt x="351" y="390"/>
                    <a:pt x="332" y="383"/>
                    <a:pt x="323" y="361"/>
                  </a:cubicBezTo>
                  <a:cubicBezTo>
                    <a:pt x="317" y="346"/>
                    <a:pt x="317" y="346"/>
                    <a:pt x="300" y="346"/>
                  </a:cubicBezTo>
                  <a:cubicBezTo>
                    <a:pt x="299" y="346"/>
                    <a:pt x="298" y="346"/>
                    <a:pt x="297" y="346"/>
                  </a:cubicBezTo>
                  <a:cubicBezTo>
                    <a:pt x="290" y="345"/>
                    <a:pt x="286" y="348"/>
                    <a:pt x="283" y="354"/>
                  </a:cubicBezTo>
                  <a:cubicBezTo>
                    <a:pt x="274" y="374"/>
                    <a:pt x="265" y="394"/>
                    <a:pt x="255" y="413"/>
                  </a:cubicBezTo>
                  <a:cubicBezTo>
                    <a:pt x="250" y="421"/>
                    <a:pt x="252" y="426"/>
                    <a:pt x="259" y="431"/>
                  </a:cubicBezTo>
                  <a:cubicBezTo>
                    <a:pt x="288" y="459"/>
                    <a:pt x="325" y="467"/>
                    <a:pt x="364" y="467"/>
                  </a:cubicBezTo>
                  <a:close/>
                  <a:moveTo>
                    <a:pt x="296" y="328"/>
                  </a:moveTo>
                  <a:lnTo>
                    <a:pt x="296" y="328"/>
                  </a:lnTo>
                  <a:cubicBezTo>
                    <a:pt x="324" y="328"/>
                    <a:pt x="350" y="328"/>
                    <a:pt x="376" y="328"/>
                  </a:cubicBezTo>
                  <a:cubicBezTo>
                    <a:pt x="388" y="328"/>
                    <a:pt x="404" y="325"/>
                    <a:pt x="413" y="331"/>
                  </a:cubicBezTo>
                  <a:cubicBezTo>
                    <a:pt x="422" y="336"/>
                    <a:pt x="424" y="352"/>
                    <a:pt x="430" y="363"/>
                  </a:cubicBezTo>
                  <a:cubicBezTo>
                    <a:pt x="452" y="410"/>
                    <a:pt x="474" y="457"/>
                    <a:pt x="497" y="504"/>
                  </a:cubicBezTo>
                  <a:cubicBezTo>
                    <a:pt x="498" y="507"/>
                    <a:pt x="500" y="510"/>
                    <a:pt x="502" y="514"/>
                  </a:cubicBezTo>
                  <a:lnTo>
                    <a:pt x="0" y="514"/>
                  </a:lnTo>
                  <a:cubicBezTo>
                    <a:pt x="1" y="512"/>
                    <a:pt x="1" y="510"/>
                    <a:pt x="2" y="507"/>
                  </a:cubicBezTo>
                  <a:cubicBezTo>
                    <a:pt x="29" y="450"/>
                    <a:pt x="57" y="393"/>
                    <a:pt x="84" y="336"/>
                  </a:cubicBezTo>
                  <a:cubicBezTo>
                    <a:pt x="86" y="330"/>
                    <a:pt x="90" y="328"/>
                    <a:pt x="96" y="328"/>
                  </a:cubicBezTo>
                  <a:cubicBezTo>
                    <a:pt x="128" y="329"/>
                    <a:pt x="161" y="328"/>
                    <a:pt x="194" y="328"/>
                  </a:cubicBezTo>
                  <a:lnTo>
                    <a:pt x="205" y="328"/>
                  </a:lnTo>
                  <a:cubicBezTo>
                    <a:pt x="196" y="310"/>
                    <a:pt x="188" y="293"/>
                    <a:pt x="180" y="276"/>
                  </a:cubicBezTo>
                  <a:cubicBezTo>
                    <a:pt x="166" y="248"/>
                    <a:pt x="153" y="219"/>
                    <a:pt x="139" y="191"/>
                  </a:cubicBezTo>
                  <a:cubicBezTo>
                    <a:pt x="116" y="145"/>
                    <a:pt x="122" y="92"/>
                    <a:pt x="155" y="54"/>
                  </a:cubicBezTo>
                  <a:cubicBezTo>
                    <a:pt x="189" y="14"/>
                    <a:pt x="241" y="0"/>
                    <a:pt x="290" y="16"/>
                  </a:cubicBezTo>
                  <a:cubicBezTo>
                    <a:pt x="338" y="32"/>
                    <a:pt x="372" y="76"/>
                    <a:pt x="375" y="127"/>
                  </a:cubicBezTo>
                  <a:cubicBezTo>
                    <a:pt x="377" y="150"/>
                    <a:pt x="372" y="171"/>
                    <a:pt x="362" y="192"/>
                  </a:cubicBezTo>
                  <a:cubicBezTo>
                    <a:pt x="340" y="235"/>
                    <a:pt x="320" y="279"/>
                    <a:pt x="299" y="322"/>
                  </a:cubicBezTo>
                  <a:cubicBezTo>
                    <a:pt x="298" y="324"/>
                    <a:pt x="297" y="325"/>
                    <a:pt x="296" y="328"/>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195" name="Freeform 44"/>
            <p:cNvSpPr>
              <a:spLocks noEditPoints="1"/>
            </p:cNvSpPr>
            <p:nvPr/>
          </p:nvSpPr>
          <p:spPr bwMode="auto">
            <a:xfrm>
              <a:off x="7293521" y="4075137"/>
              <a:ext cx="299711" cy="365912"/>
            </a:xfrm>
            <a:custGeom>
              <a:avLst/>
              <a:gdLst>
                <a:gd name="T0" fmla="*/ 113 w 496"/>
                <a:gd name="T1" fmla="*/ 520 h 538"/>
                <a:gd name="T2" fmla="*/ 336 w 496"/>
                <a:gd name="T3" fmla="*/ 525 h 538"/>
                <a:gd name="T4" fmla="*/ 108 w 496"/>
                <a:gd name="T5" fmla="*/ 513 h 538"/>
                <a:gd name="T6" fmla="*/ 295 w 496"/>
                <a:gd name="T7" fmla="*/ 68 h 538"/>
                <a:gd name="T8" fmla="*/ 402 w 496"/>
                <a:gd name="T9" fmla="*/ 83 h 538"/>
                <a:gd name="T10" fmla="*/ 442 w 496"/>
                <a:gd name="T11" fmla="*/ 291 h 538"/>
                <a:gd name="T12" fmla="*/ 455 w 496"/>
                <a:gd name="T13" fmla="*/ 233 h 538"/>
                <a:gd name="T14" fmla="*/ 357 w 496"/>
                <a:gd name="T15" fmla="*/ 115 h 538"/>
                <a:gd name="T16" fmla="*/ 403 w 496"/>
                <a:gd name="T17" fmla="*/ 374 h 538"/>
                <a:gd name="T18" fmla="*/ 46 w 496"/>
                <a:gd name="T19" fmla="*/ 232 h 538"/>
                <a:gd name="T20" fmla="*/ 98 w 496"/>
                <a:gd name="T21" fmla="*/ 374 h 538"/>
                <a:gd name="T22" fmla="*/ 82 w 496"/>
                <a:gd name="T23" fmla="*/ 129 h 538"/>
                <a:gd name="T24" fmla="*/ 121 w 496"/>
                <a:gd name="T25" fmla="*/ 360 h 538"/>
                <a:gd name="T26" fmla="*/ 130 w 496"/>
                <a:gd name="T27" fmla="*/ 270 h 538"/>
                <a:gd name="T28" fmla="*/ 349 w 496"/>
                <a:gd name="T29" fmla="*/ 393 h 538"/>
                <a:gd name="T30" fmla="*/ 155 w 496"/>
                <a:gd name="T31" fmla="*/ 314 h 538"/>
                <a:gd name="T32" fmla="*/ 309 w 496"/>
                <a:gd name="T33" fmla="*/ 409 h 538"/>
                <a:gd name="T34" fmla="*/ 127 w 496"/>
                <a:gd name="T35" fmla="*/ 71 h 538"/>
                <a:gd name="T36" fmla="*/ 329 w 496"/>
                <a:gd name="T37" fmla="*/ 111 h 538"/>
                <a:gd name="T38" fmla="*/ 173 w 496"/>
                <a:gd name="T39" fmla="*/ 52 h 538"/>
                <a:gd name="T40" fmla="*/ 158 w 496"/>
                <a:gd name="T41" fmla="*/ 280 h 538"/>
                <a:gd name="T42" fmla="*/ 120 w 496"/>
                <a:gd name="T43" fmla="*/ 85 h 538"/>
                <a:gd name="T44" fmla="*/ 102 w 496"/>
                <a:gd name="T45" fmla="*/ 174 h 538"/>
                <a:gd name="T46" fmla="*/ 406 w 496"/>
                <a:gd name="T47" fmla="*/ 349 h 538"/>
                <a:gd name="T48" fmla="*/ 421 w 496"/>
                <a:gd name="T49" fmla="*/ 250 h 538"/>
                <a:gd name="T50" fmla="*/ 265 w 496"/>
                <a:gd name="T51" fmla="*/ 181 h 538"/>
                <a:gd name="T52" fmla="*/ 168 w 496"/>
                <a:gd name="T53" fmla="*/ 292 h 538"/>
                <a:gd name="T54" fmla="*/ 322 w 496"/>
                <a:gd name="T55" fmla="*/ 377 h 538"/>
                <a:gd name="T56" fmla="*/ 362 w 496"/>
                <a:gd name="T57" fmla="*/ 311 h 538"/>
                <a:gd name="T58" fmla="*/ 168 w 496"/>
                <a:gd name="T59" fmla="*/ 292 h 538"/>
                <a:gd name="T60" fmla="*/ 422 w 496"/>
                <a:gd name="T61" fmla="*/ 370 h 538"/>
                <a:gd name="T62" fmla="*/ 433 w 496"/>
                <a:gd name="T63" fmla="*/ 381 h 538"/>
                <a:gd name="T64" fmla="*/ 445 w 496"/>
                <a:gd name="T65" fmla="*/ 421 h 538"/>
                <a:gd name="T66" fmla="*/ 267 w 496"/>
                <a:gd name="T67" fmla="*/ 456 h 538"/>
                <a:gd name="T68" fmla="*/ 396 w 496"/>
                <a:gd name="T69" fmla="*/ 502 h 538"/>
                <a:gd name="T70" fmla="*/ 407 w 496"/>
                <a:gd name="T71" fmla="*/ 529 h 538"/>
                <a:gd name="T72" fmla="*/ 219 w 496"/>
                <a:gd name="T73" fmla="*/ 537 h 538"/>
                <a:gd name="T74" fmla="*/ 96 w 496"/>
                <a:gd name="T75" fmla="*/ 520 h 538"/>
                <a:gd name="T76" fmla="*/ 225 w 496"/>
                <a:gd name="T77" fmla="*/ 488 h 538"/>
                <a:gd name="T78" fmla="*/ 83 w 496"/>
                <a:gd name="T79" fmla="*/ 55 h 538"/>
                <a:gd name="T80" fmla="*/ 55 w 496"/>
                <a:gd name="T81" fmla="*/ 16 h 538"/>
                <a:gd name="T82" fmla="*/ 95 w 496"/>
                <a:gd name="T83" fmla="*/ 44 h 538"/>
                <a:gd name="T84" fmla="*/ 106 w 496"/>
                <a:gd name="T85" fmla="*/ 55 h 538"/>
                <a:gd name="T86" fmla="*/ 413 w 496"/>
                <a:gd name="T87" fmla="*/ 7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6" h="538">
                  <a:moveTo>
                    <a:pt x="108" y="513"/>
                  </a:moveTo>
                  <a:lnTo>
                    <a:pt x="108" y="513"/>
                  </a:lnTo>
                  <a:cubicBezTo>
                    <a:pt x="107" y="519"/>
                    <a:pt x="107" y="519"/>
                    <a:pt x="113" y="520"/>
                  </a:cubicBezTo>
                  <a:cubicBezTo>
                    <a:pt x="117" y="521"/>
                    <a:pt x="120" y="521"/>
                    <a:pt x="124" y="522"/>
                  </a:cubicBezTo>
                  <a:cubicBezTo>
                    <a:pt x="163" y="523"/>
                    <a:pt x="203" y="525"/>
                    <a:pt x="242" y="526"/>
                  </a:cubicBezTo>
                  <a:cubicBezTo>
                    <a:pt x="273" y="527"/>
                    <a:pt x="305" y="526"/>
                    <a:pt x="336" y="525"/>
                  </a:cubicBezTo>
                  <a:cubicBezTo>
                    <a:pt x="356" y="524"/>
                    <a:pt x="375" y="522"/>
                    <a:pt x="395" y="520"/>
                  </a:cubicBezTo>
                  <a:cubicBezTo>
                    <a:pt x="403" y="519"/>
                    <a:pt x="403" y="519"/>
                    <a:pt x="401" y="513"/>
                  </a:cubicBezTo>
                  <a:cubicBezTo>
                    <a:pt x="304" y="520"/>
                    <a:pt x="206" y="520"/>
                    <a:pt x="108" y="513"/>
                  </a:cubicBezTo>
                  <a:close/>
                  <a:moveTo>
                    <a:pt x="186" y="35"/>
                  </a:moveTo>
                  <a:lnTo>
                    <a:pt x="186" y="35"/>
                  </a:lnTo>
                  <a:cubicBezTo>
                    <a:pt x="226" y="36"/>
                    <a:pt x="262" y="48"/>
                    <a:pt x="295" y="68"/>
                  </a:cubicBezTo>
                  <a:cubicBezTo>
                    <a:pt x="311" y="78"/>
                    <a:pt x="326" y="90"/>
                    <a:pt x="341" y="101"/>
                  </a:cubicBezTo>
                  <a:cubicBezTo>
                    <a:pt x="343" y="102"/>
                    <a:pt x="346" y="103"/>
                    <a:pt x="347" y="103"/>
                  </a:cubicBezTo>
                  <a:cubicBezTo>
                    <a:pt x="364" y="94"/>
                    <a:pt x="382" y="87"/>
                    <a:pt x="402" y="83"/>
                  </a:cubicBezTo>
                  <a:cubicBezTo>
                    <a:pt x="372" y="52"/>
                    <a:pt x="337" y="33"/>
                    <a:pt x="296" y="25"/>
                  </a:cubicBezTo>
                  <a:cubicBezTo>
                    <a:pt x="258" y="18"/>
                    <a:pt x="222" y="21"/>
                    <a:pt x="186" y="35"/>
                  </a:cubicBezTo>
                  <a:close/>
                  <a:moveTo>
                    <a:pt x="442" y="291"/>
                  </a:moveTo>
                  <a:lnTo>
                    <a:pt x="442" y="291"/>
                  </a:lnTo>
                  <a:cubicBezTo>
                    <a:pt x="443" y="289"/>
                    <a:pt x="443" y="289"/>
                    <a:pt x="443" y="288"/>
                  </a:cubicBezTo>
                  <a:cubicBezTo>
                    <a:pt x="450" y="270"/>
                    <a:pt x="454" y="252"/>
                    <a:pt x="455" y="233"/>
                  </a:cubicBezTo>
                  <a:cubicBezTo>
                    <a:pt x="459" y="184"/>
                    <a:pt x="446" y="140"/>
                    <a:pt x="416" y="100"/>
                  </a:cubicBezTo>
                  <a:cubicBezTo>
                    <a:pt x="415" y="99"/>
                    <a:pt x="412" y="97"/>
                    <a:pt x="410" y="97"/>
                  </a:cubicBezTo>
                  <a:cubicBezTo>
                    <a:pt x="391" y="99"/>
                    <a:pt x="374" y="106"/>
                    <a:pt x="357" y="115"/>
                  </a:cubicBezTo>
                  <a:cubicBezTo>
                    <a:pt x="405" y="164"/>
                    <a:pt x="439" y="220"/>
                    <a:pt x="442" y="291"/>
                  </a:cubicBezTo>
                  <a:close/>
                  <a:moveTo>
                    <a:pt x="403" y="374"/>
                  </a:moveTo>
                  <a:lnTo>
                    <a:pt x="403" y="374"/>
                  </a:lnTo>
                  <a:cubicBezTo>
                    <a:pt x="360" y="412"/>
                    <a:pt x="311" y="432"/>
                    <a:pt x="253" y="430"/>
                  </a:cubicBezTo>
                  <a:cubicBezTo>
                    <a:pt x="195" y="429"/>
                    <a:pt x="146" y="407"/>
                    <a:pt x="105" y="366"/>
                  </a:cubicBezTo>
                  <a:cubicBezTo>
                    <a:pt x="69" y="329"/>
                    <a:pt x="49" y="284"/>
                    <a:pt x="46" y="232"/>
                  </a:cubicBezTo>
                  <a:cubicBezTo>
                    <a:pt x="42" y="171"/>
                    <a:pt x="62" y="119"/>
                    <a:pt x="102" y="74"/>
                  </a:cubicBezTo>
                  <a:cubicBezTo>
                    <a:pt x="99" y="72"/>
                    <a:pt x="97" y="69"/>
                    <a:pt x="95" y="67"/>
                  </a:cubicBezTo>
                  <a:cubicBezTo>
                    <a:pt x="17" y="147"/>
                    <a:pt x="11" y="284"/>
                    <a:pt x="98" y="374"/>
                  </a:cubicBezTo>
                  <a:cubicBezTo>
                    <a:pt x="186" y="464"/>
                    <a:pt x="327" y="461"/>
                    <a:pt x="411" y="381"/>
                  </a:cubicBezTo>
                  <a:cubicBezTo>
                    <a:pt x="408" y="379"/>
                    <a:pt x="406" y="377"/>
                    <a:pt x="403" y="374"/>
                  </a:cubicBezTo>
                  <a:close/>
                  <a:moveTo>
                    <a:pt x="82" y="129"/>
                  </a:moveTo>
                  <a:lnTo>
                    <a:pt x="82" y="129"/>
                  </a:lnTo>
                  <a:cubicBezTo>
                    <a:pt x="59" y="177"/>
                    <a:pt x="54" y="225"/>
                    <a:pt x="69" y="276"/>
                  </a:cubicBezTo>
                  <a:cubicBezTo>
                    <a:pt x="79" y="308"/>
                    <a:pt x="96" y="336"/>
                    <a:pt x="121" y="360"/>
                  </a:cubicBezTo>
                  <a:cubicBezTo>
                    <a:pt x="126" y="337"/>
                    <a:pt x="135" y="317"/>
                    <a:pt x="147" y="298"/>
                  </a:cubicBezTo>
                  <a:cubicBezTo>
                    <a:pt x="149" y="295"/>
                    <a:pt x="148" y="293"/>
                    <a:pt x="146" y="291"/>
                  </a:cubicBezTo>
                  <a:cubicBezTo>
                    <a:pt x="140" y="284"/>
                    <a:pt x="135" y="277"/>
                    <a:pt x="130" y="270"/>
                  </a:cubicBezTo>
                  <a:cubicBezTo>
                    <a:pt x="108" y="240"/>
                    <a:pt x="92" y="207"/>
                    <a:pt x="86" y="170"/>
                  </a:cubicBezTo>
                  <a:cubicBezTo>
                    <a:pt x="83" y="157"/>
                    <a:pt x="83" y="143"/>
                    <a:pt x="82" y="129"/>
                  </a:cubicBezTo>
                  <a:close/>
                  <a:moveTo>
                    <a:pt x="349" y="393"/>
                  </a:moveTo>
                  <a:lnTo>
                    <a:pt x="349" y="393"/>
                  </a:lnTo>
                  <a:cubicBezTo>
                    <a:pt x="271" y="395"/>
                    <a:pt x="212" y="358"/>
                    <a:pt x="160" y="307"/>
                  </a:cubicBezTo>
                  <a:cubicBezTo>
                    <a:pt x="158" y="309"/>
                    <a:pt x="157" y="311"/>
                    <a:pt x="155" y="314"/>
                  </a:cubicBezTo>
                  <a:cubicBezTo>
                    <a:pt x="147" y="330"/>
                    <a:pt x="140" y="346"/>
                    <a:pt x="136" y="364"/>
                  </a:cubicBezTo>
                  <a:cubicBezTo>
                    <a:pt x="135" y="370"/>
                    <a:pt x="136" y="373"/>
                    <a:pt x="141" y="377"/>
                  </a:cubicBezTo>
                  <a:cubicBezTo>
                    <a:pt x="192" y="413"/>
                    <a:pt x="248" y="424"/>
                    <a:pt x="309" y="409"/>
                  </a:cubicBezTo>
                  <a:cubicBezTo>
                    <a:pt x="322" y="405"/>
                    <a:pt x="336" y="400"/>
                    <a:pt x="349" y="393"/>
                  </a:cubicBezTo>
                  <a:close/>
                  <a:moveTo>
                    <a:pt x="127" y="71"/>
                  </a:moveTo>
                  <a:lnTo>
                    <a:pt x="127" y="71"/>
                  </a:lnTo>
                  <a:cubicBezTo>
                    <a:pt x="151" y="84"/>
                    <a:pt x="173" y="100"/>
                    <a:pt x="193" y="117"/>
                  </a:cubicBezTo>
                  <a:cubicBezTo>
                    <a:pt x="214" y="134"/>
                    <a:pt x="234" y="152"/>
                    <a:pt x="253" y="169"/>
                  </a:cubicBezTo>
                  <a:cubicBezTo>
                    <a:pt x="279" y="150"/>
                    <a:pt x="304" y="131"/>
                    <a:pt x="329" y="111"/>
                  </a:cubicBezTo>
                  <a:cubicBezTo>
                    <a:pt x="329" y="111"/>
                    <a:pt x="328" y="110"/>
                    <a:pt x="327" y="109"/>
                  </a:cubicBezTo>
                  <a:cubicBezTo>
                    <a:pt x="309" y="94"/>
                    <a:pt x="289" y="81"/>
                    <a:pt x="267" y="71"/>
                  </a:cubicBezTo>
                  <a:cubicBezTo>
                    <a:pt x="237" y="57"/>
                    <a:pt x="206" y="48"/>
                    <a:pt x="173" y="52"/>
                  </a:cubicBezTo>
                  <a:cubicBezTo>
                    <a:pt x="156" y="54"/>
                    <a:pt x="141" y="60"/>
                    <a:pt x="127" y="71"/>
                  </a:cubicBezTo>
                  <a:close/>
                  <a:moveTo>
                    <a:pt x="158" y="280"/>
                  </a:moveTo>
                  <a:lnTo>
                    <a:pt x="158" y="280"/>
                  </a:lnTo>
                  <a:cubicBezTo>
                    <a:pt x="182" y="244"/>
                    <a:pt x="211" y="211"/>
                    <a:pt x="243" y="180"/>
                  </a:cubicBezTo>
                  <a:cubicBezTo>
                    <a:pt x="215" y="157"/>
                    <a:pt x="189" y="134"/>
                    <a:pt x="162" y="112"/>
                  </a:cubicBezTo>
                  <a:cubicBezTo>
                    <a:pt x="149" y="102"/>
                    <a:pt x="134" y="94"/>
                    <a:pt x="120" y="85"/>
                  </a:cubicBezTo>
                  <a:cubicBezTo>
                    <a:pt x="117" y="83"/>
                    <a:pt x="115" y="83"/>
                    <a:pt x="113" y="87"/>
                  </a:cubicBezTo>
                  <a:cubicBezTo>
                    <a:pt x="110" y="92"/>
                    <a:pt x="107" y="98"/>
                    <a:pt x="105" y="103"/>
                  </a:cubicBezTo>
                  <a:cubicBezTo>
                    <a:pt x="96" y="126"/>
                    <a:pt x="97" y="150"/>
                    <a:pt x="102" y="174"/>
                  </a:cubicBezTo>
                  <a:cubicBezTo>
                    <a:pt x="110" y="209"/>
                    <a:pt x="127" y="241"/>
                    <a:pt x="149" y="270"/>
                  </a:cubicBezTo>
                  <a:cubicBezTo>
                    <a:pt x="152" y="273"/>
                    <a:pt x="154" y="277"/>
                    <a:pt x="158" y="280"/>
                  </a:cubicBezTo>
                  <a:close/>
                  <a:moveTo>
                    <a:pt x="406" y="349"/>
                  </a:moveTo>
                  <a:lnTo>
                    <a:pt x="406" y="349"/>
                  </a:lnTo>
                  <a:cubicBezTo>
                    <a:pt x="413" y="341"/>
                    <a:pt x="417" y="333"/>
                    <a:pt x="420" y="324"/>
                  </a:cubicBezTo>
                  <a:cubicBezTo>
                    <a:pt x="429" y="299"/>
                    <a:pt x="427" y="274"/>
                    <a:pt x="421" y="250"/>
                  </a:cubicBezTo>
                  <a:cubicBezTo>
                    <a:pt x="410" y="208"/>
                    <a:pt x="389" y="173"/>
                    <a:pt x="361" y="141"/>
                  </a:cubicBezTo>
                  <a:cubicBezTo>
                    <a:pt x="355" y="135"/>
                    <a:pt x="349" y="129"/>
                    <a:pt x="343" y="123"/>
                  </a:cubicBezTo>
                  <a:cubicBezTo>
                    <a:pt x="319" y="136"/>
                    <a:pt x="274" y="171"/>
                    <a:pt x="265" y="181"/>
                  </a:cubicBezTo>
                  <a:cubicBezTo>
                    <a:pt x="317" y="233"/>
                    <a:pt x="368" y="285"/>
                    <a:pt x="406" y="349"/>
                  </a:cubicBezTo>
                  <a:close/>
                  <a:moveTo>
                    <a:pt x="168" y="292"/>
                  </a:moveTo>
                  <a:lnTo>
                    <a:pt x="168" y="292"/>
                  </a:lnTo>
                  <a:cubicBezTo>
                    <a:pt x="171" y="295"/>
                    <a:pt x="173" y="297"/>
                    <a:pt x="175" y="299"/>
                  </a:cubicBezTo>
                  <a:cubicBezTo>
                    <a:pt x="180" y="304"/>
                    <a:pt x="185" y="310"/>
                    <a:pt x="191" y="314"/>
                  </a:cubicBezTo>
                  <a:cubicBezTo>
                    <a:pt x="229" y="347"/>
                    <a:pt x="271" y="371"/>
                    <a:pt x="322" y="377"/>
                  </a:cubicBezTo>
                  <a:cubicBezTo>
                    <a:pt x="346" y="380"/>
                    <a:pt x="368" y="377"/>
                    <a:pt x="388" y="364"/>
                  </a:cubicBezTo>
                  <a:cubicBezTo>
                    <a:pt x="395" y="361"/>
                    <a:pt x="395" y="360"/>
                    <a:pt x="391" y="354"/>
                  </a:cubicBezTo>
                  <a:cubicBezTo>
                    <a:pt x="382" y="340"/>
                    <a:pt x="373" y="325"/>
                    <a:pt x="362" y="311"/>
                  </a:cubicBezTo>
                  <a:cubicBezTo>
                    <a:pt x="334" y="274"/>
                    <a:pt x="301" y="240"/>
                    <a:pt x="268" y="207"/>
                  </a:cubicBezTo>
                  <a:cubicBezTo>
                    <a:pt x="263" y="202"/>
                    <a:pt x="258" y="197"/>
                    <a:pt x="253" y="192"/>
                  </a:cubicBezTo>
                  <a:cubicBezTo>
                    <a:pt x="221" y="223"/>
                    <a:pt x="192" y="255"/>
                    <a:pt x="168" y="292"/>
                  </a:cubicBezTo>
                  <a:close/>
                  <a:moveTo>
                    <a:pt x="415" y="363"/>
                  </a:moveTo>
                  <a:lnTo>
                    <a:pt x="415" y="363"/>
                  </a:lnTo>
                  <a:cubicBezTo>
                    <a:pt x="417" y="365"/>
                    <a:pt x="420" y="367"/>
                    <a:pt x="422" y="370"/>
                  </a:cubicBezTo>
                  <a:cubicBezTo>
                    <a:pt x="428" y="363"/>
                    <a:pt x="434" y="356"/>
                    <a:pt x="440" y="349"/>
                  </a:cubicBezTo>
                  <a:cubicBezTo>
                    <a:pt x="444" y="352"/>
                    <a:pt x="447" y="355"/>
                    <a:pt x="451" y="359"/>
                  </a:cubicBezTo>
                  <a:cubicBezTo>
                    <a:pt x="445" y="367"/>
                    <a:pt x="439" y="374"/>
                    <a:pt x="433" y="381"/>
                  </a:cubicBezTo>
                  <a:cubicBezTo>
                    <a:pt x="436" y="385"/>
                    <a:pt x="438" y="387"/>
                    <a:pt x="444" y="386"/>
                  </a:cubicBezTo>
                  <a:cubicBezTo>
                    <a:pt x="453" y="385"/>
                    <a:pt x="461" y="394"/>
                    <a:pt x="462" y="403"/>
                  </a:cubicBezTo>
                  <a:cubicBezTo>
                    <a:pt x="462" y="413"/>
                    <a:pt x="454" y="420"/>
                    <a:pt x="445" y="421"/>
                  </a:cubicBezTo>
                  <a:cubicBezTo>
                    <a:pt x="435" y="421"/>
                    <a:pt x="427" y="413"/>
                    <a:pt x="427" y="403"/>
                  </a:cubicBezTo>
                  <a:cubicBezTo>
                    <a:pt x="427" y="399"/>
                    <a:pt x="427" y="395"/>
                    <a:pt x="422" y="392"/>
                  </a:cubicBezTo>
                  <a:cubicBezTo>
                    <a:pt x="378" y="432"/>
                    <a:pt x="326" y="454"/>
                    <a:pt x="267" y="456"/>
                  </a:cubicBezTo>
                  <a:cubicBezTo>
                    <a:pt x="264" y="472"/>
                    <a:pt x="269" y="481"/>
                    <a:pt x="282" y="487"/>
                  </a:cubicBezTo>
                  <a:cubicBezTo>
                    <a:pt x="298" y="494"/>
                    <a:pt x="315" y="496"/>
                    <a:pt x="332" y="498"/>
                  </a:cubicBezTo>
                  <a:cubicBezTo>
                    <a:pt x="353" y="500"/>
                    <a:pt x="374" y="501"/>
                    <a:pt x="396" y="502"/>
                  </a:cubicBezTo>
                  <a:cubicBezTo>
                    <a:pt x="396" y="502"/>
                    <a:pt x="396" y="502"/>
                    <a:pt x="397" y="502"/>
                  </a:cubicBezTo>
                  <a:cubicBezTo>
                    <a:pt x="413" y="503"/>
                    <a:pt x="415" y="506"/>
                    <a:pt x="413" y="522"/>
                  </a:cubicBezTo>
                  <a:cubicBezTo>
                    <a:pt x="413" y="525"/>
                    <a:pt x="409" y="528"/>
                    <a:pt x="407" y="529"/>
                  </a:cubicBezTo>
                  <a:cubicBezTo>
                    <a:pt x="399" y="531"/>
                    <a:pt x="392" y="533"/>
                    <a:pt x="384" y="533"/>
                  </a:cubicBezTo>
                  <a:cubicBezTo>
                    <a:pt x="362" y="535"/>
                    <a:pt x="340" y="536"/>
                    <a:pt x="318" y="537"/>
                  </a:cubicBezTo>
                  <a:cubicBezTo>
                    <a:pt x="285" y="537"/>
                    <a:pt x="252" y="538"/>
                    <a:pt x="219" y="537"/>
                  </a:cubicBezTo>
                  <a:cubicBezTo>
                    <a:pt x="186" y="537"/>
                    <a:pt x="152" y="534"/>
                    <a:pt x="119" y="532"/>
                  </a:cubicBezTo>
                  <a:cubicBezTo>
                    <a:pt x="113" y="532"/>
                    <a:pt x="108" y="530"/>
                    <a:pt x="102" y="529"/>
                  </a:cubicBezTo>
                  <a:cubicBezTo>
                    <a:pt x="98" y="528"/>
                    <a:pt x="96" y="524"/>
                    <a:pt x="96" y="520"/>
                  </a:cubicBezTo>
                  <a:cubicBezTo>
                    <a:pt x="95" y="505"/>
                    <a:pt x="97" y="503"/>
                    <a:pt x="112" y="502"/>
                  </a:cubicBezTo>
                  <a:cubicBezTo>
                    <a:pt x="134" y="501"/>
                    <a:pt x="156" y="500"/>
                    <a:pt x="178" y="498"/>
                  </a:cubicBezTo>
                  <a:cubicBezTo>
                    <a:pt x="194" y="497"/>
                    <a:pt x="210" y="494"/>
                    <a:pt x="225" y="488"/>
                  </a:cubicBezTo>
                  <a:cubicBezTo>
                    <a:pt x="240" y="482"/>
                    <a:pt x="245" y="473"/>
                    <a:pt x="243" y="457"/>
                  </a:cubicBezTo>
                  <a:cubicBezTo>
                    <a:pt x="145" y="446"/>
                    <a:pt x="73" y="398"/>
                    <a:pt x="36" y="306"/>
                  </a:cubicBezTo>
                  <a:cubicBezTo>
                    <a:pt x="0" y="214"/>
                    <a:pt x="19" y="130"/>
                    <a:pt x="83" y="55"/>
                  </a:cubicBezTo>
                  <a:cubicBezTo>
                    <a:pt x="80" y="52"/>
                    <a:pt x="76" y="48"/>
                    <a:pt x="72" y="45"/>
                  </a:cubicBezTo>
                  <a:cubicBezTo>
                    <a:pt x="70" y="48"/>
                    <a:pt x="68" y="52"/>
                    <a:pt x="66" y="55"/>
                  </a:cubicBezTo>
                  <a:cubicBezTo>
                    <a:pt x="62" y="42"/>
                    <a:pt x="58" y="28"/>
                    <a:pt x="55" y="16"/>
                  </a:cubicBezTo>
                  <a:cubicBezTo>
                    <a:pt x="67" y="19"/>
                    <a:pt x="81" y="23"/>
                    <a:pt x="94" y="27"/>
                  </a:cubicBezTo>
                  <a:cubicBezTo>
                    <a:pt x="91" y="29"/>
                    <a:pt x="87" y="31"/>
                    <a:pt x="83" y="33"/>
                  </a:cubicBezTo>
                  <a:cubicBezTo>
                    <a:pt x="87" y="36"/>
                    <a:pt x="91" y="40"/>
                    <a:pt x="95" y="44"/>
                  </a:cubicBezTo>
                  <a:cubicBezTo>
                    <a:pt x="102" y="38"/>
                    <a:pt x="109" y="32"/>
                    <a:pt x="116" y="26"/>
                  </a:cubicBezTo>
                  <a:cubicBezTo>
                    <a:pt x="120" y="30"/>
                    <a:pt x="123" y="34"/>
                    <a:pt x="127" y="37"/>
                  </a:cubicBezTo>
                  <a:cubicBezTo>
                    <a:pt x="120" y="43"/>
                    <a:pt x="113" y="49"/>
                    <a:pt x="106" y="55"/>
                  </a:cubicBezTo>
                  <a:cubicBezTo>
                    <a:pt x="109" y="57"/>
                    <a:pt x="111" y="60"/>
                    <a:pt x="114" y="62"/>
                  </a:cubicBezTo>
                  <a:cubicBezTo>
                    <a:pt x="162" y="20"/>
                    <a:pt x="218" y="0"/>
                    <a:pt x="282" y="7"/>
                  </a:cubicBezTo>
                  <a:cubicBezTo>
                    <a:pt x="333" y="13"/>
                    <a:pt x="377" y="35"/>
                    <a:pt x="413" y="72"/>
                  </a:cubicBezTo>
                  <a:cubicBezTo>
                    <a:pt x="485" y="146"/>
                    <a:pt x="496" y="275"/>
                    <a:pt x="415" y="363"/>
                  </a:cubicBezTo>
                  <a:close/>
                </a:path>
              </a:pathLst>
            </a:custGeom>
            <a:solidFill>
              <a:srgbClr val="FEFEFE"/>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sp>
          <p:nvSpPr>
            <p:cNvPr id="196" name="Freeform 34"/>
            <p:cNvSpPr>
              <a:spLocks noEditPoints="1"/>
            </p:cNvSpPr>
            <p:nvPr/>
          </p:nvSpPr>
          <p:spPr bwMode="auto">
            <a:xfrm>
              <a:off x="8291331" y="4093885"/>
              <a:ext cx="452438" cy="304800"/>
            </a:xfrm>
            <a:custGeom>
              <a:avLst/>
              <a:gdLst>
                <a:gd name="T0" fmla="*/ 462 w 473"/>
                <a:gd name="T1" fmla="*/ 284 h 319"/>
                <a:gd name="T2" fmla="*/ 449 w 473"/>
                <a:gd name="T3" fmla="*/ 252 h 319"/>
                <a:gd name="T4" fmla="*/ 130 w 473"/>
                <a:gd name="T5" fmla="*/ 12 h 319"/>
                <a:gd name="T6" fmla="*/ 150 w 473"/>
                <a:gd name="T7" fmla="*/ 40 h 319"/>
                <a:gd name="T8" fmla="*/ 130 w 473"/>
                <a:gd name="T9" fmla="*/ 12 h 319"/>
                <a:gd name="T10" fmla="*/ 421 w 473"/>
                <a:gd name="T11" fmla="*/ 247 h 319"/>
                <a:gd name="T12" fmla="*/ 440 w 473"/>
                <a:gd name="T13" fmla="*/ 266 h 319"/>
                <a:gd name="T14" fmla="*/ 410 w 473"/>
                <a:gd name="T15" fmla="*/ 278 h 319"/>
                <a:gd name="T16" fmla="*/ 390 w 473"/>
                <a:gd name="T17" fmla="*/ 238 h 319"/>
                <a:gd name="T18" fmla="*/ 376 w 473"/>
                <a:gd name="T19" fmla="*/ 270 h 319"/>
                <a:gd name="T20" fmla="*/ 351 w 473"/>
                <a:gd name="T21" fmla="*/ 222 h 319"/>
                <a:gd name="T22" fmla="*/ 69 w 473"/>
                <a:gd name="T23" fmla="*/ 229 h 319"/>
                <a:gd name="T24" fmla="*/ 52 w 473"/>
                <a:gd name="T25" fmla="*/ 210 h 319"/>
                <a:gd name="T26" fmla="*/ 51 w 473"/>
                <a:gd name="T27" fmla="*/ 247 h 319"/>
                <a:gd name="T28" fmla="*/ 212 w 473"/>
                <a:gd name="T29" fmla="*/ 229 h 319"/>
                <a:gd name="T30" fmla="*/ 195 w 473"/>
                <a:gd name="T31" fmla="*/ 210 h 319"/>
                <a:gd name="T32" fmla="*/ 194 w 473"/>
                <a:gd name="T33" fmla="*/ 247 h 319"/>
                <a:gd name="T34" fmla="*/ 309 w 473"/>
                <a:gd name="T35" fmla="*/ 194 h 319"/>
                <a:gd name="T36" fmla="*/ 337 w 473"/>
                <a:gd name="T37" fmla="*/ 258 h 319"/>
                <a:gd name="T38" fmla="*/ 293 w 473"/>
                <a:gd name="T39" fmla="*/ 240 h 319"/>
                <a:gd name="T40" fmla="*/ 293 w 473"/>
                <a:gd name="T41" fmla="*/ 182 h 319"/>
                <a:gd name="T42" fmla="*/ 263 w 473"/>
                <a:gd name="T43" fmla="*/ 147 h 319"/>
                <a:gd name="T44" fmla="*/ 260 w 473"/>
                <a:gd name="T45" fmla="*/ 189 h 319"/>
                <a:gd name="T46" fmla="*/ 293 w 473"/>
                <a:gd name="T47" fmla="*/ 240 h 319"/>
                <a:gd name="T48" fmla="*/ 132 w 473"/>
                <a:gd name="T49" fmla="*/ 139 h 319"/>
                <a:gd name="T50" fmla="*/ 229 w 473"/>
                <a:gd name="T51" fmla="*/ 122 h 319"/>
                <a:gd name="T52" fmla="*/ 192 w 473"/>
                <a:gd name="T53" fmla="*/ 68 h 319"/>
                <a:gd name="T54" fmla="*/ 65 w 473"/>
                <a:gd name="T55" fmla="*/ 67 h 319"/>
                <a:gd name="T56" fmla="*/ 31 w 473"/>
                <a:gd name="T57" fmla="*/ 124 h 319"/>
                <a:gd name="T58" fmla="*/ 51 w 473"/>
                <a:gd name="T59" fmla="*/ 139 h 319"/>
                <a:gd name="T60" fmla="*/ 227 w 473"/>
                <a:gd name="T61" fmla="*/ 5 h 319"/>
                <a:gd name="T62" fmla="*/ 207 w 473"/>
                <a:gd name="T63" fmla="*/ 12 h 319"/>
                <a:gd name="T64" fmla="*/ 159 w 473"/>
                <a:gd name="T65" fmla="*/ 46 h 319"/>
                <a:gd name="T66" fmla="*/ 250 w 473"/>
                <a:gd name="T67" fmla="*/ 83 h 319"/>
                <a:gd name="T68" fmla="*/ 444 w 473"/>
                <a:gd name="T69" fmla="*/ 241 h 319"/>
                <a:gd name="T70" fmla="*/ 470 w 473"/>
                <a:gd name="T71" fmla="*/ 305 h 319"/>
                <a:gd name="T72" fmla="*/ 447 w 473"/>
                <a:gd name="T73" fmla="*/ 317 h 319"/>
                <a:gd name="T74" fmla="*/ 74 w 473"/>
                <a:gd name="T75" fmla="*/ 319 h 319"/>
                <a:gd name="T76" fmla="*/ 7 w 473"/>
                <a:gd name="T77" fmla="*/ 268 h 319"/>
                <a:gd name="T78" fmla="*/ 35 w 473"/>
                <a:gd name="T79" fmla="*/ 74 h 319"/>
                <a:gd name="T80" fmla="*/ 139 w 473"/>
                <a:gd name="T81" fmla="*/ 47 h 319"/>
                <a:gd name="T82" fmla="*/ 82 w 473"/>
                <a:gd name="T83" fmla="*/ 11 h 319"/>
                <a:gd name="T84" fmla="*/ 82 w 473"/>
                <a:gd name="T85" fmla="*/ 1 h 319"/>
                <a:gd name="T86" fmla="*/ 227 w 473"/>
                <a:gd name="T87" fmla="*/ 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3" h="319">
                  <a:moveTo>
                    <a:pt x="462" y="284"/>
                  </a:moveTo>
                  <a:lnTo>
                    <a:pt x="462" y="284"/>
                  </a:lnTo>
                  <a:cubicBezTo>
                    <a:pt x="463" y="278"/>
                    <a:pt x="464" y="273"/>
                    <a:pt x="464" y="267"/>
                  </a:cubicBezTo>
                  <a:cubicBezTo>
                    <a:pt x="465" y="255"/>
                    <a:pt x="461" y="252"/>
                    <a:pt x="449" y="252"/>
                  </a:cubicBezTo>
                  <a:cubicBezTo>
                    <a:pt x="442" y="274"/>
                    <a:pt x="448" y="287"/>
                    <a:pt x="462" y="284"/>
                  </a:cubicBezTo>
                  <a:close/>
                  <a:moveTo>
                    <a:pt x="130" y="12"/>
                  </a:moveTo>
                  <a:lnTo>
                    <a:pt x="130" y="12"/>
                  </a:lnTo>
                  <a:cubicBezTo>
                    <a:pt x="137" y="22"/>
                    <a:pt x="144" y="31"/>
                    <a:pt x="150" y="40"/>
                  </a:cubicBezTo>
                  <a:cubicBezTo>
                    <a:pt x="156" y="31"/>
                    <a:pt x="162" y="22"/>
                    <a:pt x="169" y="12"/>
                  </a:cubicBezTo>
                  <a:lnTo>
                    <a:pt x="130" y="12"/>
                  </a:lnTo>
                  <a:close/>
                  <a:moveTo>
                    <a:pt x="421" y="247"/>
                  </a:moveTo>
                  <a:lnTo>
                    <a:pt x="421" y="247"/>
                  </a:lnTo>
                  <a:cubicBezTo>
                    <a:pt x="416" y="270"/>
                    <a:pt x="421" y="283"/>
                    <a:pt x="439" y="282"/>
                  </a:cubicBezTo>
                  <a:cubicBezTo>
                    <a:pt x="439" y="276"/>
                    <a:pt x="440" y="271"/>
                    <a:pt x="440" y="266"/>
                  </a:cubicBezTo>
                  <a:cubicBezTo>
                    <a:pt x="441" y="252"/>
                    <a:pt x="436" y="248"/>
                    <a:pt x="421" y="247"/>
                  </a:cubicBezTo>
                  <a:close/>
                  <a:moveTo>
                    <a:pt x="410" y="278"/>
                  </a:moveTo>
                  <a:lnTo>
                    <a:pt x="410" y="278"/>
                  </a:lnTo>
                  <a:cubicBezTo>
                    <a:pt x="413" y="249"/>
                    <a:pt x="408" y="239"/>
                    <a:pt x="390" y="238"/>
                  </a:cubicBezTo>
                  <a:cubicBezTo>
                    <a:pt x="385" y="263"/>
                    <a:pt x="391" y="275"/>
                    <a:pt x="410" y="278"/>
                  </a:cubicBezTo>
                  <a:close/>
                  <a:moveTo>
                    <a:pt x="376" y="270"/>
                  </a:moveTo>
                  <a:lnTo>
                    <a:pt x="376" y="270"/>
                  </a:lnTo>
                  <a:cubicBezTo>
                    <a:pt x="381" y="241"/>
                    <a:pt x="373" y="226"/>
                    <a:pt x="351" y="222"/>
                  </a:cubicBezTo>
                  <a:cubicBezTo>
                    <a:pt x="349" y="254"/>
                    <a:pt x="355" y="267"/>
                    <a:pt x="376" y="270"/>
                  </a:cubicBezTo>
                  <a:close/>
                  <a:moveTo>
                    <a:pt x="69" y="229"/>
                  </a:moveTo>
                  <a:lnTo>
                    <a:pt x="69" y="229"/>
                  </a:lnTo>
                  <a:cubicBezTo>
                    <a:pt x="69" y="218"/>
                    <a:pt x="61" y="210"/>
                    <a:pt x="52" y="210"/>
                  </a:cubicBezTo>
                  <a:cubicBezTo>
                    <a:pt x="42" y="210"/>
                    <a:pt x="33" y="218"/>
                    <a:pt x="34" y="228"/>
                  </a:cubicBezTo>
                  <a:cubicBezTo>
                    <a:pt x="34" y="238"/>
                    <a:pt x="42" y="246"/>
                    <a:pt x="51" y="247"/>
                  </a:cubicBezTo>
                  <a:cubicBezTo>
                    <a:pt x="61" y="247"/>
                    <a:pt x="69" y="239"/>
                    <a:pt x="69" y="229"/>
                  </a:cubicBezTo>
                  <a:close/>
                  <a:moveTo>
                    <a:pt x="212" y="229"/>
                  </a:moveTo>
                  <a:lnTo>
                    <a:pt x="212" y="229"/>
                  </a:lnTo>
                  <a:cubicBezTo>
                    <a:pt x="212" y="219"/>
                    <a:pt x="205" y="211"/>
                    <a:pt x="195" y="210"/>
                  </a:cubicBezTo>
                  <a:cubicBezTo>
                    <a:pt x="185" y="210"/>
                    <a:pt x="177" y="218"/>
                    <a:pt x="177" y="228"/>
                  </a:cubicBezTo>
                  <a:cubicBezTo>
                    <a:pt x="177" y="238"/>
                    <a:pt x="185" y="247"/>
                    <a:pt x="194" y="247"/>
                  </a:cubicBezTo>
                  <a:cubicBezTo>
                    <a:pt x="204" y="247"/>
                    <a:pt x="211" y="240"/>
                    <a:pt x="212" y="229"/>
                  </a:cubicBezTo>
                  <a:close/>
                  <a:moveTo>
                    <a:pt x="309" y="194"/>
                  </a:moveTo>
                  <a:lnTo>
                    <a:pt x="309" y="194"/>
                  </a:lnTo>
                  <a:cubicBezTo>
                    <a:pt x="305" y="236"/>
                    <a:pt x="315" y="257"/>
                    <a:pt x="337" y="258"/>
                  </a:cubicBezTo>
                  <a:cubicBezTo>
                    <a:pt x="340" y="223"/>
                    <a:pt x="333" y="206"/>
                    <a:pt x="309" y="194"/>
                  </a:cubicBezTo>
                  <a:close/>
                  <a:moveTo>
                    <a:pt x="293" y="240"/>
                  </a:moveTo>
                  <a:lnTo>
                    <a:pt x="293" y="240"/>
                  </a:lnTo>
                  <a:cubicBezTo>
                    <a:pt x="293" y="220"/>
                    <a:pt x="293" y="201"/>
                    <a:pt x="293" y="182"/>
                  </a:cubicBezTo>
                  <a:cubicBezTo>
                    <a:pt x="293" y="181"/>
                    <a:pt x="292" y="179"/>
                    <a:pt x="291" y="178"/>
                  </a:cubicBezTo>
                  <a:cubicBezTo>
                    <a:pt x="282" y="168"/>
                    <a:pt x="272" y="157"/>
                    <a:pt x="263" y="147"/>
                  </a:cubicBezTo>
                  <a:cubicBezTo>
                    <a:pt x="262" y="148"/>
                    <a:pt x="261" y="148"/>
                    <a:pt x="260" y="149"/>
                  </a:cubicBezTo>
                  <a:cubicBezTo>
                    <a:pt x="260" y="162"/>
                    <a:pt x="259" y="176"/>
                    <a:pt x="260" y="189"/>
                  </a:cubicBezTo>
                  <a:cubicBezTo>
                    <a:pt x="261" y="199"/>
                    <a:pt x="263" y="209"/>
                    <a:pt x="266" y="218"/>
                  </a:cubicBezTo>
                  <a:cubicBezTo>
                    <a:pt x="270" y="229"/>
                    <a:pt x="279" y="238"/>
                    <a:pt x="293" y="240"/>
                  </a:cubicBezTo>
                  <a:close/>
                  <a:moveTo>
                    <a:pt x="132" y="139"/>
                  </a:moveTo>
                  <a:lnTo>
                    <a:pt x="132" y="139"/>
                  </a:lnTo>
                  <a:cubicBezTo>
                    <a:pt x="158" y="139"/>
                    <a:pt x="185" y="139"/>
                    <a:pt x="212" y="139"/>
                  </a:cubicBezTo>
                  <a:cubicBezTo>
                    <a:pt x="226" y="139"/>
                    <a:pt x="230" y="135"/>
                    <a:pt x="229" y="122"/>
                  </a:cubicBezTo>
                  <a:cubicBezTo>
                    <a:pt x="227" y="104"/>
                    <a:pt x="220" y="87"/>
                    <a:pt x="208" y="74"/>
                  </a:cubicBezTo>
                  <a:cubicBezTo>
                    <a:pt x="204" y="70"/>
                    <a:pt x="198" y="69"/>
                    <a:pt x="192" y="68"/>
                  </a:cubicBezTo>
                  <a:cubicBezTo>
                    <a:pt x="181" y="67"/>
                    <a:pt x="169" y="67"/>
                    <a:pt x="157" y="66"/>
                  </a:cubicBezTo>
                  <a:cubicBezTo>
                    <a:pt x="127" y="65"/>
                    <a:pt x="96" y="62"/>
                    <a:pt x="65" y="67"/>
                  </a:cubicBezTo>
                  <a:cubicBezTo>
                    <a:pt x="56" y="68"/>
                    <a:pt x="50" y="73"/>
                    <a:pt x="47" y="81"/>
                  </a:cubicBezTo>
                  <a:cubicBezTo>
                    <a:pt x="41" y="95"/>
                    <a:pt x="36" y="110"/>
                    <a:pt x="31" y="124"/>
                  </a:cubicBezTo>
                  <a:cubicBezTo>
                    <a:pt x="28" y="132"/>
                    <a:pt x="32" y="136"/>
                    <a:pt x="39" y="138"/>
                  </a:cubicBezTo>
                  <a:cubicBezTo>
                    <a:pt x="43" y="139"/>
                    <a:pt x="47" y="139"/>
                    <a:pt x="51" y="139"/>
                  </a:cubicBezTo>
                  <a:cubicBezTo>
                    <a:pt x="78" y="140"/>
                    <a:pt x="105" y="139"/>
                    <a:pt x="132" y="139"/>
                  </a:cubicBezTo>
                  <a:close/>
                  <a:moveTo>
                    <a:pt x="227" y="5"/>
                  </a:moveTo>
                  <a:lnTo>
                    <a:pt x="227" y="5"/>
                  </a:lnTo>
                  <a:cubicBezTo>
                    <a:pt x="221" y="15"/>
                    <a:pt x="213" y="12"/>
                    <a:pt x="207" y="12"/>
                  </a:cubicBezTo>
                  <a:cubicBezTo>
                    <a:pt x="188" y="10"/>
                    <a:pt x="175" y="19"/>
                    <a:pt x="165" y="34"/>
                  </a:cubicBezTo>
                  <a:cubicBezTo>
                    <a:pt x="162" y="37"/>
                    <a:pt x="161" y="42"/>
                    <a:pt x="159" y="46"/>
                  </a:cubicBezTo>
                  <a:cubicBezTo>
                    <a:pt x="170" y="46"/>
                    <a:pt x="180" y="46"/>
                    <a:pt x="189" y="46"/>
                  </a:cubicBezTo>
                  <a:cubicBezTo>
                    <a:pt x="219" y="44"/>
                    <a:pt x="239" y="57"/>
                    <a:pt x="250" y="83"/>
                  </a:cubicBezTo>
                  <a:cubicBezTo>
                    <a:pt x="260" y="107"/>
                    <a:pt x="272" y="130"/>
                    <a:pt x="289" y="149"/>
                  </a:cubicBezTo>
                  <a:cubicBezTo>
                    <a:pt x="330" y="198"/>
                    <a:pt x="382" y="228"/>
                    <a:pt x="444" y="241"/>
                  </a:cubicBezTo>
                  <a:cubicBezTo>
                    <a:pt x="472" y="247"/>
                    <a:pt x="473" y="249"/>
                    <a:pt x="471" y="277"/>
                  </a:cubicBezTo>
                  <a:cubicBezTo>
                    <a:pt x="471" y="286"/>
                    <a:pt x="471" y="296"/>
                    <a:pt x="470" y="305"/>
                  </a:cubicBezTo>
                  <a:cubicBezTo>
                    <a:pt x="470" y="313"/>
                    <a:pt x="466" y="317"/>
                    <a:pt x="458" y="317"/>
                  </a:cubicBezTo>
                  <a:cubicBezTo>
                    <a:pt x="455" y="317"/>
                    <a:pt x="451" y="317"/>
                    <a:pt x="447" y="317"/>
                  </a:cubicBezTo>
                  <a:cubicBezTo>
                    <a:pt x="347" y="317"/>
                    <a:pt x="247" y="317"/>
                    <a:pt x="147" y="318"/>
                  </a:cubicBezTo>
                  <a:cubicBezTo>
                    <a:pt x="123" y="318"/>
                    <a:pt x="99" y="319"/>
                    <a:pt x="74" y="319"/>
                  </a:cubicBezTo>
                  <a:cubicBezTo>
                    <a:pt x="67" y="319"/>
                    <a:pt x="60" y="318"/>
                    <a:pt x="53" y="316"/>
                  </a:cubicBezTo>
                  <a:cubicBezTo>
                    <a:pt x="27" y="311"/>
                    <a:pt x="11" y="295"/>
                    <a:pt x="7" y="268"/>
                  </a:cubicBezTo>
                  <a:cubicBezTo>
                    <a:pt x="0" y="219"/>
                    <a:pt x="4" y="171"/>
                    <a:pt x="19" y="123"/>
                  </a:cubicBezTo>
                  <a:cubicBezTo>
                    <a:pt x="24" y="107"/>
                    <a:pt x="29" y="90"/>
                    <a:pt x="35" y="74"/>
                  </a:cubicBezTo>
                  <a:cubicBezTo>
                    <a:pt x="45" y="50"/>
                    <a:pt x="55" y="43"/>
                    <a:pt x="81" y="44"/>
                  </a:cubicBezTo>
                  <a:cubicBezTo>
                    <a:pt x="100" y="44"/>
                    <a:pt x="120" y="45"/>
                    <a:pt x="139" y="47"/>
                  </a:cubicBezTo>
                  <a:cubicBezTo>
                    <a:pt x="136" y="30"/>
                    <a:pt x="126" y="20"/>
                    <a:pt x="110" y="16"/>
                  </a:cubicBezTo>
                  <a:cubicBezTo>
                    <a:pt x="101" y="14"/>
                    <a:pt x="91" y="13"/>
                    <a:pt x="82" y="11"/>
                  </a:cubicBezTo>
                  <a:cubicBezTo>
                    <a:pt x="79" y="11"/>
                    <a:pt x="76" y="7"/>
                    <a:pt x="73" y="5"/>
                  </a:cubicBezTo>
                  <a:cubicBezTo>
                    <a:pt x="76" y="4"/>
                    <a:pt x="79" y="1"/>
                    <a:pt x="82" y="1"/>
                  </a:cubicBezTo>
                  <a:cubicBezTo>
                    <a:pt x="122" y="0"/>
                    <a:pt x="162" y="0"/>
                    <a:pt x="202" y="1"/>
                  </a:cubicBezTo>
                  <a:cubicBezTo>
                    <a:pt x="210" y="1"/>
                    <a:pt x="218" y="3"/>
                    <a:pt x="227" y="5"/>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solidFill>
                  <a:srgbClr val="3C3C3C"/>
                </a:solidFill>
              </a:endParaRPr>
            </a:p>
          </p:txBody>
        </p:sp>
        <p:cxnSp>
          <p:nvCxnSpPr>
            <p:cNvPr id="197" name="Straight Arrow Connector 196"/>
            <p:cNvCxnSpPr/>
            <p:nvPr/>
          </p:nvCxnSpPr>
          <p:spPr>
            <a:xfrm>
              <a:off x="5611869" y="4227537"/>
              <a:ext cx="370870" cy="903"/>
            </a:xfrm>
            <a:prstGeom prst="straightConnector1">
              <a:avLst/>
            </a:prstGeom>
            <a:ln w="5715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stCxn id="202" idx="3"/>
            </p:cNvCxnSpPr>
            <p:nvPr/>
          </p:nvCxnSpPr>
          <p:spPr>
            <a:xfrm flipV="1">
              <a:off x="6017540" y="4110309"/>
              <a:ext cx="239471" cy="2216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9" name="Oval 198"/>
            <p:cNvSpPr/>
            <p:nvPr/>
          </p:nvSpPr>
          <p:spPr>
            <a:xfrm>
              <a:off x="6217610" y="409388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cxnSp>
          <p:nvCxnSpPr>
            <p:cNvPr id="200" name="Straight Connector 199"/>
            <p:cNvCxnSpPr>
              <a:stCxn id="202" idx="3"/>
            </p:cNvCxnSpPr>
            <p:nvPr/>
          </p:nvCxnSpPr>
          <p:spPr>
            <a:xfrm flipV="1">
              <a:off x="6017540" y="4254966"/>
              <a:ext cx="254828" cy="7704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1" name="Oval 200"/>
            <p:cNvSpPr/>
            <p:nvPr/>
          </p:nvSpPr>
          <p:spPr>
            <a:xfrm>
              <a:off x="6231907" y="4223780"/>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02" name="Oval 201"/>
            <p:cNvSpPr/>
            <p:nvPr/>
          </p:nvSpPr>
          <p:spPr>
            <a:xfrm>
              <a:off x="6006996" y="4270551"/>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03" name="Rectangle 202"/>
            <p:cNvSpPr/>
            <p:nvPr/>
          </p:nvSpPr>
          <p:spPr>
            <a:xfrm rot="7557687">
              <a:off x="6581806" y="4751743"/>
              <a:ext cx="181557" cy="103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204" name="Group 203"/>
            <p:cNvGrpSpPr/>
            <p:nvPr/>
          </p:nvGrpSpPr>
          <p:grpSpPr>
            <a:xfrm>
              <a:off x="6782775" y="4713098"/>
              <a:ext cx="155826" cy="118924"/>
              <a:chOff x="6144954" y="4214955"/>
              <a:chExt cx="155826" cy="118924"/>
            </a:xfrm>
          </p:grpSpPr>
          <p:sp>
            <p:nvSpPr>
              <p:cNvPr id="241" name="Isosceles Triangle 240"/>
              <p:cNvSpPr/>
              <p:nvPr/>
            </p:nvSpPr>
            <p:spPr>
              <a:xfrm>
                <a:off x="6144954" y="4214955"/>
                <a:ext cx="155826" cy="1189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2" name="Oval 241"/>
              <p:cNvSpPr/>
              <p:nvPr/>
            </p:nvSpPr>
            <p:spPr>
              <a:xfrm>
                <a:off x="6190965" y="424627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pic>
          <p:nvPicPr>
            <p:cNvPr id="205" name="Picture 1" descr="OS_PPT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5853757" y="3750716"/>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 name="Picture 1" descr="OS_PPT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5901893" y="3665242"/>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 name="Picture 1" descr="OS_PPT5.jpg"/>
            <p:cNvPicPr>
              <a:picLocks noChangeAspect="1"/>
            </p:cNvPicPr>
            <p:nvPr/>
          </p:nvPicPr>
          <p:blipFill rotWithShape="1">
            <a:blip r:embed="rId5"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7682031" y="4075137"/>
              <a:ext cx="463171" cy="3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 name="Oval 207"/>
            <p:cNvSpPr/>
            <p:nvPr/>
          </p:nvSpPr>
          <p:spPr>
            <a:xfrm>
              <a:off x="8087441" y="3074787"/>
              <a:ext cx="230658" cy="231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09" name="Oval 208"/>
            <p:cNvSpPr/>
            <p:nvPr/>
          </p:nvSpPr>
          <p:spPr>
            <a:xfrm>
              <a:off x="8178360" y="3172910"/>
              <a:ext cx="36000" cy="36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10" name="Picture 2" descr="http://icons.iconarchive.com/icons/icons-land/transport/256/Airplane-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989080" y="4066607"/>
              <a:ext cx="572352" cy="572352"/>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4" descr="https://upload.wikimedia.org/wikipedia/commons/thumb/2/27/FP_Satellite_icon.svg/1024px-FP_Satellite_icon.svg.png"/>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919625" y="4051131"/>
              <a:ext cx="512823" cy="512823"/>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6" descr="https://d30y9cdsu7xlg0.cloudfront.net/png/16833-200.png"/>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flipH="1">
              <a:off x="220327" y="4097600"/>
              <a:ext cx="466354" cy="466354"/>
            </a:xfrm>
            <a:prstGeom prst="rect">
              <a:avLst/>
            </a:prstGeom>
            <a:noFill/>
            <a:extLst>
              <a:ext uri="{909E8E84-426E-40DD-AFC4-6F175D3DCCD1}">
                <a14:hiddenFill xmlns:a14="http://schemas.microsoft.com/office/drawing/2010/main">
                  <a:solidFill>
                    <a:srgbClr val="FFFFFF"/>
                  </a:solidFill>
                </a14:hiddenFill>
              </a:ext>
            </a:extLst>
          </p:spPr>
        </p:pic>
        <p:grpSp>
          <p:nvGrpSpPr>
            <p:cNvPr id="213" name="Group 212"/>
            <p:cNvGrpSpPr/>
            <p:nvPr/>
          </p:nvGrpSpPr>
          <p:grpSpPr>
            <a:xfrm>
              <a:off x="2668896" y="1898726"/>
              <a:ext cx="2676747" cy="677282"/>
              <a:chOff x="2269714" y="4361895"/>
              <a:chExt cx="2975728" cy="921151"/>
            </a:xfrm>
          </p:grpSpPr>
          <p:sp>
            <p:nvSpPr>
              <p:cNvPr id="237" name="Rectangle 236"/>
              <p:cNvSpPr/>
              <p:nvPr/>
            </p:nvSpPr>
            <p:spPr bwMode="auto">
              <a:xfrm>
                <a:off x="2269714" y="4675193"/>
                <a:ext cx="2975728" cy="6078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a:ln>
                      <a:solidFill>
                        <a:srgbClr val="FFFFFF">
                          <a:alpha val="0"/>
                        </a:srgbClr>
                      </a:solidFill>
                    </a:ln>
                    <a:gradFill>
                      <a:gsLst>
                        <a:gs pos="79646">
                          <a:srgbClr val="505050"/>
                        </a:gs>
                        <a:gs pos="56637">
                          <a:srgbClr val="505050"/>
                        </a:gs>
                      </a:gsLst>
                      <a:lin ang="5400000" scaled="0"/>
                    </a:gradFill>
                  </a:rPr>
                  <a:t>Increasing data volumes</a:t>
                </a:r>
              </a:p>
            </p:txBody>
          </p:sp>
          <p:grpSp>
            <p:nvGrpSpPr>
              <p:cNvPr id="238" name="Group 237"/>
              <p:cNvGrpSpPr/>
              <p:nvPr/>
            </p:nvGrpSpPr>
            <p:grpSpPr>
              <a:xfrm>
                <a:off x="2393080" y="4361895"/>
                <a:ext cx="365761" cy="370523"/>
                <a:chOff x="2393080" y="4361895"/>
                <a:chExt cx="365761" cy="370523"/>
              </a:xfrm>
            </p:grpSpPr>
            <p:sp>
              <p:nvSpPr>
                <p:cNvPr id="239" name="Oval 238"/>
                <p:cNvSpPr/>
                <p:nvPr/>
              </p:nvSpPr>
              <p:spPr>
                <a:xfrm>
                  <a:off x="2393081" y="4361895"/>
                  <a:ext cx="365760" cy="36576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240" name="TextBox 239"/>
                <p:cNvSpPr txBox="1"/>
                <p:nvPr/>
              </p:nvSpPr>
              <p:spPr>
                <a:xfrm>
                  <a:off x="2393080" y="4366658"/>
                  <a:ext cx="360189" cy="365760"/>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a:ln>
                        <a:solidFill>
                          <a:srgbClr val="FFFFFF">
                            <a:alpha val="0"/>
                          </a:srgbClr>
                        </a:solidFill>
                      </a:ln>
                      <a:gradFill>
                        <a:gsLst>
                          <a:gs pos="79646">
                            <a:srgbClr val="505050"/>
                          </a:gs>
                          <a:gs pos="56637">
                            <a:srgbClr val="505050"/>
                          </a:gs>
                        </a:gsLst>
                        <a:lin ang="5400000" scaled="0"/>
                      </a:gradFill>
                      <a:ea typeface="MS PGothic" charset="0"/>
                    </a:rPr>
                    <a:t>1</a:t>
                  </a:r>
                </a:p>
              </p:txBody>
            </p:sp>
          </p:grpSp>
        </p:grpSp>
        <p:sp>
          <p:nvSpPr>
            <p:cNvPr id="214" name="TextBox 213"/>
            <p:cNvSpPr txBox="1"/>
            <p:nvPr/>
          </p:nvSpPr>
          <p:spPr>
            <a:xfrm>
              <a:off x="2750512" y="4942611"/>
              <a:ext cx="329011" cy="268927"/>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smtClean="0">
                  <a:ln>
                    <a:solidFill>
                      <a:srgbClr val="FFFFFF">
                        <a:alpha val="0"/>
                      </a:srgbClr>
                    </a:solidFill>
                  </a:ln>
                  <a:gradFill>
                    <a:gsLst>
                      <a:gs pos="79646">
                        <a:srgbClr val="505050"/>
                      </a:gs>
                      <a:gs pos="56637">
                        <a:srgbClr val="505050"/>
                      </a:gs>
                    </a:gsLst>
                    <a:lin ang="5400000" scaled="0"/>
                  </a:gradFill>
                  <a:ea typeface="MS PGothic" charset="0"/>
                </a:rPr>
                <a:t>3</a:t>
              </a:r>
              <a:endParaRPr lang="en-US" sz="1765" b="1" kern="0" dirty="0">
                <a:ln>
                  <a:solidFill>
                    <a:srgbClr val="FFFFFF">
                      <a:alpha val="0"/>
                    </a:srgbClr>
                  </a:solidFill>
                </a:ln>
                <a:gradFill>
                  <a:gsLst>
                    <a:gs pos="79646">
                      <a:srgbClr val="505050"/>
                    </a:gs>
                    <a:gs pos="56637">
                      <a:srgbClr val="505050"/>
                    </a:gs>
                  </a:gsLst>
                  <a:lin ang="5400000" scaled="0"/>
                </a:gradFill>
                <a:ea typeface="MS PGothic" charset="0"/>
              </a:endParaRPr>
            </a:p>
          </p:txBody>
        </p:sp>
        <p:sp>
          <p:nvSpPr>
            <p:cNvPr id="215" name="Oval 214"/>
            <p:cNvSpPr/>
            <p:nvPr/>
          </p:nvSpPr>
          <p:spPr>
            <a:xfrm>
              <a:off x="4572001" y="4941061"/>
              <a:ext cx="329011" cy="268927"/>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216" name="TextBox 215"/>
            <p:cNvSpPr txBox="1"/>
            <p:nvPr/>
          </p:nvSpPr>
          <p:spPr>
            <a:xfrm>
              <a:off x="4572000" y="4962525"/>
              <a:ext cx="324000" cy="268927"/>
            </a:xfrm>
            <a:prstGeom prst="rect">
              <a:avLst/>
            </a:prstGeom>
            <a:noFill/>
          </p:spPr>
          <p:txBody>
            <a:bodyPr wrap="none" lIns="0" tIns="0" rIns="0" bIns="0" rtlCol="0" anchor="ctr">
              <a:noAutofit/>
            </a:bodyPr>
            <a:lstStyle/>
            <a:p>
              <a:pPr algn="ctr" defTabSz="685577" fontAlgn="base">
                <a:lnSpc>
                  <a:spcPct val="90000"/>
                </a:lnSpc>
                <a:spcBef>
                  <a:spcPct val="0"/>
                </a:spcBef>
                <a:spcAft>
                  <a:spcPct val="0"/>
                </a:spcAft>
              </a:pPr>
              <a:r>
                <a:rPr lang="en-US" sz="1765" b="1" kern="0" dirty="0" smtClean="0">
                  <a:ln>
                    <a:solidFill>
                      <a:srgbClr val="FFFFFF">
                        <a:alpha val="0"/>
                      </a:srgbClr>
                    </a:solidFill>
                  </a:ln>
                  <a:gradFill>
                    <a:gsLst>
                      <a:gs pos="79646">
                        <a:srgbClr val="505050"/>
                      </a:gs>
                      <a:gs pos="56637">
                        <a:srgbClr val="505050"/>
                      </a:gs>
                    </a:gsLst>
                    <a:lin ang="5400000" scaled="0"/>
                  </a:gradFill>
                  <a:ea typeface="MS PGothic" charset="0"/>
                </a:rPr>
                <a:t>4</a:t>
              </a:r>
              <a:endParaRPr lang="en-US" sz="1765" b="1" kern="0" dirty="0">
                <a:ln>
                  <a:solidFill>
                    <a:srgbClr val="FFFFFF">
                      <a:alpha val="0"/>
                    </a:srgbClr>
                  </a:solidFill>
                </a:ln>
                <a:gradFill>
                  <a:gsLst>
                    <a:gs pos="79646">
                      <a:srgbClr val="505050"/>
                    </a:gs>
                    <a:gs pos="56637">
                      <a:srgbClr val="505050"/>
                    </a:gs>
                  </a:gsLst>
                  <a:lin ang="5400000" scaled="0"/>
                </a:gradFill>
                <a:ea typeface="MS PGothic" charset="0"/>
              </a:endParaRPr>
            </a:p>
          </p:txBody>
        </p:sp>
        <p:sp>
          <p:nvSpPr>
            <p:cNvPr id="217" name="Oval 216"/>
            <p:cNvSpPr/>
            <p:nvPr/>
          </p:nvSpPr>
          <p:spPr>
            <a:xfrm>
              <a:off x="2750512" y="4942610"/>
              <a:ext cx="329011" cy="268927"/>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b="1">
                <a:solidFill>
                  <a:srgbClr val="FFFFFF"/>
                </a:solidFill>
              </a:endParaRPr>
            </a:p>
          </p:txBody>
        </p:sp>
        <p:sp>
          <p:nvSpPr>
            <p:cNvPr id="218" name="Rectangle 217"/>
            <p:cNvSpPr/>
            <p:nvPr/>
          </p:nvSpPr>
          <p:spPr bwMode="auto">
            <a:xfrm>
              <a:off x="4495800" y="5202703"/>
              <a:ext cx="1957673" cy="4542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7232" tIns="107571" rIns="67232" bIns="107571" numCol="1" spcCol="0" rtlCol="0" fromWordArt="0" anchor="t" anchorCtr="0" forceAA="0" compatLnSpc="1">
              <a:prstTxWarp prst="textNoShape">
                <a:avLst/>
              </a:prstTxWarp>
              <a:noAutofit/>
            </a:bodyPr>
            <a:lstStyle/>
            <a:p>
              <a:pPr defTabSz="685577" fontAlgn="base">
                <a:lnSpc>
                  <a:spcPct val="90000"/>
                </a:lnSpc>
                <a:spcBef>
                  <a:spcPct val="0"/>
                </a:spcBef>
                <a:spcAft>
                  <a:spcPct val="0"/>
                </a:spcAft>
              </a:pPr>
              <a:r>
                <a:rPr lang="en-US" kern="0" dirty="0">
                  <a:ln>
                    <a:solidFill>
                      <a:srgbClr val="FFFFFF">
                        <a:alpha val="0"/>
                      </a:srgbClr>
                    </a:solidFill>
                  </a:ln>
                  <a:gradFill>
                    <a:gsLst>
                      <a:gs pos="79646">
                        <a:srgbClr val="505050"/>
                      </a:gs>
                      <a:gs pos="56637">
                        <a:srgbClr val="505050"/>
                      </a:gs>
                    </a:gsLst>
                    <a:lin ang="5400000" scaled="0"/>
                  </a:gradFill>
                </a:rPr>
                <a:t>Cloud-born data</a:t>
              </a:r>
            </a:p>
          </p:txBody>
        </p:sp>
        <p:sp>
          <p:nvSpPr>
            <p:cNvPr id="219" name="Rectangle 218"/>
            <p:cNvSpPr/>
            <p:nvPr/>
          </p:nvSpPr>
          <p:spPr bwMode="auto">
            <a:xfrm>
              <a:off x="6556420" y="4971649"/>
              <a:ext cx="852658" cy="833675"/>
            </a:xfrm>
            <a:prstGeom prst="rect">
              <a:avLst/>
            </a:prstGeom>
            <a:solidFill>
              <a:schemeClr val="bg1">
                <a:lumMod val="75000"/>
              </a:schemeClr>
            </a:solidFill>
            <a:ln w="38100" cap="flat" cmpd="sng" algn="ctr">
              <a:noFill/>
              <a:prstDash val="solid"/>
              <a:headEnd type="none" w="med" len="med"/>
              <a:tailEnd type="none" w="med" len="med"/>
            </a:ln>
            <a:effectLst/>
          </p:spPr>
          <p:txBody>
            <a:bodyPr vert="horz" wrap="square" lIns="67232" tIns="33593" rIns="67232" bIns="33593" numCol="1" rtlCol="0" anchor="t" anchorCtr="0" compatLnSpc="1">
              <a:prstTxWarp prst="textNoShape">
                <a:avLst/>
              </a:prstTxWarp>
            </a:bodyPr>
            <a:lstStyle/>
            <a:p>
              <a:pPr defTabSz="671612" fontAlgn="base">
                <a:lnSpc>
                  <a:spcPct val="90000"/>
                </a:lnSpc>
                <a:spcBef>
                  <a:spcPct val="0"/>
                </a:spcBef>
                <a:spcAft>
                  <a:spcPct val="0"/>
                </a:spcAft>
                <a:defRPr/>
              </a:pPr>
              <a:r>
                <a:rPr lang="en-US" sz="2059" kern="0" spc="-59" dirty="0">
                  <a:gradFill>
                    <a:gsLst>
                      <a:gs pos="0">
                        <a:srgbClr val="FFFFFF"/>
                      </a:gs>
                      <a:gs pos="100000">
                        <a:srgbClr val="FFFFFF"/>
                      </a:gs>
                    </a:gsLst>
                    <a:lin ang="5400000" scaled="0"/>
                  </a:gradFill>
                  <a:ea typeface="Segoe UI" pitchFamily="34" charset="0"/>
                  <a:cs typeface="Segoe UI" pitchFamily="34" charset="0"/>
                </a:rPr>
                <a:t>$100B</a:t>
              </a:r>
              <a:r>
                <a:rPr lang="en-US" sz="2059" kern="0" dirty="0">
                  <a:gradFill>
                    <a:gsLst>
                      <a:gs pos="0">
                        <a:srgbClr val="FFFFFF"/>
                      </a:gs>
                      <a:gs pos="100000">
                        <a:srgbClr val="FFFFFF"/>
                      </a:gs>
                    </a:gsLst>
                    <a:lin ang="5400000" scaled="0"/>
                  </a:gradFill>
                  <a:ea typeface="Segoe UI" pitchFamily="34" charset="0"/>
                  <a:cs typeface="Segoe UI" pitchFamily="34" charset="0"/>
                </a:rPr>
                <a:t> </a:t>
              </a:r>
              <a:r>
                <a:rPr lang="en-US" sz="1029" kern="0" dirty="0">
                  <a:gradFill>
                    <a:gsLst>
                      <a:gs pos="0">
                        <a:srgbClr val="FFFFFF"/>
                      </a:gs>
                      <a:gs pos="100000">
                        <a:srgbClr val="FFFFFF"/>
                      </a:gs>
                    </a:gsLst>
                    <a:lin ang="5400000" scaled="0"/>
                  </a:gradFill>
                  <a:ea typeface="Segoe UI" pitchFamily="34" charset="0"/>
                  <a:cs typeface="Segoe UI" pitchFamily="34" charset="0"/>
                </a:rPr>
                <a:t>spend on cloud</a:t>
              </a:r>
            </a:p>
          </p:txBody>
        </p:sp>
        <p:sp>
          <p:nvSpPr>
            <p:cNvPr id="220" name="Rectangle 219"/>
            <p:cNvSpPr/>
            <p:nvPr/>
          </p:nvSpPr>
          <p:spPr bwMode="auto">
            <a:xfrm>
              <a:off x="8295491" y="4971649"/>
              <a:ext cx="816385" cy="833675"/>
            </a:xfrm>
            <a:prstGeom prst="rect">
              <a:avLst/>
            </a:prstGeom>
            <a:solidFill>
              <a:schemeClr val="bg1">
                <a:lumMod val="75000"/>
              </a:schemeClr>
            </a:solidFill>
            <a:ln w="38100" cap="flat" cmpd="sng" algn="ctr">
              <a:noFill/>
              <a:prstDash val="solid"/>
              <a:headEnd type="none" w="med" len="med"/>
              <a:tailEnd type="none" w="med" len="med"/>
            </a:ln>
            <a:effectLst/>
          </p:spPr>
          <p:txBody>
            <a:bodyPr vert="horz" wrap="square" lIns="67232" tIns="33593" rIns="67232" bIns="33593" numCol="1" rtlCol="0" anchor="t" anchorCtr="0" compatLnSpc="1">
              <a:prstTxWarp prst="textNoShape">
                <a:avLst/>
              </a:prstTxWarp>
            </a:bodyPr>
            <a:lstStyle/>
            <a:p>
              <a:pPr defTabSz="671612" fontAlgn="base">
                <a:lnSpc>
                  <a:spcPct val="90000"/>
                </a:lnSpc>
                <a:spcBef>
                  <a:spcPct val="0"/>
                </a:spcBef>
                <a:spcAft>
                  <a:spcPct val="0"/>
                </a:spcAft>
                <a:defRPr/>
              </a:pPr>
              <a:r>
                <a:rPr lang="en-US" sz="2059" kern="0" spc="-59" dirty="0">
                  <a:gradFill>
                    <a:gsLst>
                      <a:gs pos="0">
                        <a:srgbClr val="FFFFFF"/>
                      </a:gs>
                      <a:gs pos="100000">
                        <a:srgbClr val="FFFFFF"/>
                      </a:gs>
                    </a:gsLst>
                    <a:lin ang="5400000" scaled="0"/>
                  </a:gradFill>
                  <a:ea typeface="Segoe UI" pitchFamily="34" charset="0"/>
                  <a:cs typeface="Segoe UI" pitchFamily="34" charset="0"/>
                </a:rPr>
                <a:t>50% </a:t>
              </a:r>
              <a:r>
                <a:rPr lang="en-US" sz="1029" kern="0" dirty="0">
                  <a:gradFill>
                    <a:gsLst>
                      <a:gs pos="0">
                        <a:srgbClr val="FFFFFF"/>
                      </a:gs>
                      <a:gs pos="100000">
                        <a:srgbClr val="FFFFFF"/>
                      </a:gs>
                    </a:gsLst>
                    <a:lin ang="5400000" scaled="0"/>
                  </a:gradFill>
                  <a:ea typeface="Segoe UI" pitchFamily="34" charset="0"/>
                  <a:cs typeface="Segoe UI" pitchFamily="34" charset="0"/>
                </a:rPr>
                <a:t>large orgs have hybrid by 2017</a:t>
              </a:r>
            </a:p>
          </p:txBody>
        </p:sp>
        <p:sp>
          <p:nvSpPr>
            <p:cNvPr id="221" name="Rectangle 220"/>
            <p:cNvSpPr/>
            <p:nvPr/>
          </p:nvSpPr>
          <p:spPr bwMode="auto">
            <a:xfrm>
              <a:off x="7428724" y="4971649"/>
              <a:ext cx="847121" cy="833675"/>
            </a:xfrm>
            <a:prstGeom prst="rect">
              <a:avLst/>
            </a:prstGeom>
            <a:solidFill>
              <a:schemeClr val="bg1">
                <a:lumMod val="75000"/>
              </a:schemeClr>
            </a:solidFill>
            <a:ln w="38100" cap="flat" cmpd="sng" algn="ctr">
              <a:noFill/>
              <a:prstDash val="solid"/>
              <a:headEnd type="none" w="med" len="med"/>
              <a:tailEnd type="none" w="med" len="med"/>
            </a:ln>
            <a:effectLst/>
          </p:spPr>
          <p:txBody>
            <a:bodyPr vert="horz" wrap="square" lIns="67232" tIns="33593" rIns="67232" bIns="33593" numCol="1" rtlCol="0" anchor="t" anchorCtr="0" compatLnSpc="1">
              <a:prstTxWarp prst="textNoShape">
                <a:avLst/>
              </a:prstTxWarp>
            </a:bodyPr>
            <a:lstStyle/>
            <a:p>
              <a:pPr defTabSz="671612" fontAlgn="base">
                <a:lnSpc>
                  <a:spcPct val="90000"/>
                </a:lnSpc>
                <a:spcBef>
                  <a:spcPct val="0"/>
                </a:spcBef>
                <a:spcAft>
                  <a:spcPct val="0"/>
                </a:spcAft>
                <a:defRPr/>
              </a:pPr>
              <a:r>
                <a:rPr lang="en-US" sz="2059" kern="0" spc="-59" dirty="0">
                  <a:gradFill>
                    <a:gsLst>
                      <a:gs pos="0">
                        <a:srgbClr val="FFFFFF"/>
                      </a:gs>
                      <a:gs pos="100000">
                        <a:srgbClr val="FFFFFF"/>
                      </a:gs>
                    </a:gsLst>
                    <a:lin ang="5400000" scaled="0"/>
                  </a:gradFill>
                  <a:ea typeface="Segoe UI" pitchFamily="34" charset="0"/>
                  <a:cs typeface="Segoe UI" pitchFamily="34" charset="0"/>
                </a:rPr>
                <a:t>40% </a:t>
              </a:r>
              <a:r>
                <a:rPr lang="en-US" sz="1029" kern="0" dirty="0">
                  <a:gradFill>
                    <a:gsLst>
                      <a:gs pos="0">
                        <a:srgbClr val="FFFFFF"/>
                      </a:gs>
                      <a:gs pos="100000">
                        <a:srgbClr val="FFFFFF"/>
                      </a:gs>
                    </a:gsLst>
                    <a:lin ang="5400000" scaled="0"/>
                  </a:gradFill>
                  <a:ea typeface="Segoe UI" pitchFamily="34" charset="0"/>
                  <a:cs typeface="Segoe UI" pitchFamily="34" charset="0"/>
                </a:rPr>
                <a:t>CRM sold </a:t>
              </a:r>
              <a:br>
                <a:rPr lang="en-US" sz="1029" kern="0" dirty="0">
                  <a:gradFill>
                    <a:gsLst>
                      <a:gs pos="0">
                        <a:srgbClr val="FFFFFF"/>
                      </a:gs>
                      <a:gs pos="100000">
                        <a:srgbClr val="FFFFFF"/>
                      </a:gs>
                    </a:gsLst>
                    <a:lin ang="5400000" scaled="0"/>
                  </a:gradFill>
                  <a:ea typeface="Segoe UI" pitchFamily="34" charset="0"/>
                  <a:cs typeface="Segoe UI" pitchFamily="34" charset="0"/>
                </a:rPr>
              </a:br>
              <a:r>
                <a:rPr lang="en-US" sz="1029" kern="0" dirty="0">
                  <a:gradFill>
                    <a:gsLst>
                      <a:gs pos="0">
                        <a:srgbClr val="FFFFFF"/>
                      </a:gs>
                      <a:gs pos="100000">
                        <a:srgbClr val="FFFFFF"/>
                      </a:gs>
                    </a:gsLst>
                    <a:lin ang="5400000" scaled="0"/>
                  </a:gradFill>
                  <a:ea typeface="Segoe UI" pitchFamily="34" charset="0"/>
                  <a:cs typeface="Segoe UI" pitchFamily="34" charset="0"/>
                </a:rPr>
                <a:t>are SaaS</a:t>
              </a:r>
            </a:p>
          </p:txBody>
        </p:sp>
        <p:pic>
          <p:nvPicPr>
            <p:cNvPr id="222" name="Picture 221"/>
            <p:cNvPicPr>
              <a:picLocks noChangeAspect="1"/>
            </p:cNvPicPr>
            <p:nvPr/>
          </p:nvPicPr>
          <p:blipFill>
            <a:blip r:embed="rId9"/>
            <a:stretch>
              <a:fillRect/>
            </a:stretch>
          </p:blipFill>
          <p:spPr>
            <a:xfrm>
              <a:off x="5536877" y="4930222"/>
              <a:ext cx="1537873" cy="1537873"/>
            </a:xfrm>
            <a:prstGeom prst="rect">
              <a:avLst/>
            </a:prstGeom>
          </p:spPr>
        </p:pic>
        <p:sp>
          <p:nvSpPr>
            <p:cNvPr id="223" name="Freeform 128"/>
            <p:cNvSpPr>
              <a:spLocks noChangeAspect="1"/>
            </p:cNvSpPr>
            <p:nvPr/>
          </p:nvSpPr>
          <p:spPr bwMode="black">
            <a:xfrm>
              <a:off x="4546386" y="5583593"/>
              <a:ext cx="894651" cy="49421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a:noFill/>
            </a:ln>
            <a:extLst/>
          </p:spPr>
          <p:txBody>
            <a:bodyPr vert="horz" wrap="square" lIns="67232" tIns="33616" rIns="67232" bIns="33616" numCol="1" anchor="t" anchorCtr="0" compatLnSpc="1">
              <a:prstTxWarp prst="textNoShape">
                <a:avLst/>
              </a:prstTxWarp>
            </a:bodyPr>
            <a:lstStyle/>
            <a:p>
              <a:pPr defTabSz="685129" fontAlgn="base">
                <a:spcBef>
                  <a:spcPct val="0"/>
                </a:spcBef>
                <a:spcAft>
                  <a:spcPct val="0"/>
                </a:spcAft>
              </a:pPr>
              <a:endParaRPr lang="en-US" sz="1765">
                <a:solidFill>
                  <a:srgbClr val="000000"/>
                </a:solidFill>
                <a:ea typeface="MS PGothic" charset="0"/>
              </a:endParaRPr>
            </a:p>
          </p:txBody>
        </p:sp>
        <p:grpSp>
          <p:nvGrpSpPr>
            <p:cNvPr id="224" name="Group 223"/>
            <p:cNvGrpSpPr/>
            <p:nvPr/>
          </p:nvGrpSpPr>
          <p:grpSpPr>
            <a:xfrm>
              <a:off x="846466" y="2072358"/>
              <a:ext cx="501569" cy="592437"/>
              <a:chOff x="1185748" y="5414541"/>
              <a:chExt cx="616177" cy="1265928"/>
            </a:xfrm>
          </p:grpSpPr>
          <p:sp>
            <p:nvSpPr>
              <p:cNvPr id="235" name="Rectangle 234"/>
              <p:cNvSpPr/>
              <p:nvPr/>
            </p:nvSpPr>
            <p:spPr>
              <a:xfrm>
                <a:off x="1185748" y="5550725"/>
                <a:ext cx="501739" cy="941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36" name="Freeform 15"/>
              <p:cNvSpPr>
                <a:spLocks noEditPoints="1"/>
              </p:cNvSpPr>
              <p:nvPr/>
            </p:nvSpPr>
            <p:spPr bwMode="auto">
              <a:xfrm>
                <a:off x="1185748" y="5414541"/>
                <a:ext cx="616177" cy="1265928"/>
              </a:xfrm>
              <a:custGeom>
                <a:avLst/>
                <a:gdLst>
                  <a:gd name="T0" fmla="*/ 248 w 312"/>
                  <a:gd name="T1" fmla="*/ 48 h 641"/>
                  <a:gd name="T2" fmla="*/ 71 w 312"/>
                  <a:gd name="T3" fmla="*/ 0 h 641"/>
                  <a:gd name="T4" fmla="*/ 258 w 312"/>
                  <a:gd name="T5" fmla="*/ 641 h 641"/>
                  <a:gd name="T6" fmla="*/ 312 w 312"/>
                  <a:gd name="T7" fmla="*/ 10 h 641"/>
                  <a:gd name="T8" fmla="*/ 258 w 312"/>
                  <a:gd name="T9" fmla="*/ 641 h 641"/>
                  <a:gd name="T10" fmla="*/ 248 w 312"/>
                  <a:gd name="T11" fmla="*/ 55 h 641"/>
                  <a:gd name="T12" fmla="*/ 0 w 312"/>
                  <a:gd name="T13" fmla="*/ 641 h 641"/>
                  <a:gd name="T14" fmla="*/ 19 w 312"/>
                  <a:gd name="T15" fmla="*/ 107 h 641"/>
                  <a:gd name="T16" fmla="*/ 232 w 312"/>
                  <a:gd name="T17" fmla="*/ 78 h 641"/>
                  <a:gd name="T18" fmla="*/ 19 w 312"/>
                  <a:gd name="T19" fmla="*/ 107 h 641"/>
                  <a:gd name="T20" fmla="*/ 232 w 312"/>
                  <a:gd name="T21" fmla="*/ 135 h 641"/>
                  <a:gd name="T22" fmla="*/ 19 w 312"/>
                  <a:gd name="T23" fmla="*/ 121 h 641"/>
                  <a:gd name="T24" fmla="*/ 19 w 312"/>
                  <a:gd name="T25" fmla="*/ 166 h 641"/>
                  <a:gd name="T26" fmla="*/ 232 w 312"/>
                  <a:gd name="T27" fmla="*/ 152 h 641"/>
                  <a:gd name="T28" fmla="*/ 19 w 312"/>
                  <a:gd name="T29" fmla="*/ 166 h 641"/>
                  <a:gd name="T30" fmla="*/ 232 w 312"/>
                  <a:gd name="T31" fmla="*/ 196 h 641"/>
                  <a:gd name="T32" fmla="*/ 19 w 312"/>
                  <a:gd name="T33" fmla="*/ 182 h 641"/>
                  <a:gd name="T34" fmla="*/ 19 w 312"/>
                  <a:gd name="T35" fmla="*/ 227 h 641"/>
                  <a:gd name="T36" fmla="*/ 232 w 312"/>
                  <a:gd name="T37" fmla="*/ 213 h 641"/>
                  <a:gd name="T38" fmla="*/ 19 w 312"/>
                  <a:gd name="T39" fmla="*/ 227 h 641"/>
                  <a:gd name="T40" fmla="*/ 232 w 312"/>
                  <a:gd name="T41" fmla="*/ 258 h 641"/>
                  <a:gd name="T42" fmla="*/ 19 w 312"/>
                  <a:gd name="T43" fmla="*/ 244 h 641"/>
                  <a:gd name="T44" fmla="*/ 19 w 312"/>
                  <a:gd name="T45" fmla="*/ 289 h 641"/>
                  <a:gd name="T46" fmla="*/ 232 w 312"/>
                  <a:gd name="T47" fmla="*/ 274 h 641"/>
                  <a:gd name="T48" fmla="*/ 19 w 312"/>
                  <a:gd name="T49" fmla="*/ 289 h 641"/>
                  <a:gd name="T50" fmla="*/ 232 w 312"/>
                  <a:gd name="T51" fmla="*/ 319 h 641"/>
                  <a:gd name="T52" fmla="*/ 19 w 312"/>
                  <a:gd name="T53" fmla="*/ 305 h 641"/>
                  <a:gd name="T54" fmla="*/ 19 w 312"/>
                  <a:gd name="T55" fmla="*/ 352 h 641"/>
                  <a:gd name="T56" fmla="*/ 232 w 312"/>
                  <a:gd name="T57" fmla="*/ 338 h 641"/>
                  <a:gd name="T58" fmla="*/ 19 w 312"/>
                  <a:gd name="T59" fmla="*/ 352 h 641"/>
                  <a:gd name="T60" fmla="*/ 232 w 312"/>
                  <a:gd name="T61" fmla="*/ 383 h 641"/>
                  <a:gd name="T62" fmla="*/ 19 w 312"/>
                  <a:gd name="T63" fmla="*/ 369 h 641"/>
                  <a:gd name="T64" fmla="*/ 19 w 312"/>
                  <a:gd name="T65" fmla="*/ 414 h 641"/>
                  <a:gd name="T66" fmla="*/ 232 w 312"/>
                  <a:gd name="T67" fmla="*/ 400 h 641"/>
                  <a:gd name="T68" fmla="*/ 19 w 312"/>
                  <a:gd name="T69" fmla="*/ 414 h 641"/>
                  <a:gd name="T70" fmla="*/ 232 w 312"/>
                  <a:gd name="T71" fmla="*/ 445 h 641"/>
                  <a:gd name="T72" fmla="*/ 19 w 312"/>
                  <a:gd name="T73" fmla="*/ 43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641">
                    <a:moveTo>
                      <a:pt x="312" y="0"/>
                    </a:moveTo>
                    <a:lnTo>
                      <a:pt x="248" y="48"/>
                    </a:lnTo>
                    <a:lnTo>
                      <a:pt x="5" y="48"/>
                    </a:lnTo>
                    <a:lnTo>
                      <a:pt x="71" y="0"/>
                    </a:lnTo>
                    <a:lnTo>
                      <a:pt x="312" y="0"/>
                    </a:lnTo>
                    <a:close/>
                    <a:moveTo>
                      <a:pt x="258" y="641"/>
                    </a:moveTo>
                    <a:lnTo>
                      <a:pt x="312" y="572"/>
                    </a:lnTo>
                    <a:lnTo>
                      <a:pt x="312" y="10"/>
                    </a:lnTo>
                    <a:lnTo>
                      <a:pt x="258" y="52"/>
                    </a:lnTo>
                    <a:lnTo>
                      <a:pt x="258" y="641"/>
                    </a:lnTo>
                    <a:close/>
                    <a:moveTo>
                      <a:pt x="0" y="55"/>
                    </a:moveTo>
                    <a:lnTo>
                      <a:pt x="248" y="55"/>
                    </a:lnTo>
                    <a:lnTo>
                      <a:pt x="248" y="641"/>
                    </a:lnTo>
                    <a:lnTo>
                      <a:pt x="0" y="641"/>
                    </a:lnTo>
                    <a:lnTo>
                      <a:pt x="0" y="55"/>
                    </a:lnTo>
                    <a:close/>
                    <a:moveTo>
                      <a:pt x="19" y="107"/>
                    </a:moveTo>
                    <a:lnTo>
                      <a:pt x="232" y="107"/>
                    </a:lnTo>
                    <a:lnTo>
                      <a:pt x="232" y="78"/>
                    </a:lnTo>
                    <a:lnTo>
                      <a:pt x="19" y="78"/>
                    </a:lnTo>
                    <a:lnTo>
                      <a:pt x="19" y="107"/>
                    </a:lnTo>
                    <a:close/>
                    <a:moveTo>
                      <a:pt x="19" y="135"/>
                    </a:moveTo>
                    <a:lnTo>
                      <a:pt x="232" y="135"/>
                    </a:lnTo>
                    <a:lnTo>
                      <a:pt x="232" y="121"/>
                    </a:lnTo>
                    <a:lnTo>
                      <a:pt x="19" y="121"/>
                    </a:lnTo>
                    <a:lnTo>
                      <a:pt x="19" y="135"/>
                    </a:lnTo>
                    <a:close/>
                    <a:moveTo>
                      <a:pt x="19" y="166"/>
                    </a:moveTo>
                    <a:lnTo>
                      <a:pt x="232" y="166"/>
                    </a:lnTo>
                    <a:lnTo>
                      <a:pt x="232" y="152"/>
                    </a:lnTo>
                    <a:lnTo>
                      <a:pt x="19" y="152"/>
                    </a:lnTo>
                    <a:lnTo>
                      <a:pt x="19" y="166"/>
                    </a:lnTo>
                    <a:close/>
                    <a:moveTo>
                      <a:pt x="19" y="196"/>
                    </a:moveTo>
                    <a:lnTo>
                      <a:pt x="232" y="196"/>
                    </a:lnTo>
                    <a:lnTo>
                      <a:pt x="232" y="182"/>
                    </a:lnTo>
                    <a:lnTo>
                      <a:pt x="19" y="182"/>
                    </a:lnTo>
                    <a:lnTo>
                      <a:pt x="19" y="196"/>
                    </a:lnTo>
                    <a:close/>
                    <a:moveTo>
                      <a:pt x="19" y="227"/>
                    </a:moveTo>
                    <a:lnTo>
                      <a:pt x="232" y="227"/>
                    </a:lnTo>
                    <a:lnTo>
                      <a:pt x="232" y="213"/>
                    </a:lnTo>
                    <a:lnTo>
                      <a:pt x="19" y="213"/>
                    </a:lnTo>
                    <a:lnTo>
                      <a:pt x="19" y="227"/>
                    </a:lnTo>
                    <a:close/>
                    <a:moveTo>
                      <a:pt x="19" y="258"/>
                    </a:moveTo>
                    <a:lnTo>
                      <a:pt x="232" y="258"/>
                    </a:lnTo>
                    <a:lnTo>
                      <a:pt x="232" y="244"/>
                    </a:lnTo>
                    <a:lnTo>
                      <a:pt x="19" y="244"/>
                    </a:lnTo>
                    <a:lnTo>
                      <a:pt x="19" y="258"/>
                    </a:lnTo>
                    <a:close/>
                    <a:moveTo>
                      <a:pt x="19" y="289"/>
                    </a:moveTo>
                    <a:lnTo>
                      <a:pt x="232" y="289"/>
                    </a:lnTo>
                    <a:lnTo>
                      <a:pt x="232" y="274"/>
                    </a:lnTo>
                    <a:lnTo>
                      <a:pt x="19" y="274"/>
                    </a:lnTo>
                    <a:lnTo>
                      <a:pt x="19" y="289"/>
                    </a:lnTo>
                    <a:close/>
                    <a:moveTo>
                      <a:pt x="19" y="319"/>
                    </a:moveTo>
                    <a:lnTo>
                      <a:pt x="232" y="319"/>
                    </a:lnTo>
                    <a:lnTo>
                      <a:pt x="232" y="305"/>
                    </a:lnTo>
                    <a:lnTo>
                      <a:pt x="19" y="305"/>
                    </a:lnTo>
                    <a:lnTo>
                      <a:pt x="19" y="319"/>
                    </a:lnTo>
                    <a:close/>
                    <a:moveTo>
                      <a:pt x="19" y="352"/>
                    </a:moveTo>
                    <a:lnTo>
                      <a:pt x="232" y="352"/>
                    </a:lnTo>
                    <a:lnTo>
                      <a:pt x="232" y="338"/>
                    </a:lnTo>
                    <a:lnTo>
                      <a:pt x="19" y="338"/>
                    </a:lnTo>
                    <a:lnTo>
                      <a:pt x="19" y="352"/>
                    </a:lnTo>
                    <a:close/>
                    <a:moveTo>
                      <a:pt x="19" y="383"/>
                    </a:moveTo>
                    <a:lnTo>
                      <a:pt x="232" y="383"/>
                    </a:lnTo>
                    <a:lnTo>
                      <a:pt x="232" y="369"/>
                    </a:lnTo>
                    <a:lnTo>
                      <a:pt x="19" y="369"/>
                    </a:lnTo>
                    <a:lnTo>
                      <a:pt x="19" y="383"/>
                    </a:lnTo>
                    <a:close/>
                    <a:moveTo>
                      <a:pt x="19" y="414"/>
                    </a:moveTo>
                    <a:lnTo>
                      <a:pt x="232" y="414"/>
                    </a:lnTo>
                    <a:lnTo>
                      <a:pt x="232" y="400"/>
                    </a:lnTo>
                    <a:lnTo>
                      <a:pt x="19" y="400"/>
                    </a:lnTo>
                    <a:lnTo>
                      <a:pt x="19" y="414"/>
                    </a:lnTo>
                    <a:close/>
                    <a:moveTo>
                      <a:pt x="19" y="445"/>
                    </a:moveTo>
                    <a:lnTo>
                      <a:pt x="232" y="445"/>
                    </a:lnTo>
                    <a:lnTo>
                      <a:pt x="232" y="430"/>
                    </a:lnTo>
                    <a:lnTo>
                      <a:pt x="19" y="430"/>
                    </a:lnTo>
                    <a:lnTo>
                      <a:pt x="19" y="445"/>
                    </a:lnTo>
                    <a:close/>
                  </a:path>
                </a:pathLst>
              </a:custGeom>
              <a:solidFill>
                <a:schemeClr val="tx2"/>
              </a:solidFill>
              <a:ln>
                <a:noFill/>
              </a:ln>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grpSp>
        <p:grpSp>
          <p:nvGrpSpPr>
            <p:cNvPr id="225" name="Group 224"/>
            <p:cNvGrpSpPr/>
            <p:nvPr/>
          </p:nvGrpSpPr>
          <p:grpSpPr>
            <a:xfrm>
              <a:off x="1275256" y="2152152"/>
              <a:ext cx="501569" cy="592437"/>
              <a:chOff x="1185748" y="5414541"/>
              <a:chExt cx="616177" cy="1265928"/>
            </a:xfrm>
          </p:grpSpPr>
          <p:sp>
            <p:nvSpPr>
              <p:cNvPr id="233" name="Rectangle 232"/>
              <p:cNvSpPr/>
              <p:nvPr/>
            </p:nvSpPr>
            <p:spPr>
              <a:xfrm>
                <a:off x="1185748" y="5550725"/>
                <a:ext cx="501739" cy="941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29" fontAlgn="base">
                  <a:spcBef>
                    <a:spcPct val="0"/>
                  </a:spcBef>
                  <a:spcAft>
                    <a:spcPct val="0"/>
                  </a:spcAft>
                </a:pPr>
                <a:endParaRPr lang="en-US" sz="1765">
                  <a:solidFill>
                    <a:srgbClr val="FFFFFF"/>
                  </a:solidFill>
                </a:endParaRPr>
              </a:p>
            </p:txBody>
          </p:sp>
          <p:sp>
            <p:nvSpPr>
              <p:cNvPr id="234" name="Freeform 15"/>
              <p:cNvSpPr>
                <a:spLocks noEditPoints="1"/>
              </p:cNvSpPr>
              <p:nvPr/>
            </p:nvSpPr>
            <p:spPr bwMode="auto">
              <a:xfrm>
                <a:off x="1185748" y="5414541"/>
                <a:ext cx="616177" cy="1265928"/>
              </a:xfrm>
              <a:custGeom>
                <a:avLst/>
                <a:gdLst>
                  <a:gd name="T0" fmla="*/ 248 w 312"/>
                  <a:gd name="T1" fmla="*/ 48 h 641"/>
                  <a:gd name="T2" fmla="*/ 71 w 312"/>
                  <a:gd name="T3" fmla="*/ 0 h 641"/>
                  <a:gd name="T4" fmla="*/ 258 w 312"/>
                  <a:gd name="T5" fmla="*/ 641 h 641"/>
                  <a:gd name="T6" fmla="*/ 312 w 312"/>
                  <a:gd name="T7" fmla="*/ 10 h 641"/>
                  <a:gd name="T8" fmla="*/ 258 w 312"/>
                  <a:gd name="T9" fmla="*/ 641 h 641"/>
                  <a:gd name="T10" fmla="*/ 248 w 312"/>
                  <a:gd name="T11" fmla="*/ 55 h 641"/>
                  <a:gd name="T12" fmla="*/ 0 w 312"/>
                  <a:gd name="T13" fmla="*/ 641 h 641"/>
                  <a:gd name="T14" fmla="*/ 19 w 312"/>
                  <a:gd name="T15" fmla="*/ 107 h 641"/>
                  <a:gd name="T16" fmla="*/ 232 w 312"/>
                  <a:gd name="T17" fmla="*/ 78 h 641"/>
                  <a:gd name="T18" fmla="*/ 19 w 312"/>
                  <a:gd name="T19" fmla="*/ 107 h 641"/>
                  <a:gd name="T20" fmla="*/ 232 w 312"/>
                  <a:gd name="T21" fmla="*/ 135 h 641"/>
                  <a:gd name="T22" fmla="*/ 19 w 312"/>
                  <a:gd name="T23" fmla="*/ 121 h 641"/>
                  <a:gd name="T24" fmla="*/ 19 w 312"/>
                  <a:gd name="T25" fmla="*/ 166 h 641"/>
                  <a:gd name="T26" fmla="*/ 232 w 312"/>
                  <a:gd name="T27" fmla="*/ 152 h 641"/>
                  <a:gd name="T28" fmla="*/ 19 w 312"/>
                  <a:gd name="T29" fmla="*/ 166 h 641"/>
                  <a:gd name="T30" fmla="*/ 232 w 312"/>
                  <a:gd name="T31" fmla="*/ 196 h 641"/>
                  <a:gd name="T32" fmla="*/ 19 w 312"/>
                  <a:gd name="T33" fmla="*/ 182 h 641"/>
                  <a:gd name="T34" fmla="*/ 19 w 312"/>
                  <a:gd name="T35" fmla="*/ 227 h 641"/>
                  <a:gd name="T36" fmla="*/ 232 w 312"/>
                  <a:gd name="T37" fmla="*/ 213 h 641"/>
                  <a:gd name="T38" fmla="*/ 19 w 312"/>
                  <a:gd name="T39" fmla="*/ 227 h 641"/>
                  <a:gd name="T40" fmla="*/ 232 w 312"/>
                  <a:gd name="T41" fmla="*/ 258 h 641"/>
                  <a:gd name="T42" fmla="*/ 19 w 312"/>
                  <a:gd name="T43" fmla="*/ 244 h 641"/>
                  <a:gd name="T44" fmla="*/ 19 w 312"/>
                  <a:gd name="T45" fmla="*/ 289 h 641"/>
                  <a:gd name="T46" fmla="*/ 232 w 312"/>
                  <a:gd name="T47" fmla="*/ 274 h 641"/>
                  <a:gd name="T48" fmla="*/ 19 w 312"/>
                  <a:gd name="T49" fmla="*/ 289 h 641"/>
                  <a:gd name="T50" fmla="*/ 232 w 312"/>
                  <a:gd name="T51" fmla="*/ 319 h 641"/>
                  <a:gd name="T52" fmla="*/ 19 w 312"/>
                  <a:gd name="T53" fmla="*/ 305 h 641"/>
                  <a:gd name="T54" fmla="*/ 19 w 312"/>
                  <a:gd name="T55" fmla="*/ 352 h 641"/>
                  <a:gd name="T56" fmla="*/ 232 w 312"/>
                  <a:gd name="T57" fmla="*/ 338 h 641"/>
                  <a:gd name="T58" fmla="*/ 19 w 312"/>
                  <a:gd name="T59" fmla="*/ 352 h 641"/>
                  <a:gd name="T60" fmla="*/ 232 w 312"/>
                  <a:gd name="T61" fmla="*/ 383 h 641"/>
                  <a:gd name="T62" fmla="*/ 19 w 312"/>
                  <a:gd name="T63" fmla="*/ 369 h 641"/>
                  <a:gd name="T64" fmla="*/ 19 w 312"/>
                  <a:gd name="T65" fmla="*/ 414 h 641"/>
                  <a:gd name="T66" fmla="*/ 232 w 312"/>
                  <a:gd name="T67" fmla="*/ 400 h 641"/>
                  <a:gd name="T68" fmla="*/ 19 w 312"/>
                  <a:gd name="T69" fmla="*/ 414 h 641"/>
                  <a:gd name="T70" fmla="*/ 232 w 312"/>
                  <a:gd name="T71" fmla="*/ 445 h 641"/>
                  <a:gd name="T72" fmla="*/ 19 w 312"/>
                  <a:gd name="T73" fmla="*/ 43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 h="641">
                    <a:moveTo>
                      <a:pt x="312" y="0"/>
                    </a:moveTo>
                    <a:lnTo>
                      <a:pt x="248" y="48"/>
                    </a:lnTo>
                    <a:lnTo>
                      <a:pt x="5" y="48"/>
                    </a:lnTo>
                    <a:lnTo>
                      <a:pt x="71" y="0"/>
                    </a:lnTo>
                    <a:lnTo>
                      <a:pt x="312" y="0"/>
                    </a:lnTo>
                    <a:close/>
                    <a:moveTo>
                      <a:pt x="258" y="641"/>
                    </a:moveTo>
                    <a:lnTo>
                      <a:pt x="312" y="572"/>
                    </a:lnTo>
                    <a:lnTo>
                      <a:pt x="312" y="10"/>
                    </a:lnTo>
                    <a:lnTo>
                      <a:pt x="258" y="52"/>
                    </a:lnTo>
                    <a:lnTo>
                      <a:pt x="258" y="641"/>
                    </a:lnTo>
                    <a:close/>
                    <a:moveTo>
                      <a:pt x="0" y="55"/>
                    </a:moveTo>
                    <a:lnTo>
                      <a:pt x="248" y="55"/>
                    </a:lnTo>
                    <a:lnTo>
                      <a:pt x="248" y="641"/>
                    </a:lnTo>
                    <a:lnTo>
                      <a:pt x="0" y="641"/>
                    </a:lnTo>
                    <a:lnTo>
                      <a:pt x="0" y="55"/>
                    </a:lnTo>
                    <a:close/>
                    <a:moveTo>
                      <a:pt x="19" y="107"/>
                    </a:moveTo>
                    <a:lnTo>
                      <a:pt x="232" y="107"/>
                    </a:lnTo>
                    <a:lnTo>
                      <a:pt x="232" y="78"/>
                    </a:lnTo>
                    <a:lnTo>
                      <a:pt x="19" y="78"/>
                    </a:lnTo>
                    <a:lnTo>
                      <a:pt x="19" y="107"/>
                    </a:lnTo>
                    <a:close/>
                    <a:moveTo>
                      <a:pt x="19" y="135"/>
                    </a:moveTo>
                    <a:lnTo>
                      <a:pt x="232" y="135"/>
                    </a:lnTo>
                    <a:lnTo>
                      <a:pt x="232" y="121"/>
                    </a:lnTo>
                    <a:lnTo>
                      <a:pt x="19" y="121"/>
                    </a:lnTo>
                    <a:lnTo>
                      <a:pt x="19" y="135"/>
                    </a:lnTo>
                    <a:close/>
                    <a:moveTo>
                      <a:pt x="19" y="166"/>
                    </a:moveTo>
                    <a:lnTo>
                      <a:pt x="232" y="166"/>
                    </a:lnTo>
                    <a:lnTo>
                      <a:pt x="232" y="152"/>
                    </a:lnTo>
                    <a:lnTo>
                      <a:pt x="19" y="152"/>
                    </a:lnTo>
                    <a:lnTo>
                      <a:pt x="19" y="166"/>
                    </a:lnTo>
                    <a:close/>
                    <a:moveTo>
                      <a:pt x="19" y="196"/>
                    </a:moveTo>
                    <a:lnTo>
                      <a:pt x="232" y="196"/>
                    </a:lnTo>
                    <a:lnTo>
                      <a:pt x="232" y="182"/>
                    </a:lnTo>
                    <a:lnTo>
                      <a:pt x="19" y="182"/>
                    </a:lnTo>
                    <a:lnTo>
                      <a:pt x="19" y="196"/>
                    </a:lnTo>
                    <a:close/>
                    <a:moveTo>
                      <a:pt x="19" y="227"/>
                    </a:moveTo>
                    <a:lnTo>
                      <a:pt x="232" y="227"/>
                    </a:lnTo>
                    <a:lnTo>
                      <a:pt x="232" y="213"/>
                    </a:lnTo>
                    <a:lnTo>
                      <a:pt x="19" y="213"/>
                    </a:lnTo>
                    <a:lnTo>
                      <a:pt x="19" y="227"/>
                    </a:lnTo>
                    <a:close/>
                    <a:moveTo>
                      <a:pt x="19" y="258"/>
                    </a:moveTo>
                    <a:lnTo>
                      <a:pt x="232" y="258"/>
                    </a:lnTo>
                    <a:lnTo>
                      <a:pt x="232" y="244"/>
                    </a:lnTo>
                    <a:lnTo>
                      <a:pt x="19" y="244"/>
                    </a:lnTo>
                    <a:lnTo>
                      <a:pt x="19" y="258"/>
                    </a:lnTo>
                    <a:close/>
                    <a:moveTo>
                      <a:pt x="19" y="289"/>
                    </a:moveTo>
                    <a:lnTo>
                      <a:pt x="232" y="289"/>
                    </a:lnTo>
                    <a:lnTo>
                      <a:pt x="232" y="274"/>
                    </a:lnTo>
                    <a:lnTo>
                      <a:pt x="19" y="274"/>
                    </a:lnTo>
                    <a:lnTo>
                      <a:pt x="19" y="289"/>
                    </a:lnTo>
                    <a:close/>
                    <a:moveTo>
                      <a:pt x="19" y="319"/>
                    </a:moveTo>
                    <a:lnTo>
                      <a:pt x="232" y="319"/>
                    </a:lnTo>
                    <a:lnTo>
                      <a:pt x="232" y="305"/>
                    </a:lnTo>
                    <a:lnTo>
                      <a:pt x="19" y="305"/>
                    </a:lnTo>
                    <a:lnTo>
                      <a:pt x="19" y="319"/>
                    </a:lnTo>
                    <a:close/>
                    <a:moveTo>
                      <a:pt x="19" y="352"/>
                    </a:moveTo>
                    <a:lnTo>
                      <a:pt x="232" y="352"/>
                    </a:lnTo>
                    <a:lnTo>
                      <a:pt x="232" y="338"/>
                    </a:lnTo>
                    <a:lnTo>
                      <a:pt x="19" y="338"/>
                    </a:lnTo>
                    <a:lnTo>
                      <a:pt x="19" y="352"/>
                    </a:lnTo>
                    <a:close/>
                    <a:moveTo>
                      <a:pt x="19" y="383"/>
                    </a:moveTo>
                    <a:lnTo>
                      <a:pt x="232" y="383"/>
                    </a:lnTo>
                    <a:lnTo>
                      <a:pt x="232" y="369"/>
                    </a:lnTo>
                    <a:lnTo>
                      <a:pt x="19" y="369"/>
                    </a:lnTo>
                    <a:lnTo>
                      <a:pt x="19" y="383"/>
                    </a:lnTo>
                    <a:close/>
                    <a:moveTo>
                      <a:pt x="19" y="414"/>
                    </a:moveTo>
                    <a:lnTo>
                      <a:pt x="232" y="414"/>
                    </a:lnTo>
                    <a:lnTo>
                      <a:pt x="232" y="400"/>
                    </a:lnTo>
                    <a:lnTo>
                      <a:pt x="19" y="400"/>
                    </a:lnTo>
                    <a:lnTo>
                      <a:pt x="19" y="414"/>
                    </a:lnTo>
                    <a:close/>
                    <a:moveTo>
                      <a:pt x="19" y="445"/>
                    </a:moveTo>
                    <a:lnTo>
                      <a:pt x="232" y="445"/>
                    </a:lnTo>
                    <a:lnTo>
                      <a:pt x="232" y="430"/>
                    </a:lnTo>
                    <a:lnTo>
                      <a:pt x="19" y="430"/>
                    </a:lnTo>
                    <a:lnTo>
                      <a:pt x="19" y="445"/>
                    </a:lnTo>
                    <a:close/>
                  </a:path>
                </a:pathLst>
              </a:custGeom>
              <a:solidFill>
                <a:schemeClr val="tx2"/>
              </a:solidFill>
              <a:ln>
                <a:noFill/>
              </a:ln>
              <a:extLst/>
            </p:spPr>
            <p:txBody>
              <a:bodyPr vert="horz" wrap="square" lIns="67232" tIns="33616" rIns="67232" bIns="33616" numCol="1" anchor="t" anchorCtr="0" compatLnSpc="1">
                <a:prstTxWarp prst="textNoShape">
                  <a:avLst/>
                </a:prstTxWarp>
              </a:bodyPr>
              <a:lstStyle/>
              <a:p>
                <a:pPr defTabSz="672131" fontAlgn="base">
                  <a:spcBef>
                    <a:spcPct val="0"/>
                  </a:spcBef>
                  <a:spcAft>
                    <a:spcPct val="0"/>
                  </a:spcAft>
                </a:pPr>
                <a:endParaRPr lang="en-US" sz="1250">
                  <a:solidFill>
                    <a:srgbClr val="000000"/>
                  </a:solidFill>
                  <a:ea typeface="MS PGothic" charset="0"/>
                </a:endParaRPr>
              </a:p>
            </p:txBody>
          </p:sp>
        </p:grpSp>
        <p:sp>
          <p:nvSpPr>
            <p:cNvPr id="227" name="Lightning Bolt 226"/>
            <p:cNvSpPr/>
            <p:nvPr/>
          </p:nvSpPr>
          <p:spPr bwMode="auto">
            <a:xfrm rot="7027223">
              <a:off x="6151459" y="3246246"/>
              <a:ext cx="647583" cy="613039"/>
            </a:xfrm>
            <a:prstGeom prst="lightningBolt">
              <a:avLst/>
            </a:prstGeom>
            <a:solidFill>
              <a:srgbClr val="FF7C80"/>
            </a:solidFill>
            <a:ln w="1905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571217" fontAlgn="base">
                <a:lnSpc>
                  <a:spcPct val="90000"/>
                </a:lnSpc>
                <a:spcBef>
                  <a:spcPct val="0"/>
                </a:spcBef>
                <a:spcAft>
                  <a:spcPct val="0"/>
                </a:spcAft>
              </a:pPr>
              <a:endParaRPr lang="en-US" sz="1765" kern="0" dirty="0">
                <a:ln>
                  <a:solidFill>
                    <a:srgbClr val="FFFFFF">
                      <a:alpha val="0"/>
                    </a:srgbClr>
                  </a:solidFill>
                </a:ln>
                <a:gradFill>
                  <a:gsLst>
                    <a:gs pos="56637">
                      <a:srgbClr val="FFFFFF"/>
                    </a:gs>
                    <a:gs pos="11000">
                      <a:srgbClr val="FFFFFF"/>
                    </a:gs>
                  </a:gsLst>
                  <a:lin ang="5400000" scaled="0"/>
                </a:gradFill>
                <a:ea typeface="MS PGothic" charset="0"/>
              </a:endParaRPr>
            </a:p>
          </p:txBody>
        </p:sp>
        <p:sp>
          <p:nvSpPr>
            <p:cNvPr id="228" name="Right Arrow 227"/>
            <p:cNvSpPr/>
            <p:nvPr/>
          </p:nvSpPr>
          <p:spPr bwMode="auto">
            <a:xfrm rot="16200000">
              <a:off x="4828244" y="3529961"/>
              <a:ext cx="322713" cy="308082"/>
            </a:xfrm>
            <a:prstGeom prst="rightArrow">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fontAlgn="base">
                <a:lnSpc>
                  <a:spcPct val="90000"/>
                </a:lnSpc>
                <a:spcBef>
                  <a:spcPct val="0"/>
                </a:spcBef>
                <a:spcAft>
                  <a:spcPct val="0"/>
                </a:spcAft>
              </a:pPr>
              <a:endParaRPr lang="en-US" sz="1471" b="1" dirty="0">
                <a:solidFill>
                  <a:srgbClr val="FFFFFF"/>
                </a:solidFill>
                <a:latin typeface="Segoe UI Light"/>
                <a:ea typeface="Segoe UI" pitchFamily="34" charset="0"/>
                <a:cs typeface="Segoe UI" pitchFamily="34" charset="0"/>
              </a:endParaRPr>
            </a:p>
          </p:txBody>
        </p:sp>
        <p:sp>
          <p:nvSpPr>
            <p:cNvPr id="229" name="Rectangle 228"/>
            <p:cNvSpPr/>
            <p:nvPr/>
          </p:nvSpPr>
          <p:spPr>
            <a:xfrm rot="7557687">
              <a:off x="5982137" y="4437330"/>
              <a:ext cx="181557" cy="103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230" name="Group 229"/>
            <p:cNvGrpSpPr/>
            <p:nvPr/>
          </p:nvGrpSpPr>
          <p:grpSpPr>
            <a:xfrm>
              <a:off x="6183106" y="4398685"/>
              <a:ext cx="155826" cy="118924"/>
              <a:chOff x="6144954" y="4214955"/>
              <a:chExt cx="155826" cy="118924"/>
            </a:xfrm>
          </p:grpSpPr>
          <p:sp>
            <p:nvSpPr>
              <p:cNvPr id="231" name="Isosceles Triangle 230"/>
              <p:cNvSpPr/>
              <p:nvPr/>
            </p:nvSpPr>
            <p:spPr>
              <a:xfrm>
                <a:off x="6144954" y="4214955"/>
                <a:ext cx="155826" cy="1189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32" name="Oval 231"/>
              <p:cNvSpPr/>
              <p:nvPr/>
            </p:nvSpPr>
            <p:spPr>
              <a:xfrm>
                <a:off x="6190965" y="4246275"/>
                <a:ext cx="72000" cy="72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spTree>
    <p:extLst>
      <p:ext uri="{BB962C8B-B14F-4D97-AF65-F5344CB8AC3E}">
        <p14:creationId xmlns:p14="http://schemas.microsoft.com/office/powerpoint/2010/main" val="1167969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a:t>
            </a:r>
            <a:r>
              <a:rPr lang="en-GB" dirty="0"/>
              <a:t>in the </a:t>
            </a:r>
            <a:r>
              <a:rPr lang="en-GB" dirty="0" smtClean="0"/>
              <a:t>workflow DOES VGI FIT?</a:t>
            </a:r>
            <a:endParaRPr lang="en-GB" dirty="0"/>
          </a:p>
        </p:txBody>
      </p:sp>
      <p:sp>
        <p:nvSpPr>
          <p:cNvPr id="4" name="Text Placeholder 3"/>
          <p:cNvSpPr>
            <a:spLocks noGrp="1"/>
          </p:cNvSpPr>
          <p:nvPr>
            <p:ph type="body" sz="quarter" idx="13"/>
          </p:nvPr>
        </p:nvSpPr>
        <p:spPr/>
        <p:txBody>
          <a:bodyPr/>
          <a:lstStyle/>
          <a:p>
            <a:endParaRPr lang="en-GB"/>
          </a:p>
        </p:txBody>
      </p:sp>
      <p:sp>
        <p:nvSpPr>
          <p:cNvPr id="5" name="Footer Placeholder 4"/>
          <p:cNvSpPr>
            <a:spLocks noGrp="1"/>
          </p:cNvSpPr>
          <p:nvPr>
            <p:ph type="ftr" sz="quarter" idx="14"/>
          </p:nvPr>
        </p:nvSpPr>
        <p:spPr/>
        <p:txBody>
          <a:bodyPr/>
          <a:lstStyle/>
          <a:p>
            <a:r>
              <a:rPr lang="en-GB" dirty="0"/>
              <a:t>OFFICIAL</a:t>
            </a:r>
          </a:p>
        </p:txBody>
      </p:sp>
      <p:sp>
        <p:nvSpPr>
          <p:cNvPr id="7" name="Rectangle: Rounded Corners 6"/>
          <p:cNvSpPr/>
          <p:nvPr/>
        </p:nvSpPr>
        <p:spPr>
          <a:xfrm>
            <a:off x="683568" y="2996952"/>
            <a:ext cx="1008112" cy="1296144"/>
          </a:xfrm>
          <a:prstGeom prst="roundRect">
            <a:avLst/>
          </a:prstGeom>
          <a:ln>
            <a:no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2">
                    <a:lumMod val="25000"/>
                  </a:schemeClr>
                </a:solidFill>
              </a:rPr>
              <a:t>Change detection</a:t>
            </a:r>
          </a:p>
        </p:txBody>
      </p:sp>
      <p:sp>
        <p:nvSpPr>
          <p:cNvPr id="8" name="Rectangle 7"/>
          <p:cNvSpPr/>
          <p:nvPr/>
        </p:nvSpPr>
        <p:spPr>
          <a:xfrm>
            <a:off x="2214000" y="2996952"/>
            <a:ext cx="1349888" cy="288032"/>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lumMod val="25000"/>
                  </a:schemeClr>
                </a:solidFill>
              </a:rPr>
              <a:t>Production area</a:t>
            </a:r>
          </a:p>
        </p:txBody>
      </p:sp>
      <p:sp>
        <p:nvSpPr>
          <p:cNvPr id="10" name="Rectangle 9"/>
          <p:cNvSpPr/>
          <p:nvPr/>
        </p:nvSpPr>
        <p:spPr>
          <a:xfrm>
            <a:off x="2208310" y="3370612"/>
            <a:ext cx="1349888" cy="288032"/>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lumMod val="25000"/>
                  </a:schemeClr>
                </a:solidFill>
              </a:rPr>
              <a:t>Production area</a:t>
            </a:r>
          </a:p>
        </p:txBody>
      </p:sp>
      <p:sp>
        <p:nvSpPr>
          <p:cNvPr id="11" name="Rectangle 10"/>
          <p:cNvSpPr/>
          <p:nvPr/>
        </p:nvSpPr>
        <p:spPr>
          <a:xfrm>
            <a:off x="2208310" y="3771000"/>
            <a:ext cx="1349888" cy="288032"/>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lumMod val="25000"/>
                  </a:schemeClr>
                </a:solidFill>
              </a:rPr>
              <a:t>Production area</a:t>
            </a:r>
          </a:p>
        </p:txBody>
      </p:sp>
      <p:sp>
        <p:nvSpPr>
          <p:cNvPr id="12" name="Rectangle: Rounded Corners 11"/>
          <p:cNvSpPr/>
          <p:nvPr/>
        </p:nvSpPr>
        <p:spPr>
          <a:xfrm>
            <a:off x="539552" y="4509120"/>
            <a:ext cx="3018646" cy="360040"/>
          </a:xfrm>
          <a:prstGeom prst="roundRect">
            <a:avLst/>
          </a:prstGeom>
          <a:solidFill>
            <a:schemeClr val="accent3"/>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VGI</a:t>
            </a:r>
          </a:p>
        </p:txBody>
      </p:sp>
      <p:sp>
        <p:nvSpPr>
          <p:cNvPr id="13" name="Can 8"/>
          <p:cNvSpPr>
            <a:spLocks noGrp="1"/>
          </p:cNvSpPr>
          <p:nvPr>
            <p:ph type="body" sz="quarter" idx="12"/>
          </p:nvPr>
        </p:nvSpPr>
        <p:spPr>
          <a:xfrm>
            <a:off x="4276974" y="2866556"/>
            <a:ext cx="1011256" cy="1296144"/>
          </a:xfrm>
          <a:prstGeom prst="can">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bg2">
                    <a:lumMod val="25000"/>
                  </a:schemeClr>
                </a:solidFill>
                <a:effectLst/>
                <a:uLnTx/>
                <a:uFillTx/>
              </a:rPr>
              <a:t>Database</a:t>
            </a:r>
          </a:p>
        </p:txBody>
      </p:sp>
      <p:sp>
        <p:nvSpPr>
          <p:cNvPr id="15" name="Rectangle 14"/>
          <p:cNvSpPr/>
          <p:nvPr/>
        </p:nvSpPr>
        <p:spPr>
          <a:xfrm>
            <a:off x="5558060" y="3098696"/>
            <a:ext cx="1349888" cy="420608"/>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lumMod val="25000"/>
                  </a:schemeClr>
                </a:solidFill>
              </a:rPr>
              <a:t>Products &amp; services</a:t>
            </a:r>
          </a:p>
        </p:txBody>
      </p:sp>
      <p:sp>
        <p:nvSpPr>
          <p:cNvPr id="16" name="Rectangle 15"/>
          <p:cNvSpPr/>
          <p:nvPr/>
        </p:nvSpPr>
        <p:spPr>
          <a:xfrm>
            <a:off x="5637340" y="3193192"/>
            <a:ext cx="1349888" cy="420608"/>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lumMod val="25000"/>
                  </a:schemeClr>
                </a:solidFill>
              </a:rPr>
              <a:t>Products &amp; services</a:t>
            </a:r>
          </a:p>
        </p:txBody>
      </p:sp>
      <p:sp>
        <p:nvSpPr>
          <p:cNvPr id="17" name="Rectangle 16"/>
          <p:cNvSpPr/>
          <p:nvPr/>
        </p:nvSpPr>
        <p:spPr>
          <a:xfrm>
            <a:off x="5747020" y="3280048"/>
            <a:ext cx="1349888" cy="420608"/>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lumMod val="25000"/>
                  </a:schemeClr>
                </a:solidFill>
              </a:rPr>
              <a:t>Products &amp; services</a:t>
            </a:r>
          </a:p>
        </p:txBody>
      </p:sp>
      <p:sp>
        <p:nvSpPr>
          <p:cNvPr id="18" name="Rectangle 17"/>
          <p:cNvSpPr/>
          <p:nvPr/>
        </p:nvSpPr>
        <p:spPr>
          <a:xfrm>
            <a:off x="5856700" y="3368432"/>
            <a:ext cx="1349888" cy="420608"/>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lumMod val="25000"/>
                  </a:schemeClr>
                </a:solidFill>
              </a:rPr>
              <a:t>Products &amp; services</a:t>
            </a:r>
          </a:p>
        </p:txBody>
      </p:sp>
      <p:sp>
        <p:nvSpPr>
          <p:cNvPr id="19" name="Rectangle 18"/>
          <p:cNvSpPr/>
          <p:nvPr/>
        </p:nvSpPr>
        <p:spPr>
          <a:xfrm rot="5400000">
            <a:off x="3252920" y="3397484"/>
            <a:ext cx="1349888" cy="288032"/>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2">
                    <a:lumMod val="25000"/>
                  </a:schemeClr>
                </a:solidFill>
              </a:rPr>
              <a:t>QC</a:t>
            </a:r>
          </a:p>
        </p:txBody>
      </p:sp>
      <p:sp>
        <p:nvSpPr>
          <p:cNvPr id="20" name="Oval 19"/>
          <p:cNvSpPr/>
          <p:nvPr/>
        </p:nvSpPr>
        <p:spPr>
          <a:xfrm>
            <a:off x="7634466" y="3153442"/>
            <a:ext cx="1371118" cy="531628"/>
          </a:xfrm>
          <a:prstGeom prst="ellipse">
            <a:avLst/>
          </a:prstGeom>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2">
                    <a:lumMod val="25000"/>
                  </a:schemeClr>
                </a:solidFill>
              </a:rPr>
              <a:t>customers</a:t>
            </a:r>
          </a:p>
        </p:txBody>
      </p:sp>
      <p:sp>
        <p:nvSpPr>
          <p:cNvPr id="33" name="Freeform: Shape 32"/>
          <p:cNvSpPr/>
          <p:nvPr/>
        </p:nvSpPr>
        <p:spPr>
          <a:xfrm>
            <a:off x="827584" y="3744272"/>
            <a:ext cx="7591327" cy="2060828"/>
          </a:xfrm>
          <a:custGeom>
            <a:avLst/>
            <a:gdLst>
              <a:gd name="connsiteX0" fmla="*/ 7437435 w 7466726"/>
              <a:gd name="connsiteY0" fmla="*/ 0 h 1953190"/>
              <a:gd name="connsiteX1" fmla="*/ 6957375 w 7466726"/>
              <a:gd name="connsiteY1" fmla="*/ 1005840 h 1953190"/>
              <a:gd name="connsiteX2" fmla="*/ 3939855 w 7466726"/>
              <a:gd name="connsiteY2" fmla="*/ 1817370 h 1953190"/>
              <a:gd name="connsiteX3" fmla="*/ 1733865 w 7466726"/>
              <a:gd name="connsiteY3" fmla="*/ 1897380 h 1953190"/>
              <a:gd name="connsiteX4" fmla="*/ 350835 w 7466726"/>
              <a:gd name="connsiteY4" fmla="*/ 1245870 h 1953190"/>
              <a:gd name="connsiteX5" fmla="*/ 30795 w 7466726"/>
              <a:gd name="connsiteY5" fmla="*/ 571500 h 1953190"/>
              <a:gd name="connsiteX6" fmla="*/ 30795 w 7466726"/>
              <a:gd name="connsiteY6" fmla="*/ 582930 h 195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6726" h="1953190">
                <a:moveTo>
                  <a:pt x="7437435" y="0"/>
                </a:moveTo>
                <a:cubicBezTo>
                  <a:pt x="7488870" y="351472"/>
                  <a:pt x="7540305" y="702945"/>
                  <a:pt x="6957375" y="1005840"/>
                </a:cubicBezTo>
                <a:cubicBezTo>
                  <a:pt x="6374445" y="1308735"/>
                  <a:pt x="4810440" y="1668780"/>
                  <a:pt x="3939855" y="1817370"/>
                </a:cubicBezTo>
                <a:cubicBezTo>
                  <a:pt x="3069270" y="1965960"/>
                  <a:pt x="2332035" y="1992630"/>
                  <a:pt x="1733865" y="1897380"/>
                </a:cubicBezTo>
                <a:cubicBezTo>
                  <a:pt x="1135695" y="1802130"/>
                  <a:pt x="634680" y="1466850"/>
                  <a:pt x="350835" y="1245870"/>
                </a:cubicBezTo>
                <a:cubicBezTo>
                  <a:pt x="66990" y="1024890"/>
                  <a:pt x="84135" y="681990"/>
                  <a:pt x="30795" y="571500"/>
                </a:cubicBezTo>
                <a:cubicBezTo>
                  <a:pt x="-22545" y="461010"/>
                  <a:pt x="4125" y="521970"/>
                  <a:pt x="30795" y="582930"/>
                </a:cubicBezTo>
              </a:path>
            </a:pathLst>
          </a:custGeom>
          <a:noFill/>
          <a:ln>
            <a:solidFill>
              <a:srgbClr val="92D05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33"/>
          <p:cNvSpPr/>
          <p:nvPr/>
        </p:nvSpPr>
        <p:spPr>
          <a:xfrm rot="187843">
            <a:off x="2555776" y="3685070"/>
            <a:ext cx="5863135" cy="2160844"/>
          </a:xfrm>
          <a:custGeom>
            <a:avLst/>
            <a:gdLst>
              <a:gd name="connsiteX0" fmla="*/ 7437435 w 7466726"/>
              <a:gd name="connsiteY0" fmla="*/ 0 h 1953190"/>
              <a:gd name="connsiteX1" fmla="*/ 6957375 w 7466726"/>
              <a:gd name="connsiteY1" fmla="*/ 1005840 h 1953190"/>
              <a:gd name="connsiteX2" fmla="*/ 3939855 w 7466726"/>
              <a:gd name="connsiteY2" fmla="*/ 1817370 h 1953190"/>
              <a:gd name="connsiteX3" fmla="*/ 1733865 w 7466726"/>
              <a:gd name="connsiteY3" fmla="*/ 1897380 h 1953190"/>
              <a:gd name="connsiteX4" fmla="*/ 350835 w 7466726"/>
              <a:gd name="connsiteY4" fmla="*/ 1245870 h 1953190"/>
              <a:gd name="connsiteX5" fmla="*/ 30795 w 7466726"/>
              <a:gd name="connsiteY5" fmla="*/ 571500 h 1953190"/>
              <a:gd name="connsiteX6" fmla="*/ 30795 w 7466726"/>
              <a:gd name="connsiteY6" fmla="*/ 582930 h 195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66726" h="1953190">
                <a:moveTo>
                  <a:pt x="7437435" y="0"/>
                </a:moveTo>
                <a:cubicBezTo>
                  <a:pt x="7488870" y="351472"/>
                  <a:pt x="7540305" y="702945"/>
                  <a:pt x="6957375" y="1005840"/>
                </a:cubicBezTo>
                <a:cubicBezTo>
                  <a:pt x="6374445" y="1308735"/>
                  <a:pt x="4810440" y="1668780"/>
                  <a:pt x="3939855" y="1817370"/>
                </a:cubicBezTo>
                <a:cubicBezTo>
                  <a:pt x="3069270" y="1965960"/>
                  <a:pt x="2332035" y="1992630"/>
                  <a:pt x="1733865" y="1897380"/>
                </a:cubicBezTo>
                <a:cubicBezTo>
                  <a:pt x="1135695" y="1802130"/>
                  <a:pt x="634680" y="1466850"/>
                  <a:pt x="350835" y="1245870"/>
                </a:cubicBezTo>
                <a:cubicBezTo>
                  <a:pt x="66990" y="1024890"/>
                  <a:pt x="84135" y="681990"/>
                  <a:pt x="30795" y="571500"/>
                </a:cubicBezTo>
                <a:cubicBezTo>
                  <a:pt x="-22545" y="461010"/>
                  <a:pt x="4125" y="521970"/>
                  <a:pt x="30795" y="582930"/>
                </a:cubicBezTo>
              </a:path>
            </a:pathLst>
          </a:custGeom>
          <a:noFill/>
          <a:ln>
            <a:solidFill>
              <a:srgbClr val="92D05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1763688" y="1340768"/>
            <a:ext cx="5832648" cy="288032"/>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2">
                    <a:lumMod val="25000"/>
                  </a:schemeClr>
                </a:solidFill>
              </a:rPr>
              <a:t>Specification of data  &amp;  accreditation of suppliers</a:t>
            </a:r>
          </a:p>
        </p:txBody>
      </p:sp>
      <p:sp>
        <p:nvSpPr>
          <p:cNvPr id="36" name="Rectangle 35"/>
          <p:cNvSpPr/>
          <p:nvPr/>
        </p:nvSpPr>
        <p:spPr>
          <a:xfrm>
            <a:off x="2208310" y="1810623"/>
            <a:ext cx="4998278" cy="28803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2">
                    <a:lumMod val="25000"/>
                  </a:schemeClr>
                </a:solidFill>
              </a:rPr>
              <a:t>Quality Assurance – analysis &amp; investigation</a:t>
            </a:r>
          </a:p>
        </p:txBody>
      </p:sp>
      <p:sp>
        <p:nvSpPr>
          <p:cNvPr id="37" name="Rectangle 36"/>
          <p:cNvSpPr/>
          <p:nvPr/>
        </p:nvSpPr>
        <p:spPr>
          <a:xfrm>
            <a:off x="2208310" y="2236898"/>
            <a:ext cx="4998278" cy="2880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2">
                    <a:lumMod val="25000"/>
                  </a:schemeClr>
                </a:solidFill>
              </a:rPr>
              <a:t>Quality management information</a:t>
            </a:r>
          </a:p>
        </p:txBody>
      </p:sp>
      <p:cxnSp>
        <p:nvCxnSpPr>
          <p:cNvPr id="39" name="Straight Arrow Connector 38"/>
          <p:cNvCxnSpPr/>
          <p:nvPr/>
        </p:nvCxnSpPr>
        <p:spPr>
          <a:xfrm flipV="1">
            <a:off x="2915816" y="2636912"/>
            <a:ext cx="0" cy="229644"/>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923928" y="2636912"/>
            <a:ext cx="0" cy="229644"/>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4499992" y="2636912"/>
            <a:ext cx="0" cy="229644"/>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108400" y="2627636"/>
            <a:ext cx="0" cy="229644"/>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6300192" y="2627636"/>
            <a:ext cx="0" cy="229644"/>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p:cNvSpPr/>
          <p:nvPr/>
        </p:nvSpPr>
        <p:spPr>
          <a:xfrm>
            <a:off x="5856699" y="3933056"/>
            <a:ext cx="1349889" cy="360040"/>
          </a:xfrm>
          <a:prstGeom prst="roundRect">
            <a:avLst/>
          </a:prstGeom>
          <a:solidFill>
            <a:schemeClr val="accent3"/>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VGI (?)</a:t>
            </a:r>
          </a:p>
        </p:txBody>
      </p:sp>
      <p:sp>
        <p:nvSpPr>
          <p:cNvPr id="3" name="Arrow: Right 2"/>
          <p:cNvSpPr/>
          <p:nvPr/>
        </p:nvSpPr>
        <p:spPr>
          <a:xfrm>
            <a:off x="1979712" y="3370612"/>
            <a:ext cx="139846" cy="2880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Right 28"/>
          <p:cNvSpPr/>
          <p:nvPr/>
        </p:nvSpPr>
        <p:spPr>
          <a:xfrm>
            <a:off x="3616001" y="3375222"/>
            <a:ext cx="139846" cy="2880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p:cNvSpPr/>
          <p:nvPr/>
        </p:nvSpPr>
        <p:spPr>
          <a:xfrm>
            <a:off x="4099882" y="3378258"/>
            <a:ext cx="139846" cy="2880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p:cNvSpPr/>
          <p:nvPr/>
        </p:nvSpPr>
        <p:spPr>
          <a:xfrm>
            <a:off x="5377779" y="3374145"/>
            <a:ext cx="139846" cy="2880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p:cNvSpPr/>
          <p:nvPr/>
        </p:nvSpPr>
        <p:spPr>
          <a:xfrm>
            <a:off x="7252216" y="3375222"/>
            <a:ext cx="139846" cy="2880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5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3" grpId="0" animBg="1"/>
      <p:bldP spid="34" grpId="0" animBg="1"/>
      <p:bldP spid="36" grpId="0" animBg="1"/>
      <p:bldP spid="44" grpId="0" animBg="1"/>
    </p:bldLst>
  </p:timing>
</p:sld>
</file>

<file path=ppt/theme/theme1.xml><?xml version="1.0" encoding="utf-8"?>
<a:theme xmlns:a="http://schemas.openxmlformats.org/drawingml/2006/main" name="OS Presentation - orange">
  <a:themeElements>
    <a:clrScheme name="OS colours">
      <a:dk1>
        <a:srgbClr val="3C3C3C"/>
      </a:dk1>
      <a:lt1>
        <a:srgbClr val="FFFFFF"/>
      </a:lt1>
      <a:dk2>
        <a:srgbClr val="5DC5EA"/>
      </a:dk2>
      <a:lt2>
        <a:srgbClr val="E8E8E8"/>
      </a:lt2>
      <a:accent1>
        <a:srgbClr val="D4DDEA"/>
      </a:accent1>
      <a:accent2>
        <a:srgbClr val="B50056"/>
      </a:accent2>
      <a:accent3>
        <a:srgbClr val="AECC53"/>
      </a:accent3>
      <a:accent4>
        <a:srgbClr val="453C90"/>
      </a:accent4>
      <a:accent5>
        <a:srgbClr val="F7A70B"/>
      </a:accent5>
      <a:accent6>
        <a:srgbClr val="8F6FA0"/>
      </a:accent6>
      <a:hlink>
        <a:srgbClr val="3C3C3C"/>
      </a:hlink>
      <a:folHlink>
        <a:srgbClr val="24A6A4"/>
      </a:folHlink>
    </a:clrScheme>
    <a:fontScheme name="OS fonts">
      <a:majorFont>
        <a:latin typeface="Gill Sans MT"/>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91440" bIns="0" rtlCol="0" anchor="t" anchorCtr="0">
        <a:normAutofit/>
      </a:bodyPr>
      <a:lstStyle>
        <a:defPPr>
          <a:defRPr sz="2500" dirty="0" smtClean="0"/>
        </a:defPPr>
      </a:lstStyle>
    </a:txDef>
  </a:objectDefaults>
  <a:extraClrSchemeLst/>
</a:theme>
</file>

<file path=ppt/theme/theme2.xml><?xml version="1.0" encoding="utf-8"?>
<a:theme xmlns:a="http://schemas.openxmlformats.org/drawingml/2006/main" name="Blue">
  <a:themeElements>
    <a:clrScheme name="OS colours">
      <a:dk1>
        <a:srgbClr val="3C3C3C"/>
      </a:dk1>
      <a:lt1>
        <a:srgbClr val="FFFFFF"/>
      </a:lt1>
      <a:dk2>
        <a:srgbClr val="3C3C3C"/>
      </a:dk2>
      <a:lt2>
        <a:srgbClr val="B50056"/>
      </a:lt2>
      <a:accent1>
        <a:srgbClr val="453C90"/>
      </a:accent1>
      <a:accent2>
        <a:srgbClr val="5DC5EA"/>
      </a:accent2>
      <a:accent3>
        <a:srgbClr val="D4DDEA"/>
      </a:accent3>
      <a:accent4>
        <a:srgbClr val="AECC53"/>
      </a:accent4>
      <a:accent5>
        <a:srgbClr val="F7A70B"/>
      </a:accent5>
      <a:accent6>
        <a:srgbClr val="8F6FA0"/>
      </a:accent6>
      <a:hlink>
        <a:srgbClr val="3C3C3C"/>
      </a:hlink>
      <a:folHlink>
        <a:srgbClr val="24A6A4"/>
      </a:folHlink>
    </a:clrScheme>
    <a:fontScheme name="OS fonts">
      <a:majorFont>
        <a:latin typeface="Gill Sans MT"/>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91440" bIns="0" rtlCol="0" anchor="t" anchorCtr="0">
        <a:normAutofit/>
      </a:bodyPr>
      <a:lstStyle>
        <a:defPPr>
          <a:defRPr sz="2500" dirty="0" smtClean="0"/>
        </a:defPPr>
      </a:lstStyle>
    </a:txDef>
  </a:objectDefaults>
  <a:extraClrSchemeLst/>
</a:theme>
</file>

<file path=ppt/theme/theme3.xml><?xml version="1.0" encoding="utf-8"?>
<a:theme xmlns:a="http://schemas.openxmlformats.org/drawingml/2006/main" name="OS Presentation - grey v2">
  <a:themeElements>
    <a:clrScheme name="OS colours">
      <a:dk1>
        <a:srgbClr val="3C3C3C"/>
      </a:dk1>
      <a:lt1>
        <a:srgbClr val="FFFFFF"/>
      </a:lt1>
      <a:dk2>
        <a:srgbClr val="5DC5EA"/>
      </a:dk2>
      <a:lt2>
        <a:srgbClr val="E8E8E8"/>
      </a:lt2>
      <a:accent1>
        <a:srgbClr val="D4DDEA"/>
      </a:accent1>
      <a:accent2>
        <a:srgbClr val="B50056"/>
      </a:accent2>
      <a:accent3>
        <a:srgbClr val="AECC53"/>
      </a:accent3>
      <a:accent4>
        <a:srgbClr val="453C90"/>
      </a:accent4>
      <a:accent5>
        <a:srgbClr val="F7A70B"/>
      </a:accent5>
      <a:accent6>
        <a:srgbClr val="8F6FA0"/>
      </a:accent6>
      <a:hlink>
        <a:srgbClr val="3C3C3C"/>
      </a:hlink>
      <a:folHlink>
        <a:srgbClr val="24A6A4"/>
      </a:folHlink>
    </a:clrScheme>
    <a:fontScheme name="OS fonts">
      <a:majorFont>
        <a:latin typeface="Gill Sans MT"/>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91440" bIns="0" rtlCol="0" anchor="t" anchorCtr="0">
        <a:normAutofit/>
      </a:bodyPr>
      <a:lstStyle>
        <a:defPPr>
          <a:defRPr sz="2500"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4489</TotalTime>
  <Words>2143</Words>
  <Application>Microsoft Macintosh PowerPoint</Application>
  <PresentationFormat>On-screen Show (4:3)</PresentationFormat>
  <Paragraphs>494</Paragraphs>
  <Slides>34</Slides>
  <Notes>31</Notes>
  <HiddenSlides>1</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Calibri</vt:lpstr>
      <vt:lpstr>Calibri Light</vt:lpstr>
      <vt:lpstr>Geneva</vt:lpstr>
      <vt:lpstr>Gill Sans MT</vt:lpstr>
      <vt:lpstr>Lucida Grande</vt:lpstr>
      <vt:lpstr>Mangal</vt:lpstr>
      <vt:lpstr>MS PGothic</vt:lpstr>
      <vt:lpstr>Segoe Light</vt:lpstr>
      <vt:lpstr>Segoe UI</vt:lpstr>
      <vt:lpstr>Segoe UI Light</vt:lpstr>
      <vt:lpstr>Source Sans Pro</vt:lpstr>
      <vt:lpstr>Source Sans Pro Light</vt:lpstr>
      <vt:lpstr>Source Sans Pro Semibold</vt:lpstr>
      <vt:lpstr>Arial</vt:lpstr>
      <vt:lpstr>OS Presentation - orange</vt:lpstr>
      <vt:lpstr>Blue</vt:lpstr>
      <vt:lpstr>OS Presentation - grey v2</vt:lpstr>
      <vt:lpstr>Data quality &amp; VGI Ordnance Survey GB</vt:lpstr>
      <vt:lpstr>Outline</vt:lpstr>
      <vt:lpstr>Data Quality management aims</vt:lpstr>
      <vt:lpstr>traditional data set-ups are being challenged</vt:lpstr>
      <vt:lpstr>Digitisation produces data volume and silos</vt:lpstr>
      <vt:lpstr>real time response and action is required</vt:lpstr>
      <vt:lpstr>Less than 20% of iot data is structured</vt:lpstr>
      <vt:lpstr>Data lives and breathes in the cloud</vt:lpstr>
      <vt:lpstr>where in the workflow DOES VGI FIT?</vt:lpstr>
      <vt:lpstr>VGI CONTINUUM</vt:lpstr>
      <vt:lpstr>VGI – ELEMENTS of SUCCESS</vt:lpstr>
      <vt:lpstr>COVERAGE OF Our Current PhDs</vt:lpstr>
      <vt:lpstr>COVERAGE OF Our Current PhDs</vt:lpstr>
      <vt:lpstr>OS Maps – contributed routes</vt:lpstr>
      <vt:lpstr>Tell OS – reporting of errors/omissions </vt:lpstr>
      <vt:lpstr>TELL OS</vt:lpstr>
      <vt:lpstr>MCA ‘Fintan’ –  expert VGI on local names</vt:lpstr>
      <vt:lpstr>Crowd-sourcing &amp; land rights in crofting communities Edinburgh</vt:lpstr>
      <vt:lpstr>Zooniverse project</vt:lpstr>
      <vt:lpstr>Applications chosen for trial</vt:lpstr>
      <vt:lpstr>Available Ground-Based Imagery</vt:lpstr>
      <vt:lpstr>How it works</vt:lpstr>
      <vt:lpstr>How it works</vt:lpstr>
      <vt:lpstr>How it works</vt:lpstr>
      <vt:lpstr>How it works</vt:lpstr>
      <vt:lpstr>Processing the data</vt:lpstr>
      <vt:lpstr>Results (IDEAL!)</vt:lpstr>
      <vt:lpstr>pilot</vt:lpstr>
      <vt:lpstr>Pilot results (Lamp posts)</vt:lpstr>
      <vt:lpstr>Pilot results (Business Names)</vt:lpstr>
      <vt:lpstr>Zooniverse Project - Some Things to consider</vt:lpstr>
      <vt:lpstr>VGI research – SOME QUESTIONS (1)</vt:lpstr>
      <vt:lpstr>VGI research – SOME QUESTIONS (2)</vt:lpstr>
      <vt:lpstr>PowerPoint Presentation</vt:lpstr>
    </vt:vector>
  </TitlesOfParts>
  <Company>Ordnance Survey</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Coombs</dc:creator>
  <cp:lastModifiedBy>Jeremy Morley</cp:lastModifiedBy>
  <cp:revision>292</cp:revision>
  <cp:lastPrinted>2016-10-12T15:31:36Z</cp:lastPrinted>
  <dcterms:created xsi:type="dcterms:W3CDTF">2015-01-21T08:59:32Z</dcterms:created>
  <dcterms:modified xsi:type="dcterms:W3CDTF">2017-04-03T22:16:52Z</dcterms:modified>
</cp:coreProperties>
</file>